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80" r:id="rId2"/>
    <p:sldId id="307" r:id="rId3"/>
    <p:sldId id="331" r:id="rId4"/>
    <p:sldId id="281" r:id="rId5"/>
    <p:sldId id="299" r:id="rId6"/>
    <p:sldId id="282" r:id="rId7"/>
    <p:sldId id="283" r:id="rId8"/>
    <p:sldId id="284" r:id="rId9"/>
    <p:sldId id="285" r:id="rId10"/>
    <p:sldId id="286" r:id="rId11"/>
    <p:sldId id="287" r:id="rId12"/>
    <p:sldId id="288" r:id="rId13"/>
    <p:sldId id="289" r:id="rId14"/>
    <p:sldId id="308" r:id="rId15"/>
    <p:sldId id="290" r:id="rId16"/>
    <p:sldId id="29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13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D47C329-D1F0-41FE-B0DF-D7A02A4F39ED}" type="datetimeFigureOut">
              <a:rPr lang="fr-FR" smtClean="0"/>
              <a:t>24/05/2021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1683573074"/>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D47C329-D1F0-41FE-B0DF-D7A02A4F39ED}" type="datetimeFigureOut">
              <a:rPr lang="fr-FR" smtClean="0"/>
              <a:t>24/05/2021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281598744"/>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D47C329-D1F0-41FE-B0DF-D7A02A4F39ED}" type="datetimeFigureOut">
              <a:rPr lang="fr-FR" smtClean="0"/>
              <a:t>24/05/2021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DF55F7-187B-418A-8FFE-7E3441E75457}"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0783683"/>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D47C329-D1F0-41FE-B0DF-D7A02A4F39ED}" type="datetimeFigureOut">
              <a:rPr lang="fr-FR" smtClean="0"/>
              <a:t>24/05/2021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118407163"/>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D47C329-D1F0-41FE-B0DF-D7A02A4F39ED}" type="datetimeFigureOut">
              <a:rPr lang="fr-FR" smtClean="0"/>
              <a:t>24/05/2021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DF55F7-187B-418A-8FFE-7E3441E75457}"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2988070"/>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D47C329-D1F0-41FE-B0DF-D7A02A4F39ED}" type="datetimeFigureOut">
              <a:rPr lang="fr-FR" smtClean="0"/>
              <a:t>24/05/2021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3746604158"/>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D47C329-D1F0-41FE-B0DF-D7A02A4F39ED}" type="datetimeFigureOut">
              <a:rPr lang="fr-FR" smtClean="0"/>
              <a:t>24/05/2021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262163884"/>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D47C329-D1F0-41FE-B0DF-D7A02A4F39ED}" type="datetimeFigureOut">
              <a:rPr lang="fr-FR" smtClean="0"/>
              <a:t>24/05/2021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2536148210"/>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D47C329-D1F0-41FE-B0DF-D7A02A4F39ED}" type="datetimeFigureOut">
              <a:rPr lang="fr-FR" smtClean="0"/>
              <a:t>24/05/2021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2124472600"/>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D47C329-D1F0-41FE-B0DF-D7A02A4F39ED}" type="datetimeFigureOut">
              <a:rPr lang="fr-FR" smtClean="0"/>
              <a:t>24/05/2021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3432429337"/>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D47C329-D1F0-41FE-B0DF-D7A02A4F39ED}" type="datetimeFigureOut">
              <a:rPr lang="fr-FR" smtClean="0"/>
              <a:t>24/05/2021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2676502569"/>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D47C329-D1F0-41FE-B0DF-D7A02A4F39ED}" type="datetimeFigureOut">
              <a:rPr lang="fr-FR" smtClean="0"/>
              <a:t>24/05/2021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3815760556"/>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D47C329-D1F0-41FE-B0DF-D7A02A4F39ED}" type="datetimeFigureOut">
              <a:rPr lang="fr-FR" smtClean="0"/>
              <a:t>24/05/2021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2379393394"/>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7C329-D1F0-41FE-B0DF-D7A02A4F39ED}" type="datetimeFigureOut">
              <a:rPr lang="fr-FR" smtClean="0"/>
              <a:t>24/05/2021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1991139704"/>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D47C329-D1F0-41FE-B0DF-D7A02A4F39ED}" type="datetimeFigureOut">
              <a:rPr lang="fr-FR" smtClean="0"/>
              <a:t>24/05/2021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2029986521"/>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D47C329-D1F0-41FE-B0DF-D7A02A4F39ED}" type="datetimeFigureOut">
              <a:rPr lang="fr-FR" smtClean="0"/>
              <a:t>24/05/2021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5DF55F7-187B-418A-8FFE-7E3441E75457}" type="slidenum">
              <a:rPr lang="fr-FR" smtClean="0"/>
              <a:t>‹N°›</a:t>
            </a:fld>
            <a:endParaRPr lang="fr-FR"/>
          </a:p>
        </p:txBody>
      </p:sp>
    </p:spTree>
    <p:extLst>
      <p:ext uri="{BB962C8B-B14F-4D97-AF65-F5344CB8AC3E}">
        <p14:creationId xmlns:p14="http://schemas.microsoft.com/office/powerpoint/2010/main" val="679677455"/>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47C329-D1F0-41FE-B0DF-D7A02A4F39ED}" type="datetimeFigureOut">
              <a:rPr lang="fr-FR" smtClean="0"/>
              <a:t>24/05/2021</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25DF55F7-187B-418A-8FFE-7E3441E75457}" type="slidenum">
              <a:rPr lang="fr-FR" smtClean="0"/>
              <a:t>‹N°›</a:t>
            </a:fld>
            <a:endParaRPr lang="fr-FR"/>
          </a:p>
        </p:txBody>
      </p:sp>
    </p:spTree>
    <p:extLst>
      <p:ext uri="{BB962C8B-B14F-4D97-AF65-F5344CB8AC3E}">
        <p14:creationId xmlns:p14="http://schemas.microsoft.com/office/powerpoint/2010/main" val="1991952947"/>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12188C-3874-4B8C-A778-CE9D2FED8C73}"/>
              </a:ext>
            </a:extLst>
          </p:cNvPr>
          <p:cNvSpPr>
            <a:spLocks noGrp="1"/>
          </p:cNvSpPr>
          <p:nvPr>
            <p:ph type="title"/>
          </p:nvPr>
        </p:nvSpPr>
        <p:spPr/>
        <p:txBody>
          <a:bodyPr/>
          <a:lstStyle/>
          <a:p>
            <a:r>
              <a:rPr lang="fr-FR" dirty="0">
                <a:solidFill>
                  <a:schemeClr val="tx1"/>
                </a:solidFill>
              </a:rPr>
              <a:t>RETENIR L'ATTENTION DU JURY</a:t>
            </a:r>
          </a:p>
        </p:txBody>
      </p:sp>
      <p:sp>
        <p:nvSpPr>
          <p:cNvPr id="3" name="Espace réservé du contenu 2">
            <a:extLst>
              <a:ext uri="{FF2B5EF4-FFF2-40B4-BE49-F238E27FC236}">
                <a16:creationId xmlns:a16="http://schemas.microsoft.com/office/drawing/2014/main" id="{465C3C36-4F73-48D8-9E33-C474B6A4218B}"/>
              </a:ext>
            </a:extLst>
          </p:cNvPr>
          <p:cNvSpPr>
            <a:spLocks noGrp="1"/>
          </p:cNvSpPr>
          <p:nvPr>
            <p:ph idx="1"/>
          </p:nvPr>
        </p:nvSpPr>
        <p:spPr>
          <a:xfrm>
            <a:off x="677334" y="1819275"/>
            <a:ext cx="8596668" cy="4774537"/>
          </a:xfrm>
        </p:spPr>
        <p:txBody>
          <a:bodyPr>
            <a:normAutofit/>
          </a:bodyPr>
          <a:lstStyle/>
          <a:p>
            <a:endParaRPr lang="fr-FR" sz="4000" dirty="0"/>
          </a:p>
        </p:txBody>
      </p:sp>
    </p:spTree>
    <p:custDataLst>
      <p:tags r:id="rId1"/>
    </p:custDataLst>
    <p:extLst>
      <p:ext uri="{BB962C8B-B14F-4D97-AF65-F5344CB8AC3E}">
        <p14:creationId xmlns:p14="http://schemas.microsoft.com/office/powerpoint/2010/main" val="1860923057"/>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1109AF-B5EC-49DA-AAB0-DE35C308E5BA}"/>
              </a:ext>
            </a:extLst>
          </p:cNvPr>
          <p:cNvSpPr>
            <a:spLocks noGrp="1"/>
          </p:cNvSpPr>
          <p:nvPr>
            <p:ph type="title"/>
          </p:nvPr>
        </p:nvSpPr>
        <p:spPr>
          <a:xfrm>
            <a:off x="838200" y="365125"/>
            <a:ext cx="10515600" cy="549275"/>
          </a:xfrm>
        </p:spPr>
        <p:txBody>
          <a:bodyPr>
            <a:normAutofit fontScale="90000"/>
          </a:bodyPr>
          <a:lstStyle/>
          <a:p>
            <a:r>
              <a:rPr lang="fr-FR" dirty="0"/>
              <a:t>	</a:t>
            </a:r>
            <a:r>
              <a:rPr lang="fr-FR" dirty="0">
                <a:solidFill>
                  <a:schemeClr val="tx1"/>
                </a:solidFill>
              </a:rPr>
              <a:t>Varier son expression</a:t>
            </a:r>
            <a:br>
              <a:rPr lang="fr-FR" dirty="0">
                <a:solidFill>
                  <a:schemeClr val="tx1"/>
                </a:solidFill>
              </a:rPr>
            </a:br>
            <a:endParaRPr lang="fr-FR" dirty="0">
              <a:solidFill>
                <a:schemeClr val="tx1"/>
              </a:solidFill>
            </a:endParaRPr>
          </a:p>
        </p:txBody>
      </p:sp>
      <p:sp>
        <p:nvSpPr>
          <p:cNvPr id="3" name="Espace réservé du contenu 2">
            <a:extLst>
              <a:ext uri="{FF2B5EF4-FFF2-40B4-BE49-F238E27FC236}">
                <a16:creationId xmlns:a16="http://schemas.microsoft.com/office/drawing/2014/main" id="{67AC5A8B-C505-4E71-BAC7-66D2ACFDEC99}"/>
              </a:ext>
            </a:extLst>
          </p:cNvPr>
          <p:cNvSpPr>
            <a:spLocks noGrp="1"/>
          </p:cNvSpPr>
          <p:nvPr>
            <p:ph idx="1"/>
          </p:nvPr>
        </p:nvSpPr>
        <p:spPr>
          <a:xfrm>
            <a:off x="838200" y="790575"/>
            <a:ext cx="10515600" cy="5386388"/>
          </a:xfrm>
        </p:spPr>
        <p:txBody>
          <a:bodyPr>
            <a:normAutofit fontScale="85000" lnSpcReduction="20000"/>
          </a:bodyPr>
          <a:lstStyle/>
          <a:p>
            <a:pPr marL="0" indent="0">
              <a:buNone/>
            </a:pPr>
            <a:endParaRPr lang="fr-FR" dirty="0"/>
          </a:p>
          <a:p>
            <a:r>
              <a:rPr lang="fr-FR" sz="3600" dirty="0"/>
              <a:t>Le jury appréciera que l’élève fasse un effort pour varier les tournures qu’il utilise.</a:t>
            </a:r>
          </a:p>
          <a:p>
            <a:r>
              <a:rPr lang="fr-FR" sz="3600" dirty="0"/>
              <a:t>Il doit bannir les tics de langage. Ces petits marqueurs de la communication sont à proscrire le jour de  l’oral. Il peut s’agir :d’expressions en vogue (« du coup », « genre », « carrément », « trop », « j’avoue »…) ;</a:t>
            </a:r>
          </a:p>
          <a:p>
            <a:r>
              <a:rPr lang="fr-FR" sz="3600" dirty="0"/>
              <a:t>de mots de liaison (« donc », « alors », « et voilà », « en fait »…) ;</a:t>
            </a:r>
          </a:p>
          <a:p>
            <a:r>
              <a:rPr lang="fr-FR" sz="3600" dirty="0"/>
              <a:t>d’onomatopées (« euh », « ben », « bah… »).</a:t>
            </a:r>
          </a:p>
          <a:p>
            <a:r>
              <a:rPr lang="fr-FR" sz="3600" dirty="0"/>
              <a:t>Bannir également la mise entre guillemets (geste à l’appui).</a:t>
            </a:r>
          </a:p>
          <a:p>
            <a:endParaRPr lang="fr-FR" dirty="0"/>
          </a:p>
          <a:p>
            <a:endParaRPr lang="fr-FR" dirty="0"/>
          </a:p>
        </p:txBody>
      </p:sp>
    </p:spTree>
    <p:custDataLst>
      <p:tags r:id="rId1"/>
    </p:custDataLst>
    <p:extLst>
      <p:ext uri="{BB962C8B-B14F-4D97-AF65-F5344CB8AC3E}">
        <p14:creationId xmlns:p14="http://schemas.microsoft.com/office/powerpoint/2010/main" val="3149862206"/>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2D561B-F653-40F1-8F70-59194AF3CDEA}"/>
              </a:ext>
            </a:extLst>
          </p:cNvPr>
          <p:cNvSpPr>
            <a:spLocks noGrp="1"/>
          </p:cNvSpPr>
          <p:nvPr>
            <p:ph type="title"/>
          </p:nvPr>
        </p:nvSpPr>
        <p:spPr>
          <a:xfrm>
            <a:off x="838200" y="365125"/>
            <a:ext cx="10515600" cy="730250"/>
          </a:xfrm>
        </p:spPr>
        <p:txBody>
          <a:bodyPr>
            <a:normAutofit fontScale="90000"/>
          </a:bodyPr>
          <a:lstStyle/>
          <a:p>
            <a:r>
              <a:rPr lang="fr-FR" dirty="0"/>
              <a:t>	</a:t>
            </a:r>
            <a:r>
              <a:rPr lang="fr-FR" dirty="0">
                <a:solidFill>
                  <a:schemeClr val="tx1"/>
                </a:solidFill>
              </a:rPr>
              <a:t>Soigner son élocution</a:t>
            </a:r>
            <a:br>
              <a:rPr lang="fr-FR" dirty="0">
                <a:solidFill>
                  <a:schemeClr val="tx1"/>
                </a:solidFill>
              </a:rPr>
            </a:br>
            <a:endParaRPr lang="fr-FR" dirty="0">
              <a:solidFill>
                <a:schemeClr val="tx1"/>
              </a:solidFill>
            </a:endParaRPr>
          </a:p>
        </p:txBody>
      </p:sp>
      <p:sp>
        <p:nvSpPr>
          <p:cNvPr id="3" name="Espace réservé du contenu 2">
            <a:extLst>
              <a:ext uri="{FF2B5EF4-FFF2-40B4-BE49-F238E27FC236}">
                <a16:creationId xmlns:a16="http://schemas.microsoft.com/office/drawing/2014/main" id="{A5F6A774-34CD-40BD-8909-597202E410D6}"/>
              </a:ext>
            </a:extLst>
          </p:cNvPr>
          <p:cNvSpPr>
            <a:spLocks noGrp="1"/>
          </p:cNvSpPr>
          <p:nvPr>
            <p:ph idx="1"/>
          </p:nvPr>
        </p:nvSpPr>
        <p:spPr>
          <a:xfrm>
            <a:off x="838200" y="1095375"/>
            <a:ext cx="10515600" cy="5081588"/>
          </a:xfrm>
        </p:spPr>
        <p:txBody>
          <a:bodyPr>
            <a:normAutofit fontScale="92500" lnSpcReduction="10000"/>
          </a:bodyPr>
          <a:lstStyle/>
          <a:p>
            <a:pPr marL="0" indent="0">
              <a:buNone/>
            </a:pPr>
            <a:r>
              <a:rPr lang="fr-FR" sz="3600" dirty="0"/>
              <a:t>Le candidat doit parler distinctement en articulant pour être bien compris(e). Faire particulièrement attention à ne pas « avaler » les fins de phrases et les fins de mots.</a:t>
            </a:r>
          </a:p>
          <a:p>
            <a:r>
              <a:rPr lang="fr-FR" sz="3600" dirty="0"/>
              <a:t>Adapter le volume de sa voix en fonction de la proximité avec son auditoire. Ni trop fort, ni pas assez, il doit trouver le juste équilibre. </a:t>
            </a:r>
          </a:p>
          <a:p>
            <a:r>
              <a:rPr lang="fr-FR" sz="3600" dirty="0"/>
              <a:t>Parler face à un public ne s’improvise pas et, pour éviter de bafouiller, il est nécessaire d’exercer sa voix et de s’entraîner.</a:t>
            </a:r>
          </a:p>
          <a:p>
            <a:endParaRPr lang="fr-FR" dirty="0"/>
          </a:p>
        </p:txBody>
      </p:sp>
    </p:spTree>
    <p:custDataLst>
      <p:tags r:id="rId1"/>
    </p:custDataLst>
    <p:extLst>
      <p:ext uri="{BB962C8B-B14F-4D97-AF65-F5344CB8AC3E}">
        <p14:creationId xmlns:p14="http://schemas.microsoft.com/office/powerpoint/2010/main" val="2844048620"/>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FC8C91-36D3-4044-A706-DA83ABE270EF}"/>
              </a:ext>
            </a:extLst>
          </p:cNvPr>
          <p:cNvSpPr>
            <a:spLocks noGrp="1"/>
          </p:cNvSpPr>
          <p:nvPr>
            <p:ph type="title"/>
          </p:nvPr>
        </p:nvSpPr>
        <p:spPr/>
        <p:txBody>
          <a:bodyPr/>
          <a:lstStyle/>
          <a:p>
            <a:r>
              <a:rPr lang="fr-FR" dirty="0"/>
              <a:t>	</a:t>
            </a:r>
            <a:r>
              <a:rPr lang="fr-FR" dirty="0">
                <a:solidFill>
                  <a:schemeClr val="tx1"/>
                </a:solidFill>
              </a:rPr>
              <a:t>Adopter le bon rythme</a:t>
            </a:r>
          </a:p>
        </p:txBody>
      </p:sp>
      <p:sp>
        <p:nvSpPr>
          <p:cNvPr id="3" name="Espace réservé du contenu 2">
            <a:extLst>
              <a:ext uri="{FF2B5EF4-FFF2-40B4-BE49-F238E27FC236}">
                <a16:creationId xmlns:a16="http://schemas.microsoft.com/office/drawing/2014/main" id="{977F26F4-CC74-4635-93F8-F5BE75C8D69E}"/>
              </a:ext>
            </a:extLst>
          </p:cNvPr>
          <p:cNvSpPr>
            <a:spLocks noGrp="1"/>
          </p:cNvSpPr>
          <p:nvPr>
            <p:ph idx="1"/>
          </p:nvPr>
        </p:nvSpPr>
        <p:spPr/>
        <p:txBody>
          <a:bodyPr>
            <a:normAutofit fontScale="92500" lnSpcReduction="20000"/>
          </a:bodyPr>
          <a:lstStyle/>
          <a:p>
            <a:r>
              <a:rPr lang="fr-FR" sz="4000" dirty="0"/>
              <a:t>Ne parler ni trop lentement, pour avoir le temps de tout dire, ni trop vite, pour laisser au jury la possibilité d’intégrer ce que l’élève dit et de prendre des notes.</a:t>
            </a:r>
          </a:p>
          <a:p>
            <a:r>
              <a:rPr lang="fr-FR" sz="4000" dirty="0"/>
              <a:t>Trouver le juste équilibre en ralentissant ou en accélérant le débit selon la nature de son propos </a:t>
            </a:r>
          </a:p>
          <a:p>
            <a:endParaRPr lang="fr-FR" dirty="0"/>
          </a:p>
        </p:txBody>
      </p:sp>
    </p:spTree>
    <p:custDataLst>
      <p:tags r:id="rId1"/>
    </p:custDataLst>
    <p:extLst>
      <p:ext uri="{BB962C8B-B14F-4D97-AF65-F5344CB8AC3E}">
        <p14:creationId xmlns:p14="http://schemas.microsoft.com/office/powerpoint/2010/main" val="2390203342"/>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189B59-FF0B-4A00-91D2-04265A777BA2}"/>
              </a:ext>
            </a:extLst>
          </p:cNvPr>
          <p:cNvSpPr>
            <a:spLocks noGrp="1"/>
          </p:cNvSpPr>
          <p:nvPr>
            <p:ph type="title"/>
          </p:nvPr>
        </p:nvSpPr>
        <p:spPr/>
        <p:txBody>
          <a:bodyPr>
            <a:normAutofit fontScale="90000"/>
          </a:bodyPr>
          <a:lstStyle/>
          <a:p>
            <a:r>
              <a:rPr lang="fr-FR" dirty="0">
                <a:solidFill>
                  <a:schemeClr val="tx1"/>
                </a:solidFill>
              </a:rPr>
              <a:t>La préparation à l'oral passe par un travail sur la maîtrise du souffle et de la respiration. </a:t>
            </a:r>
          </a:p>
        </p:txBody>
      </p:sp>
      <p:pic>
        <p:nvPicPr>
          <p:cNvPr id="4" name="Espace réservé du contenu 3">
            <a:extLst>
              <a:ext uri="{FF2B5EF4-FFF2-40B4-BE49-F238E27FC236}">
                <a16:creationId xmlns:a16="http://schemas.microsoft.com/office/drawing/2014/main" id="{2A4A3CDB-F018-423C-A54E-66F19392636A}"/>
              </a:ext>
            </a:extLst>
          </p:cNvPr>
          <p:cNvPicPr>
            <a:picLocks noGrp="1" noChangeAspect="1"/>
          </p:cNvPicPr>
          <p:nvPr>
            <p:ph idx="1"/>
          </p:nvPr>
        </p:nvPicPr>
        <p:blipFill>
          <a:blip r:embed="rId3"/>
          <a:stretch>
            <a:fillRect/>
          </a:stretch>
        </p:blipFill>
        <p:spPr>
          <a:xfrm>
            <a:off x="3035300" y="2160588"/>
            <a:ext cx="3881437" cy="3881437"/>
          </a:xfrm>
          <a:prstGeom prst="rect">
            <a:avLst/>
          </a:prstGeom>
        </p:spPr>
      </p:pic>
    </p:spTree>
    <p:custDataLst>
      <p:tags r:id="rId1"/>
    </p:custDataLst>
    <p:extLst>
      <p:ext uri="{BB962C8B-B14F-4D97-AF65-F5344CB8AC3E}">
        <p14:creationId xmlns:p14="http://schemas.microsoft.com/office/powerpoint/2010/main" val="894662855"/>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C84365-9605-49A2-99C8-E1AD937BBFA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0B7BBC7-3A0A-4C10-9A83-C85B9E54BD2D}"/>
              </a:ext>
            </a:extLst>
          </p:cNvPr>
          <p:cNvSpPr>
            <a:spLocks noGrp="1"/>
          </p:cNvSpPr>
          <p:nvPr>
            <p:ph idx="1"/>
          </p:nvPr>
        </p:nvSpPr>
        <p:spPr/>
        <p:txBody>
          <a:bodyPr>
            <a:normAutofit lnSpcReduction="10000"/>
          </a:bodyPr>
          <a:lstStyle/>
          <a:p>
            <a:pPr marL="342900" marR="0" lvl="0" indent="-34290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Char char=""/>
              <a:tabLst/>
              <a:defRPr/>
            </a:pPr>
            <a:r>
              <a:rPr kumimoji="0" lang="fr-FR" sz="4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La respiration guidée, outil pour la gestion du stress et des émotions</a:t>
            </a:r>
          </a:p>
          <a:p>
            <a:pPr marL="342900" marR="0" lvl="0" indent="-34290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Char char=""/>
              <a:tabLst/>
              <a:defRPr/>
            </a:pPr>
            <a:r>
              <a:rPr kumimoji="0" lang="fr-FR" sz="4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Cf Agnès Castel, site </a:t>
            </a:r>
            <a:r>
              <a:rPr kumimoji="0" lang="fr-FR" sz="4000" b="0" i="0" u="none" strike="noStrike" kern="1200" cap="none" spc="0" normalizeH="0" baseline="0" noProof="0" dirty="0" err="1">
                <a:ln>
                  <a:noFill/>
                </a:ln>
                <a:solidFill>
                  <a:prstClr val="black">
                    <a:lumMod val="75000"/>
                    <a:lumOff val="25000"/>
                  </a:prstClr>
                </a:solidFill>
                <a:effectLst/>
                <a:uLnTx/>
                <a:uFillTx/>
                <a:latin typeface="Trebuchet MS" panose="020B0603020202020204"/>
                <a:ea typeface="+mn-ea"/>
                <a:cs typeface="+mn-cs"/>
              </a:rPr>
              <a:t>m@gistère</a:t>
            </a:r>
            <a:endParaRPr kumimoji="0" lang="fr-FR" sz="4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Char char=""/>
              <a:tabLst/>
              <a:defRPr/>
            </a:pPr>
            <a:r>
              <a:rPr kumimoji="0" lang="fr-FR" sz="4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Inspectrice de l’éducation nationale  Circonscription de Poitiers Sud, académie de Poitiers</a:t>
            </a:r>
          </a:p>
          <a:p>
            <a:endParaRPr lang="fr-FR" dirty="0"/>
          </a:p>
        </p:txBody>
      </p:sp>
    </p:spTree>
    <p:extLst>
      <p:ext uri="{BB962C8B-B14F-4D97-AF65-F5344CB8AC3E}">
        <p14:creationId xmlns:p14="http://schemas.microsoft.com/office/powerpoint/2010/main" val="822138312"/>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83341C-E276-44E3-840D-F45272CD54A4}"/>
              </a:ext>
            </a:extLst>
          </p:cNvPr>
          <p:cNvSpPr>
            <a:spLocks noGrp="1"/>
          </p:cNvSpPr>
          <p:nvPr>
            <p:ph type="title"/>
          </p:nvPr>
        </p:nvSpPr>
        <p:spPr/>
        <p:txBody>
          <a:bodyPr/>
          <a:lstStyle/>
          <a:p>
            <a:r>
              <a:rPr lang="fr-FR" dirty="0"/>
              <a:t>	</a:t>
            </a:r>
            <a:r>
              <a:rPr lang="fr-FR" dirty="0">
                <a:solidFill>
                  <a:schemeClr val="tx1"/>
                </a:solidFill>
              </a:rPr>
              <a:t>Contrôler son souffle</a:t>
            </a:r>
          </a:p>
        </p:txBody>
      </p:sp>
      <p:sp>
        <p:nvSpPr>
          <p:cNvPr id="3" name="Espace réservé du contenu 2">
            <a:extLst>
              <a:ext uri="{FF2B5EF4-FFF2-40B4-BE49-F238E27FC236}">
                <a16:creationId xmlns:a16="http://schemas.microsoft.com/office/drawing/2014/main" id="{5535DD9D-1496-4956-BAC5-635BC4232D84}"/>
              </a:ext>
            </a:extLst>
          </p:cNvPr>
          <p:cNvSpPr>
            <a:spLocks noGrp="1"/>
          </p:cNvSpPr>
          <p:nvPr>
            <p:ph idx="1"/>
          </p:nvPr>
        </p:nvSpPr>
        <p:spPr/>
        <p:txBody>
          <a:bodyPr>
            <a:normAutofit/>
          </a:bodyPr>
          <a:lstStyle/>
          <a:p>
            <a:r>
              <a:rPr lang="fr-FR" sz="4000" dirty="0"/>
              <a:t>Il s’agit pour l’élève de s’entraîner de manière à être audible, à rendre son propos vivant et convaincant, à soutenir son intensité vocale jusqu’à la fin de chaque phrase.</a:t>
            </a:r>
          </a:p>
        </p:txBody>
      </p:sp>
    </p:spTree>
    <p:custDataLst>
      <p:tags r:id="rId1"/>
    </p:custDataLst>
    <p:extLst>
      <p:ext uri="{BB962C8B-B14F-4D97-AF65-F5344CB8AC3E}">
        <p14:creationId xmlns:p14="http://schemas.microsoft.com/office/powerpoint/2010/main" val="3919975983"/>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678CD9-20AE-4726-87DE-8EFA02966A56}"/>
              </a:ext>
            </a:extLst>
          </p:cNvPr>
          <p:cNvSpPr>
            <a:spLocks noGrp="1"/>
          </p:cNvSpPr>
          <p:nvPr>
            <p:ph type="title"/>
          </p:nvPr>
        </p:nvSpPr>
        <p:spPr/>
        <p:txBody>
          <a:bodyPr/>
          <a:lstStyle/>
          <a:p>
            <a:r>
              <a:rPr lang="fr-FR" dirty="0"/>
              <a:t>	</a:t>
            </a:r>
            <a:r>
              <a:rPr lang="fr-FR" dirty="0">
                <a:solidFill>
                  <a:schemeClr val="tx1"/>
                </a:solidFill>
              </a:rPr>
              <a:t>Gérer le trac</a:t>
            </a:r>
          </a:p>
        </p:txBody>
      </p:sp>
      <p:sp>
        <p:nvSpPr>
          <p:cNvPr id="3" name="Espace réservé du contenu 2">
            <a:extLst>
              <a:ext uri="{FF2B5EF4-FFF2-40B4-BE49-F238E27FC236}">
                <a16:creationId xmlns:a16="http://schemas.microsoft.com/office/drawing/2014/main" id="{410BD1B1-87D0-480B-BE4B-2AD06667E9D5}"/>
              </a:ext>
            </a:extLst>
          </p:cNvPr>
          <p:cNvSpPr>
            <a:spLocks noGrp="1"/>
          </p:cNvSpPr>
          <p:nvPr>
            <p:ph idx="1"/>
          </p:nvPr>
        </p:nvSpPr>
        <p:spPr>
          <a:xfrm>
            <a:off x="838200" y="1285875"/>
            <a:ext cx="10515600" cy="4891088"/>
          </a:xfrm>
        </p:spPr>
        <p:txBody>
          <a:bodyPr>
            <a:noAutofit/>
          </a:bodyPr>
          <a:lstStyle/>
          <a:p>
            <a:r>
              <a:rPr lang="fr-FR" sz="3600" dirty="0"/>
              <a:t>Le trac se manifeste avant la prise de parole, dure quelques secondes puis disparaît dans l'action. Le bon moyen d'en diminuer l'intensité est de s'habituer à parler en public. Plus l'exercice devient banal, moins il envahit l'orateur. Il faut exploiter toutes les occasions de prendre la parole. </a:t>
            </a:r>
          </a:p>
        </p:txBody>
      </p:sp>
    </p:spTree>
    <p:custDataLst>
      <p:tags r:id="rId1"/>
    </p:custDataLst>
    <p:extLst>
      <p:ext uri="{BB962C8B-B14F-4D97-AF65-F5344CB8AC3E}">
        <p14:creationId xmlns:p14="http://schemas.microsoft.com/office/powerpoint/2010/main" val="3344604617"/>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4E5EF8-D7BE-40A2-B452-8845372FC7F8}"/>
              </a:ext>
            </a:extLst>
          </p:cNvPr>
          <p:cNvSpPr>
            <a:spLocks noGrp="1"/>
          </p:cNvSpPr>
          <p:nvPr>
            <p:ph type="title"/>
          </p:nvPr>
        </p:nvSpPr>
        <p:spPr/>
        <p:txBody>
          <a:bodyPr/>
          <a:lstStyle/>
          <a:p>
            <a:endParaRPr lang="fr-FR"/>
          </a:p>
        </p:txBody>
      </p:sp>
      <p:pic>
        <p:nvPicPr>
          <p:cNvPr id="4" name="Espace réservé du contenu 3">
            <a:extLst>
              <a:ext uri="{FF2B5EF4-FFF2-40B4-BE49-F238E27FC236}">
                <a16:creationId xmlns:a16="http://schemas.microsoft.com/office/drawing/2014/main" id="{0092AC33-956A-4724-866E-5F164EAE0EBE}"/>
              </a:ext>
            </a:extLst>
          </p:cNvPr>
          <p:cNvPicPr>
            <a:picLocks noGrp="1" noChangeAspect="1"/>
          </p:cNvPicPr>
          <p:nvPr>
            <p:ph idx="1"/>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327259" y="-1520792"/>
            <a:ext cx="9788893" cy="7562817"/>
          </a:xfrm>
          <a:prstGeom prst="rect">
            <a:avLst/>
          </a:prstGeom>
        </p:spPr>
      </p:pic>
    </p:spTree>
    <p:extLst>
      <p:ext uri="{BB962C8B-B14F-4D97-AF65-F5344CB8AC3E}">
        <p14:creationId xmlns:p14="http://schemas.microsoft.com/office/powerpoint/2010/main" val="3060282566"/>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C6DB6C-A698-4C8F-94EE-181BD3C2415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AFFCFDC-F83D-4484-81BF-77B3F9F518EA}"/>
              </a:ext>
            </a:extLst>
          </p:cNvPr>
          <p:cNvSpPr>
            <a:spLocks noGrp="1"/>
          </p:cNvSpPr>
          <p:nvPr>
            <p:ph idx="1"/>
          </p:nvPr>
        </p:nvSpPr>
        <p:spPr/>
        <p:txBody>
          <a:bodyPr>
            <a:normAutofit fontScale="92500" lnSpcReduction="10000"/>
          </a:bodyPr>
          <a:lstStyle/>
          <a:p>
            <a:pPr marL="342900" marR="0" lvl="0" indent="-342900" algn="l" defTabSz="457200" rtl="0" eaLnBrk="1" fontAlgn="auto" latinLnBrk="0" hangingPunct="1">
              <a:lnSpc>
                <a:spcPct val="100000"/>
              </a:lnSpc>
              <a:spcBef>
                <a:spcPts val="1000"/>
              </a:spcBef>
              <a:spcAft>
                <a:spcPts val="0"/>
              </a:spcAft>
              <a:buClr>
                <a:srgbClr val="F496CB">
                  <a:lumMod val="75000"/>
                </a:srgbClr>
              </a:buClr>
              <a:buSzPct val="80000"/>
              <a:buFont typeface="Wingdings 3" charset="2"/>
              <a:buChar char=""/>
              <a:tabLst/>
              <a:defRPr/>
            </a:pPr>
            <a:r>
              <a:rPr kumimoji="0" lang="fr-FR" sz="40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Lors de l’épreuve orale, il ne suffit pas de maîtriser son sujet, il faut aussi communiquer de manière efficace pour convaincre le jury. Le visage et ses expressions, ainsi que la gestuelle, sont alors essentiels pour renforcer le propos.</a:t>
            </a:r>
          </a:p>
          <a:p>
            <a:endParaRPr lang="fr-FR" dirty="0"/>
          </a:p>
        </p:txBody>
      </p:sp>
    </p:spTree>
    <p:extLst>
      <p:ext uri="{BB962C8B-B14F-4D97-AF65-F5344CB8AC3E}">
        <p14:creationId xmlns:p14="http://schemas.microsoft.com/office/powerpoint/2010/main" val="1437736726"/>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CA80F8-95D8-42E2-B9E6-88000BF59440}"/>
              </a:ext>
            </a:extLst>
          </p:cNvPr>
          <p:cNvSpPr>
            <a:spLocks noGrp="1"/>
          </p:cNvSpPr>
          <p:nvPr>
            <p:ph type="title"/>
          </p:nvPr>
        </p:nvSpPr>
        <p:spPr>
          <a:xfrm>
            <a:off x="838200" y="365126"/>
            <a:ext cx="10515600" cy="920750"/>
          </a:xfrm>
        </p:spPr>
        <p:txBody>
          <a:bodyPr/>
          <a:lstStyle/>
          <a:p>
            <a:r>
              <a:rPr lang="fr-FR" dirty="0">
                <a:solidFill>
                  <a:schemeClr val="tx1"/>
                </a:solidFill>
                <a:latin typeface="+mn-lt"/>
              </a:rPr>
              <a:t>Établir le contact</a:t>
            </a:r>
          </a:p>
        </p:txBody>
      </p:sp>
      <p:sp>
        <p:nvSpPr>
          <p:cNvPr id="3" name="Espace réservé du contenu 2">
            <a:extLst>
              <a:ext uri="{FF2B5EF4-FFF2-40B4-BE49-F238E27FC236}">
                <a16:creationId xmlns:a16="http://schemas.microsoft.com/office/drawing/2014/main" id="{9CA80200-2A18-4B4E-9634-D555383C60F8}"/>
              </a:ext>
            </a:extLst>
          </p:cNvPr>
          <p:cNvSpPr>
            <a:spLocks noGrp="1"/>
          </p:cNvSpPr>
          <p:nvPr>
            <p:ph idx="1"/>
          </p:nvPr>
        </p:nvSpPr>
        <p:spPr>
          <a:xfrm>
            <a:off x="1304925" y="1190625"/>
            <a:ext cx="10515600" cy="5195888"/>
          </a:xfrm>
        </p:spPr>
        <p:txBody>
          <a:bodyPr>
            <a:normAutofit/>
          </a:bodyPr>
          <a:lstStyle/>
          <a:p>
            <a:r>
              <a:rPr lang="fr-FR" sz="4000" dirty="0"/>
              <a:t> Dès l’entrée dans la salle, l’élève doit donner l’impression d’être ouvert à l’échange, avenant, sans être trop familier.</a:t>
            </a:r>
          </a:p>
          <a:p>
            <a:r>
              <a:rPr lang="fr-FR" sz="4000" dirty="0"/>
              <a:t>Le sourire est l’atout indispensable pour détendre l’atmosphère et gagner la sympathie du jury. Il ne s’agit pas de rire faussement ou de sourire en permanence mais d’afficher une attitude aimable.</a:t>
            </a:r>
          </a:p>
          <a:p>
            <a:endParaRPr lang="fr-FR" dirty="0"/>
          </a:p>
        </p:txBody>
      </p:sp>
    </p:spTree>
    <p:extLst>
      <p:ext uri="{BB962C8B-B14F-4D97-AF65-F5344CB8AC3E}">
        <p14:creationId xmlns:p14="http://schemas.microsoft.com/office/powerpoint/2010/main" val="2274370772"/>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0B8006-D478-48C6-BB23-F5F64A628F9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57A9F65-EFBB-42D0-AC8E-71BB0E6BD4CB}"/>
              </a:ext>
            </a:extLst>
          </p:cNvPr>
          <p:cNvSpPr>
            <a:spLocks noGrp="1"/>
          </p:cNvSpPr>
          <p:nvPr>
            <p:ph idx="1"/>
          </p:nvPr>
        </p:nvSpPr>
        <p:spPr>
          <a:xfrm>
            <a:off x="838200" y="2079057"/>
            <a:ext cx="10515600" cy="4097906"/>
          </a:xfrm>
        </p:spPr>
        <p:txBody>
          <a:bodyPr>
            <a:normAutofit/>
          </a:bodyPr>
          <a:lstStyle/>
          <a:p>
            <a:r>
              <a:rPr lang="fr-FR" sz="4000" dirty="0"/>
              <a:t>La politesse est de mise, même si parfois le stress fait oublier les fondamentaux de la courtoisie : saluer ses interlocuteurs, remercier, attendre d’y être invité avant de s’asseoir ou avant de partir.</a:t>
            </a:r>
          </a:p>
          <a:p>
            <a:endParaRPr lang="fr-FR" dirty="0"/>
          </a:p>
        </p:txBody>
      </p:sp>
    </p:spTree>
    <p:custDataLst>
      <p:tags r:id="rId1"/>
    </p:custDataLst>
    <p:extLst>
      <p:ext uri="{BB962C8B-B14F-4D97-AF65-F5344CB8AC3E}">
        <p14:creationId xmlns:p14="http://schemas.microsoft.com/office/powerpoint/2010/main" val="139945354"/>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8D939B-350B-4B62-BCDA-481743DD1728}"/>
              </a:ext>
            </a:extLst>
          </p:cNvPr>
          <p:cNvSpPr>
            <a:spLocks noGrp="1"/>
          </p:cNvSpPr>
          <p:nvPr>
            <p:ph type="title"/>
          </p:nvPr>
        </p:nvSpPr>
        <p:spPr>
          <a:xfrm>
            <a:off x="838200" y="365125"/>
            <a:ext cx="10515600" cy="758825"/>
          </a:xfrm>
        </p:spPr>
        <p:txBody>
          <a:bodyPr/>
          <a:lstStyle/>
          <a:p>
            <a:r>
              <a:rPr lang="fr-FR" dirty="0">
                <a:solidFill>
                  <a:schemeClr val="tx1"/>
                </a:solidFill>
                <a:latin typeface="+mn-lt"/>
              </a:rPr>
              <a:t>Communiquer efficacement</a:t>
            </a:r>
          </a:p>
        </p:txBody>
      </p:sp>
      <p:sp>
        <p:nvSpPr>
          <p:cNvPr id="3" name="Espace réservé du contenu 2">
            <a:extLst>
              <a:ext uri="{FF2B5EF4-FFF2-40B4-BE49-F238E27FC236}">
                <a16:creationId xmlns:a16="http://schemas.microsoft.com/office/drawing/2014/main" id="{A590FF0B-F39F-4780-A768-3418B5005F75}"/>
              </a:ext>
            </a:extLst>
          </p:cNvPr>
          <p:cNvSpPr>
            <a:spLocks noGrp="1"/>
          </p:cNvSpPr>
          <p:nvPr>
            <p:ph idx="1"/>
          </p:nvPr>
        </p:nvSpPr>
        <p:spPr>
          <a:xfrm>
            <a:off x="838200" y="2021305"/>
            <a:ext cx="10515600" cy="4770020"/>
          </a:xfrm>
        </p:spPr>
        <p:txBody>
          <a:bodyPr>
            <a:normAutofit/>
          </a:bodyPr>
          <a:lstStyle/>
          <a:p>
            <a:r>
              <a:rPr lang="fr-FR" sz="3600" dirty="0"/>
              <a:t>Regarder l’examinateur</a:t>
            </a:r>
          </a:p>
          <a:p>
            <a:r>
              <a:rPr lang="fr-FR" sz="3600" dirty="0"/>
              <a:t>Il ne doit pas fixer ses interlocuteurs, mais leur accordez des regards réguliers, afin de capter leur attention. Il faut que l'élève s’entraîne à diriger son regard tour à tour vers les deux membres du jury afin de maintenir le contact avec eux et de recevoir leur regard en retour. </a:t>
            </a:r>
            <a:endParaRPr lang="fr-FR" dirty="0"/>
          </a:p>
          <a:p>
            <a:endParaRPr lang="fr-FR" dirty="0"/>
          </a:p>
        </p:txBody>
      </p:sp>
    </p:spTree>
    <p:extLst>
      <p:ext uri="{BB962C8B-B14F-4D97-AF65-F5344CB8AC3E}">
        <p14:creationId xmlns:p14="http://schemas.microsoft.com/office/powerpoint/2010/main" val="2273093180"/>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308790-FCDC-475E-8F2D-8708C3E907C7}"/>
              </a:ext>
            </a:extLst>
          </p:cNvPr>
          <p:cNvSpPr>
            <a:spLocks noGrp="1"/>
          </p:cNvSpPr>
          <p:nvPr>
            <p:ph type="title"/>
          </p:nvPr>
        </p:nvSpPr>
        <p:spPr/>
        <p:txBody>
          <a:bodyPr/>
          <a:lstStyle/>
          <a:p>
            <a:r>
              <a:rPr lang="fr-FR" dirty="0">
                <a:solidFill>
                  <a:schemeClr val="tx1"/>
                </a:solidFill>
                <a:latin typeface="+mn-lt"/>
              </a:rPr>
              <a:t>	Soigner la gestuelle</a:t>
            </a:r>
          </a:p>
        </p:txBody>
      </p:sp>
      <p:sp>
        <p:nvSpPr>
          <p:cNvPr id="3" name="Espace réservé du contenu 2">
            <a:extLst>
              <a:ext uri="{FF2B5EF4-FFF2-40B4-BE49-F238E27FC236}">
                <a16:creationId xmlns:a16="http://schemas.microsoft.com/office/drawing/2014/main" id="{E9727925-49EB-47DD-B84D-1032F25330C5}"/>
              </a:ext>
            </a:extLst>
          </p:cNvPr>
          <p:cNvSpPr>
            <a:spLocks noGrp="1"/>
          </p:cNvSpPr>
          <p:nvPr>
            <p:ph idx="1"/>
          </p:nvPr>
        </p:nvSpPr>
        <p:spPr>
          <a:xfrm>
            <a:off x="677334" y="1520793"/>
            <a:ext cx="8596668" cy="4520570"/>
          </a:xfrm>
        </p:spPr>
        <p:txBody>
          <a:bodyPr>
            <a:normAutofit fontScale="85000" lnSpcReduction="10000"/>
          </a:bodyPr>
          <a:lstStyle/>
          <a:p>
            <a:r>
              <a:rPr lang="fr-FR" sz="3600" dirty="0"/>
              <a:t>L’élève doit éviter de rester trop statique pendant son </a:t>
            </a:r>
            <a:r>
              <a:rPr lang="fr-FR" sz="3600" i="1" dirty="0"/>
              <a:t>intervention</a:t>
            </a:r>
            <a:r>
              <a:rPr lang="fr-FR" sz="3600" dirty="0"/>
              <a:t> mais ne pas surchargez non plus son intervention par des gestes répétitifs ou sans lien avec le propos.</a:t>
            </a:r>
          </a:p>
          <a:p>
            <a:r>
              <a:rPr lang="fr-FR" sz="3600" dirty="0"/>
              <a:t>Ses gestes doivent intervenir à des moments essentiels de sa prise de parole afin d’appuyer ce qu’il dit. Ils doivent donc coïncider avec ce qu’il cherche à exprimer : enthousiasme, opposition, implication personnelle…</a:t>
            </a:r>
          </a:p>
          <a:p>
            <a:endParaRPr lang="fr-FR" dirty="0"/>
          </a:p>
        </p:txBody>
      </p:sp>
    </p:spTree>
    <p:custDataLst>
      <p:tags r:id="rId1"/>
    </p:custDataLst>
    <p:extLst>
      <p:ext uri="{BB962C8B-B14F-4D97-AF65-F5344CB8AC3E}">
        <p14:creationId xmlns:p14="http://schemas.microsoft.com/office/powerpoint/2010/main" val="2825555470"/>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FD9D0A-D194-4B87-8430-2F2A8E906F1A}"/>
              </a:ext>
            </a:extLst>
          </p:cNvPr>
          <p:cNvSpPr>
            <a:spLocks noGrp="1"/>
          </p:cNvSpPr>
          <p:nvPr>
            <p:ph type="title"/>
          </p:nvPr>
        </p:nvSpPr>
        <p:spPr>
          <a:xfrm>
            <a:off x="838200" y="365126"/>
            <a:ext cx="10515600" cy="835024"/>
          </a:xfrm>
        </p:spPr>
        <p:txBody>
          <a:bodyPr/>
          <a:lstStyle/>
          <a:p>
            <a:r>
              <a:rPr lang="fr-FR" dirty="0"/>
              <a:t>	</a:t>
            </a:r>
            <a:r>
              <a:rPr lang="fr-FR" dirty="0">
                <a:solidFill>
                  <a:schemeClr val="tx1"/>
                </a:solidFill>
              </a:rPr>
              <a:t>Éviter la monotonie</a:t>
            </a:r>
          </a:p>
        </p:txBody>
      </p:sp>
      <p:sp>
        <p:nvSpPr>
          <p:cNvPr id="3" name="Espace réservé du contenu 2">
            <a:extLst>
              <a:ext uri="{FF2B5EF4-FFF2-40B4-BE49-F238E27FC236}">
                <a16:creationId xmlns:a16="http://schemas.microsoft.com/office/drawing/2014/main" id="{4F11F1AB-4B46-4D49-94C2-405886432404}"/>
              </a:ext>
            </a:extLst>
          </p:cNvPr>
          <p:cNvSpPr>
            <a:spLocks noGrp="1"/>
          </p:cNvSpPr>
          <p:nvPr>
            <p:ph idx="1"/>
          </p:nvPr>
        </p:nvSpPr>
        <p:spPr>
          <a:xfrm>
            <a:off x="838200" y="1285875"/>
            <a:ext cx="10515600" cy="4891088"/>
          </a:xfrm>
        </p:spPr>
        <p:txBody>
          <a:bodyPr>
            <a:normAutofit fontScale="92500"/>
          </a:bodyPr>
          <a:lstStyle/>
          <a:p>
            <a:r>
              <a:rPr lang="fr-FR" sz="3600" dirty="0"/>
              <a:t>Il faut varier les intonations pour donner de la vivacité à ses propos, et ne pas ennuyer son jury.</a:t>
            </a:r>
          </a:p>
          <a:p>
            <a:r>
              <a:rPr lang="fr-FR" sz="3600" dirty="0"/>
              <a:t>Il peut insister sur les aspects essentiels en appuyant sur certains segments de phrases ; marquez les interrogations ou les exclamations par une intonation expressive.</a:t>
            </a:r>
          </a:p>
          <a:p>
            <a:r>
              <a:rPr lang="fr-FR" sz="3600" dirty="0"/>
              <a:t>Il doit avoir l’air convaincu de ce qu’il affirme en adoptant une voix claire et en apparaissant sûr de lui.</a:t>
            </a:r>
          </a:p>
          <a:p>
            <a:endParaRPr lang="fr-FR" dirty="0"/>
          </a:p>
        </p:txBody>
      </p:sp>
    </p:spTree>
    <p:custDataLst>
      <p:tags r:id="rId1"/>
    </p:custDataLst>
    <p:extLst>
      <p:ext uri="{BB962C8B-B14F-4D97-AF65-F5344CB8AC3E}">
        <p14:creationId xmlns:p14="http://schemas.microsoft.com/office/powerpoint/2010/main" val="1145816657"/>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FDF098-8E99-4678-BE38-812F1E745CDB}"/>
              </a:ext>
            </a:extLst>
          </p:cNvPr>
          <p:cNvSpPr>
            <a:spLocks noGrp="1"/>
          </p:cNvSpPr>
          <p:nvPr>
            <p:ph type="title"/>
          </p:nvPr>
        </p:nvSpPr>
        <p:spPr/>
        <p:txBody>
          <a:bodyPr/>
          <a:lstStyle/>
          <a:p>
            <a:r>
              <a:rPr lang="fr-FR" dirty="0">
                <a:solidFill>
                  <a:schemeClr val="tx1"/>
                </a:solidFill>
              </a:rPr>
              <a:t>S'EXPRIMER DE MANIÈRE CLAIRE ET FLUIDE</a:t>
            </a:r>
          </a:p>
        </p:txBody>
      </p:sp>
      <p:sp>
        <p:nvSpPr>
          <p:cNvPr id="3" name="Espace réservé du contenu 2">
            <a:extLst>
              <a:ext uri="{FF2B5EF4-FFF2-40B4-BE49-F238E27FC236}">
                <a16:creationId xmlns:a16="http://schemas.microsoft.com/office/drawing/2014/main" id="{58FACB2C-9781-4019-9E38-4448977DD110}"/>
              </a:ext>
            </a:extLst>
          </p:cNvPr>
          <p:cNvSpPr>
            <a:spLocks noGrp="1"/>
          </p:cNvSpPr>
          <p:nvPr>
            <p:ph idx="1"/>
          </p:nvPr>
        </p:nvSpPr>
        <p:spPr/>
        <p:txBody>
          <a:bodyPr>
            <a:normAutofit fontScale="92500"/>
          </a:bodyPr>
          <a:lstStyle/>
          <a:p>
            <a:r>
              <a:rPr lang="fr-FR" sz="3600" dirty="0"/>
              <a:t>Utiliser un vocabulaire juste et précis</a:t>
            </a:r>
          </a:p>
          <a:p>
            <a:r>
              <a:rPr lang="fr-FR" sz="3600" dirty="0"/>
              <a:t> Choisir ses mots, car le candidat est évalué sur la qualité de son expression.</a:t>
            </a:r>
          </a:p>
          <a:p>
            <a:r>
              <a:rPr lang="fr-FR" sz="3600" dirty="0"/>
              <a:t>Il doit éviter les termes familiers et les contractions (« j’sais pas », « j’pense »), et prononcer correctement les négations en incluant un « ne » audible.</a:t>
            </a:r>
          </a:p>
          <a:p>
            <a:endParaRPr lang="fr-FR" dirty="0"/>
          </a:p>
        </p:txBody>
      </p:sp>
    </p:spTree>
    <p:custDataLst>
      <p:tags r:id="rId1"/>
    </p:custDataLst>
    <p:extLst>
      <p:ext uri="{BB962C8B-B14F-4D97-AF65-F5344CB8AC3E}">
        <p14:creationId xmlns:p14="http://schemas.microsoft.com/office/powerpoint/2010/main" val="1326991714"/>
      </p:ext>
    </p:extLst>
  </p:cSld>
  <p:clrMapOvr>
    <a:masterClrMapping/>
  </p:clrMapOvr>
  <mc:AlternateContent xmlns:mc="http://schemas.openxmlformats.org/markup-compatibility/2006" xmlns:p14="http://schemas.microsoft.com/office/powerpoint/2010/main">
    <mc:Choice Requires="p14">
      <p:transition spd="med" p14:dur="700" advTm="30882">
        <p:fade/>
      </p:transition>
    </mc:Choice>
    <mc:Fallback xmlns="">
      <p:transition spd="med" advTm="308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6|6.8"/>
</p:tagLst>
</file>

<file path=ppt/tags/tag10.xml><?xml version="1.0" encoding="utf-8"?>
<p:tagLst xmlns:a="http://schemas.openxmlformats.org/drawingml/2006/main" xmlns:r="http://schemas.openxmlformats.org/officeDocument/2006/relationships" xmlns:p="http://schemas.openxmlformats.org/presentationml/2006/main">
  <p:tag name="TIMING" val="|2.2"/>
</p:tagLst>
</file>

<file path=ppt/tags/tag11.xml><?xml version="1.0" encoding="utf-8"?>
<p:tagLst xmlns:a="http://schemas.openxmlformats.org/drawingml/2006/main" xmlns:r="http://schemas.openxmlformats.org/officeDocument/2006/relationships" xmlns:p="http://schemas.openxmlformats.org/presentationml/2006/main">
  <p:tag name="TIMING" val="|1|2|8"/>
</p:tagLst>
</file>

<file path=ppt/tags/tag2.xml><?xml version="1.0" encoding="utf-8"?>
<p:tagLst xmlns:a="http://schemas.openxmlformats.org/drawingml/2006/main" xmlns:r="http://schemas.openxmlformats.org/officeDocument/2006/relationships" xmlns:p="http://schemas.openxmlformats.org/presentationml/2006/main">
  <p:tag name="TIMING" val="|2.1|5.8"/>
</p:tagLst>
</file>

<file path=ppt/tags/tag3.xml><?xml version="1.0" encoding="utf-8"?>
<p:tagLst xmlns:a="http://schemas.openxmlformats.org/drawingml/2006/main" xmlns:r="http://schemas.openxmlformats.org/officeDocument/2006/relationships" xmlns:p="http://schemas.openxmlformats.org/presentationml/2006/main">
  <p:tag name="TIMING" val="|1.5|2.5|3.7"/>
</p:tagLst>
</file>

<file path=ppt/tags/tag4.xml><?xml version="1.0" encoding="utf-8"?>
<p:tagLst xmlns:a="http://schemas.openxmlformats.org/drawingml/2006/main" xmlns:r="http://schemas.openxmlformats.org/officeDocument/2006/relationships" xmlns:p="http://schemas.openxmlformats.org/presentationml/2006/main">
  <p:tag name="TIMING" val="|4.5|2.3|8.7|6"/>
</p:tagLst>
</file>

<file path=ppt/tags/tag5.xml><?xml version="1.0" encoding="utf-8"?>
<p:tagLst xmlns:a="http://schemas.openxmlformats.org/drawingml/2006/main" xmlns:r="http://schemas.openxmlformats.org/officeDocument/2006/relationships" xmlns:p="http://schemas.openxmlformats.org/presentationml/2006/main">
  <p:tag name="TIMING" val="|2.1|14|2.8|7.5"/>
</p:tagLst>
</file>

<file path=ppt/tags/tag6.xml><?xml version="1.0" encoding="utf-8"?>
<p:tagLst xmlns:a="http://schemas.openxmlformats.org/drawingml/2006/main" xmlns:r="http://schemas.openxmlformats.org/officeDocument/2006/relationships" xmlns:p="http://schemas.openxmlformats.org/presentationml/2006/main">
  <p:tag name="TIMING" val="|0.5|3.9|5.1|14.2|5.4|6.6"/>
</p:tagLst>
</file>

<file path=ppt/tags/tag7.xml><?xml version="1.0" encoding="utf-8"?>
<p:tagLst xmlns:a="http://schemas.openxmlformats.org/drawingml/2006/main" xmlns:r="http://schemas.openxmlformats.org/officeDocument/2006/relationships" xmlns:p="http://schemas.openxmlformats.org/presentationml/2006/main">
  <p:tag name="TIMING" val="|1.4|3.9|8|9.3"/>
</p:tagLst>
</file>

<file path=ppt/tags/tag8.xml><?xml version="1.0" encoding="utf-8"?>
<p:tagLst xmlns:a="http://schemas.openxmlformats.org/drawingml/2006/main" xmlns:r="http://schemas.openxmlformats.org/officeDocument/2006/relationships" xmlns:p="http://schemas.openxmlformats.org/presentationml/2006/main">
  <p:tag name="TIMING" val="|5.6|4|13.5"/>
</p:tagLst>
</file>

<file path=ppt/tags/tag9.xml><?xml version="1.0" encoding="utf-8"?>
<p:tagLst xmlns:a="http://schemas.openxmlformats.org/drawingml/2006/main" xmlns:r="http://schemas.openxmlformats.org/officeDocument/2006/relationships" xmlns:p="http://schemas.openxmlformats.org/presentationml/2006/main">
  <p:tag name="TIMING" val="|3.3|5|4.3|4.1"/>
</p:tagLst>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2009</TotalTime>
  <Words>804</Words>
  <Application>Microsoft Office PowerPoint</Application>
  <PresentationFormat>Grand écran</PresentationFormat>
  <Paragraphs>42</Paragraphs>
  <Slides>16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Arial</vt:lpstr>
      <vt:lpstr>Trebuchet MS</vt:lpstr>
      <vt:lpstr>Wingdings 3</vt:lpstr>
      <vt:lpstr>Facette</vt:lpstr>
      <vt:lpstr>RETENIR L'ATTENTION DU JURY</vt:lpstr>
      <vt:lpstr>Présentation PowerPoint</vt:lpstr>
      <vt:lpstr>Présentation PowerPoint</vt:lpstr>
      <vt:lpstr>Établir le contact</vt:lpstr>
      <vt:lpstr>Présentation PowerPoint</vt:lpstr>
      <vt:lpstr>Communiquer efficacement</vt:lpstr>
      <vt:lpstr> Soigner la gestuelle</vt:lpstr>
      <vt:lpstr> Éviter la monotonie</vt:lpstr>
      <vt:lpstr>S'EXPRIMER DE MANIÈRE CLAIRE ET FLUIDE</vt:lpstr>
      <vt:lpstr> Varier son expression </vt:lpstr>
      <vt:lpstr> Soigner son élocution </vt:lpstr>
      <vt:lpstr> Adopter le bon rythme</vt:lpstr>
      <vt:lpstr>La préparation à l'oral passe par un travail sur la maîtrise du souffle et de la respiration. </vt:lpstr>
      <vt:lpstr>Présentation PowerPoint</vt:lpstr>
      <vt:lpstr> Contrôler son souffle</vt:lpstr>
      <vt:lpstr> Gérer le trac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aider les élèves à préparer leur grand oral?</dc:title>
  <dc:creator>PATRICIA RAFFRAY</dc:creator>
  <cp:lastModifiedBy>PATRICIA RAFFRAY</cp:lastModifiedBy>
  <cp:revision>55</cp:revision>
  <dcterms:created xsi:type="dcterms:W3CDTF">2021-01-22T04:06:49Z</dcterms:created>
  <dcterms:modified xsi:type="dcterms:W3CDTF">2021-05-24T09:36:06Z</dcterms:modified>
</cp:coreProperties>
</file>