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sldIdLst>
    <p:sldId id="256" r:id="rId2"/>
    <p:sldId id="282" r:id="rId3"/>
    <p:sldId id="275" r:id="rId4"/>
    <p:sldId id="258" r:id="rId5"/>
    <p:sldId id="266" r:id="rId6"/>
    <p:sldId id="268" r:id="rId7"/>
    <p:sldId id="276" r:id="rId8"/>
    <p:sldId id="279" r:id="rId9"/>
    <p:sldId id="280" r:id="rId10"/>
    <p:sldId id="281" r:id="rId11"/>
    <p:sldId id="264" r:id="rId12"/>
    <p:sldId id="261" r:id="rId13"/>
    <p:sldId id="272" r:id="rId14"/>
    <p:sldId id="273"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3436A4-DE99-4637-BF6B-3E73642462DA}" type="doc">
      <dgm:prSet loTypeId="urn:microsoft.com/office/officeart/2005/8/layout/hProcess11" loCatId="process" qsTypeId="urn:microsoft.com/office/officeart/2005/8/quickstyle/simple1" qsCatId="simple" csTypeId="urn:microsoft.com/office/officeart/2005/8/colors/accent1_2" csCatId="accent1" phldr="1"/>
      <dgm:spPr/>
    </dgm:pt>
    <dgm:pt modelId="{7FCE802A-6151-4300-B761-8407FA1F32C3}">
      <dgm:prSet phldrT="[Texte]" custT="1"/>
      <dgm:spPr/>
      <dgm:t>
        <a:bodyPr/>
        <a:lstStyle/>
        <a:p>
          <a:r>
            <a:rPr lang="fr-FR" sz="1600" dirty="0" smtClean="0"/>
            <a:t>Niveau initial</a:t>
          </a:r>
          <a:endParaRPr lang="fr-FR" sz="1600" dirty="0"/>
        </a:p>
      </dgm:t>
    </dgm:pt>
    <dgm:pt modelId="{59807B31-524D-4007-B66F-7D358238272D}" type="parTrans" cxnId="{BF87DA47-74A2-40F6-A547-3EBA223AFFA5}">
      <dgm:prSet/>
      <dgm:spPr/>
      <dgm:t>
        <a:bodyPr/>
        <a:lstStyle/>
        <a:p>
          <a:endParaRPr lang="fr-FR"/>
        </a:p>
      </dgm:t>
    </dgm:pt>
    <dgm:pt modelId="{E117D1D8-1112-4565-9E50-5023D86E3843}" type="sibTrans" cxnId="{BF87DA47-74A2-40F6-A547-3EBA223AFFA5}">
      <dgm:prSet/>
      <dgm:spPr/>
      <dgm:t>
        <a:bodyPr/>
        <a:lstStyle/>
        <a:p>
          <a:endParaRPr lang="fr-FR"/>
        </a:p>
      </dgm:t>
    </dgm:pt>
    <dgm:pt modelId="{EA9C61CA-D1D8-4287-8E82-A61DCED63818}">
      <dgm:prSet phldrT="[Texte]" custT="1"/>
      <dgm:spPr/>
      <dgm:t>
        <a:bodyPr/>
        <a:lstStyle/>
        <a:p>
          <a:r>
            <a:rPr lang="fr-FR" sz="2400" dirty="0" smtClean="0"/>
            <a:t>Le chemin des acquisitions</a:t>
          </a:r>
          <a:endParaRPr lang="fr-FR" sz="2400" dirty="0"/>
        </a:p>
      </dgm:t>
    </dgm:pt>
    <dgm:pt modelId="{39586ECE-5DB4-488F-B658-2EE1CBB2EB7E}" type="parTrans" cxnId="{38B47BDF-ECBC-4950-9757-A3680ED55E45}">
      <dgm:prSet/>
      <dgm:spPr/>
      <dgm:t>
        <a:bodyPr/>
        <a:lstStyle/>
        <a:p>
          <a:endParaRPr lang="fr-FR"/>
        </a:p>
      </dgm:t>
    </dgm:pt>
    <dgm:pt modelId="{BC743929-8F87-4952-899E-380C73DA8D2C}" type="sibTrans" cxnId="{38B47BDF-ECBC-4950-9757-A3680ED55E45}">
      <dgm:prSet/>
      <dgm:spPr/>
      <dgm:t>
        <a:bodyPr/>
        <a:lstStyle/>
        <a:p>
          <a:endParaRPr lang="fr-FR"/>
        </a:p>
      </dgm:t>
    </dgm:pt>
    <dgm:pt modelId="{BDB2ED17-F147-498B-B11E-939EF404CB2B}">
      <dgm:prSet phldrT="[Texte]" custT="1"/>
      <dgm:spPr/>
      <dgm:t>
        <a:bodyPr/>
        <a:lstStyle/>
        <a:p>
          <a:r>
            <a:rPr lang="fr-FR" sz="1800" dirty="0" smtClean="0"/>
            <a:t>Niveau supérieur durable et transférable</a:t>
          </a:r>
          <a:endParaRPr lang="fr-FR" sz="1800" dirty="0"/>
        </a:p>
      </dgm:t>
    </dgm:pt>
    <dgm:pt modelId="{63B20002-54E9-477F-86BE-5D1C81255DA5}" type="parTrans" cxnId="{B523148A-8235-4728-8DBC-315DDD7C6359}">
      <dgm:prSet/>
      <dgm:spPr/>
      <dgm:t>
        <a:bodyPr/>
        <a:lstStyle/>
        <a:p>
          <a:endParaRPr lang="fr-FR"/>
        </a:p>
      </dgm:t>
    </dgm:pt>
    <dgm:pt modelId="{B2208599-8220-44BE-88A2-F53F7B9DD350}" type="sibTrans" cxnId="{B523148A-8235-4728-8DBC-315DDD7C6359}">
      <dgm:prSet/>
      <dgm:spPr/>
      <dgm:t>
        <a:bodyPr/>
        <a:lstStyle/>
        <a:p>
          <a:endParaRPr lang="fr-FR"/>
        </a:p>
      </dgm:t>
    </dgm:pt>
    <dgm:pt modelId="{388A0555-FCAB-44D4-BFAC-C4B94155A91F}" type="pres">
      <dgm:prSet presAssocID="{593436A4-DE99-4637-BF6B-3E73642462DA}" presName="Name0" presStyleCnt="0">
        <dgm:presLayoutVars>
          <dgm:dir/>
          <dgm:resizeHandles val="exact"/>
        </dgm:presLayoutVars>
      </dgm:prSet>
      <dgm:spPr/>
    </dgm:pt>
    <dgm:pt modelId="{431ACC8F-AAA5-4C65-8AA2-4487244AA53C}" type="pres">
      <dgm:prSet presAssocID="{593436A4-DE99-4637-BF6B-3E73642462DA}" presName="arrow" presStyleLbl="bgShp" presStyleIdx="0" presStyleCnt="1"/>
      <dgm:spPr/>
    </dgm:pt>
    <dgm:pt modelId="{89B43F1F-2FC2-4C97-9F90-CEEE4839CEC3}" type="pres">
      <dgm:prSet presAssocID="{593436A4-DE99-4637-BF6B-3E73642462DA}" presName="points" presStyleCnt="0"/>
      <dgm:spPr/>
    </dgm:pt>
    <dgm:pt modelId="{491BF9CB-467B-4A34-9A58-24718156A393}" type="pres">
      <dgm:prSet presAssocID="{7FCE802A-6151-4300-B761-8407FA1F32C3}" presName="compositeA" presStyleCnt="0"/>
      <dgm:spPr/>
    </dgm:pt>
    <dgm:pt modelId="{0AE483DD-F8B2-4B22-A91C-7B0FEB04230C}" type="pres">
      <dgm:prSet presAssocID="{7FCE802A-6151-4300-B761-8407FA1F32C3}" presName="textA" presStyleLbl="revTx" presStyleIdx="0" presStyleCnt="3" custScaleX="178664">
        <dgm:presLayoutVars>
          <dgm:bulletEnabled val="1"/>
        </dgm:presLayoutVars>
      </dgm:prSet>
      <dgm:spPr/>
      <dgm:t>
        <a:bodyPr/>
        <a:lstStyle/>
        <a:p>
          <a:endParaRPr lang="fr-FR"/>
        </a:p>
      </dgm:t>
    </dgm:pt>
    <dgm:pt modelId="{F477D0A2-FF84-4CB5-ACE0-016088BE501F}" type="pres">
      <dgm:prSet presAssocID="{7FCE802A-6151-4300-B761-8407FA1F32C3}" presName="circleA" presStyleLbl="node1" presStyleIdx="0" presStyleCnt="3"/>
      <dgm:spPr/>
    </dgm:pt>
    <dgm:pt modelId="{43062F92-2685-4F82-AC9A-4FF881587423}" type="pres">
      <dgm:prSet presAssocID="{7FCE802A-6151-4300-B761-8407FA1F32C3}" presName="spaceA" presStyleCnt="0"/>
      <dgm:spPr/>
    </dgm:pt>
    <dgm:pt modelId="{8A7C3117-F419-4C1D-8A8A-6C679C2B8CA0}" type="pres">
      <dgm:prSet presAssocID="{E117D1D8-1112-4565-9E50-5023D86E3843}" presName="space" presStyleCnt="0"/>
      <dgm:spPr/>
    </dgm:pt>
    <dgm:pt modelId="{A15FC4FF-9EBF-4AA6-903D-414B7C4DCBA2}" type="pres">
      <dgm:prSet presAssocID="{EA9C61CA-D1D8-4287-8E82-A61DCED63818}" presName="compositeB" presStyleCnt="0"/>
      <dgm:spPr/>
    </dgm:pt>
    <dgm:pt modelId="{54A3E542-C2BD-4612-BA1B-04011C020242}" type="pres">
      <dgm:prSet presAssocID="{EA9C61CA-D1D8-4287-8E82-A61DCED63818}" presName="textB" presStyleLbl="revTx" presStyleIdx="1" presStyleCnt="3" custScaleX="496200">
        <dgm:presLayoutVars>
          <dgm:bulletEnabled val="1"/>
        </dgm:presLayoutVars>
      </dgm:prSet>
      <dgm:spPr/>
      <dgm:t>
        <a:bodyPr/>
        <a:lstStyle/>
        <a:p>
          <a:endParaRPr lang="fr-FR"/>
        </a:p>
      </dgm:t>
    </dgm:pt>
    <dgm:pt modelId="{B4FAC257-62EE-491E-A041-A94B83DA9805}" type="pres">
      <dgm:prSet presAssocID="{EA9C61CA-D1D8-4287-8E82-A61DCED63818}" presName="circleB" presStyleLbl="node1" presStyleIdx="1" presStyleCnt="3"/>
      <dgm:spPr/>
    </dgm:pt>
    <dgm:pt modelId="{72C68062-4227-4C67-83CE-CE1635523E3D}" type="pres">
      <dgm:prSet presAssocID="{EA9C61CA-D1D8-4287-8E82-A61DCED63818}" presName="spaceB" presStyleCnt="0"/>
      <dgm:spPr/>
    </dgm:pt>
    <dgm:pt modelId="{257C03A4-1A12-4F31-BB1B-93508CB5D23E}" type="pres">
      <dgm:prSet presAssocID="{BC743929-8F87-4952-899E-380C73DA8D2C}" presName="space" presStyleCnt="0"/>
      <dgm:spPr/>
    </dgm:pt>
    <dgm:pt modelId="{28FF1FF6-B57E-4BCC-9EC6-AABAC66ABEED}" type="pres">
      <dgm:prSet presAssocID="{BDB2ED17-F147-498B-B11E-939EF404CB2B}" presName="compositeA" presStyleCnt="0"/>
      <dgm:spPr/>
    </dgm:pt>
    <dgm:pt modelId="{24EE3D14-2814-476E-9EE3-823DC9847D0F}" type="pres">
      <dgm:prSet presAssocID="{BDB2ED17-F147-498B-B11E-939EF404CB2B}" presName="textA" presStyleLbl="revTx" presStyleIdx="2" presStyleCnt="3" custScaleX="354203">
        <dgm:presLayoutVars>
          <dgm:bulletEnabled val="1"/>
        </dgm:presLayoutVars>
      </dgm:prSet>
      <dgm:spPr/>
      <dgm:t>
        <a:bodyPr/>
        <a:lstStyle/>
        <a:p>
          <a:endParaRPr lang="fr-FR"/>
        </a:p>
      </dgm:t>
    </dgm:pt>
    <dgm:pt modelId="{51ABE61E-7353-4068-A96D-85C93222F1F9}" type="pres">
      <dgm:prSet presAssocID="{BDB2ED17-F147-498B-B11E-939EF404CB2B}" presName="circleA" presStyleLbl="node1" presStyleIdx="2" presStyleCnt="3"/>
      <dgm:spPr/>
    </dgm:pt>
    <dgm:pt modelId="{A3092E1E-63DD-424D-9498-8E6BFECB6137}" type="pres">
      <dgm:prSet presAssocID="{BDB2ED17-F147-498B-B11E-939EF404CB2B}" presName="spaceA" presStyleCnt="0"/>
      <dgm:spPr/>
    </dgm:pt>
  </dgm:ptLst>
  <dgm:cxnLst>
    <dgm:cxn modelId="{0426A6CB-4B99-4A2B-AC72-0C31C0D91696}" type="presOf" srcId="{593436A4-DE99-4637-BF6B-3E73642462DA}" destId="{388A0555-FCAB-44D4-BFAC-C4B94155A91F}" srcOrd="0" destOrd="0" presId="urn:microsoft.com/office/officeart/2005/8/layout/hProcess11"/>
    <dgm:cxn modelId="{24CBC31A-2435-470E-B542-EA83C91817DA}" type="presOf" srcId="{7FCE802A-6151-4300-B761-8407FA1F32C3}" destId="{0AE483DD-F8B2-4B22-A91C-7B0FEB04230C}" srcOrd="0" destOrd="0" presId="urn:microsoft.com/office/officeart/2005/8/layout/hProcess11"/>
    <dgm:cxn modelId="{BDD66A18-C59D-42D8-8570-476D1C75526F}" type="presOf" srcId="{EA9C61CA-D1D8-4287-8E82-A61DCED63818}" destId="{54A3E542-C2BD-4612-BA1B-04011C020242}" srcOrd="0" destOrd="0" presId="urn:microsoft.com/office/officeart/2005/8/layout/hProcess11"/>
    <dgm:cxn modelId="{BF87DA47-74A2-40F6-A547-3EBA223AFFA5}" srcId="{593436A4-DE99-4637-BF6B-3E73642462DA}" destId="{7FCE802A-6151-4300-B761-8407FA1F32C3}" srcOrd="0" destOrd="0" parTransId="{59807B31-524D-4007-B66F-7D358238272D}" sibTransId="{E117D1D8-1112-4565-9E50-5023D86E3843}"/>
    <dgm:cxn modelId="{0014BE30-52CC-4558-AB18-F0D103D8F654}" type="presOf" srcId="{BDB2ED17-F147-498B-B11E-939EF404CB2B}" destId="{24EE3D14-2814-476E-9EE3-823DC9847D0F}" srcOrd="0" destOrd="0" presId="urn:microsoft.com/office/officeart/2005/8/layout/hProcess11"/>
    <dgm:cxn modelId="{B523148A-8235-4728-8DBC-315DDD7C6359}" srcId="{593436A4-DE99-4637-BF6B-3E73642462DA}" destId="{BDB2ED17-F147-498B-B11E-939EF404CB2B}" srcOrd="2" destOrd="0" parTransId="{63B20002-54E9-477F-86BE-5D1C81255DA5}" sibTransId="{B2208599-8220-44BE-88A2-F53F7B9DD350}"/>
    <dgm:cxn modelId="{38B47BDF-ECBC-4950-9757-A3680ED55E45}" srcId="{593436A4-DE99-4637-BF6B-3E73642462DA}" destId="{EA9C61CA-D1D8-4287-8E82-A61DCED63818}" srcOrd="1" destOrd="0" parTransId="{39586ECE-5DB4-488F-B658-2EE1CBB2EB7E}" sibTransId="{BC743929-8F87-4952-899E-380C73DA8D2C}"/>
    <dgm:cxn modelId="{5C27F5A9-E0C0-44D1-84CA-97641A793D50}" type="presParOf" srcId="{388A0555-FCAB-44D4-BFAC-C4B94155A91F}" destId="{431ACC8F-AAA5-4C65-8AA2-4487244AA53C}" srcOrd="0" destOrd="0" presId="urn:microsoft.com/office/officeart/2005/8/layout/hProcess11"/>
    <dgm:cxn modelId="{CAE471F4-66FA-4828-8B12-4DAB1C561CA7}" type="presParOf" srcId="{388A0555-FCAB-44D4-BFAC-C4B94155A91F}" destId="{89B43F1F-2FC2-4C97-9F90-CEEE4839CEC3}" srcOrd="1" destOrd="0" presId="urn:microsoft.com/office/officeart/2005/8/layout/hProcess11"/>
    <dgm:cxn modelId="{13921EB8-A460-4212-8231-426827B80018}" type="presParOf" srcId="{89B43F1F-2FC2-4C97-9F90-CEEE4839CEC3}" destId="{491BF9CB-467B-4A34-9A58-24718156A393}" srcOrd="0" destOrd="0" presId="urn:microsoft.com/office/officeart/2005/8/layout/hProcess11"/>
    <dgm:cxn modelId="{512EDA50-8D05-46E1-9698-5348192C2F5D}" type="presParOf" srcId="{491BF9CB-467B-4A34-9A58-24718156A393}" destId="{0AE483DD-F8B2-4B22-A91C-7B0FEB04230C}" srcOrd="0" destOrd="0" presId="urn:microsoft.com/office/officeart/2005/8/layout/hProcess11"/>
    <dgm:cxn modelId="{B5FFF9F1-03F7-4394-BC34-12B669760F25}" type="presParOf" srcId="{491BF9CB-467B-4A34-9A58-24718156A393}" destId="{F477D0A2-FF84-4CB5-ACE0-016088BE501F}" srcOrd="1" destOrd="0" presId="urn:microsoft.com/office/officeart/2005/8/layout/hProcess11"/>
    <dgm:cxn modelId="{825AD104-847E-439C-BA49-4A79FB893A28}" type="presParOf" srcId="{491BF9CB-467B-4A34-9A58-24718156A393}" destId="{43062F92-2685-4F82-AC9A-4FF881587423}" srcOrd="2" destOrd="0" presId="urn:microsoft.com/office/officeart/2005/8/layout/hProcess11"/>
    <dgm:cxn modelId="{DD2BCA9C-EE0E-4779-A03B-7C48A9650FF9}" type="presParOf" srcId="{89B43F1F-2FC2-4C97-9F90-CEEE4839CEC3}" destId="{8A7C3117-F419-4C1D-8A8A-6C679C2B8CA0}" srcOrd="1" destOrd="0" presId="urn:microsoft.com/office/officeart/2005/8/layout/hProcess11"/>
    <dgm:cxn modelId="{EABACE83-599B-4A1F-BC28-1D47A5FB2B35}" type="presParOf" srcId="{89B43F1F-2FC2-4C97-9F90-CEEE4839CEC3}" destId="{A15FC4FF-9EBF-4AA6-903D-414B7C4DCBA2}" srcOrd="2" destOrd="0" presId="urn:microsoft.com/office/officeart/2005/8/layout/hProcess11"/>
    <dgm:cxn modelId="{E534F2C5-4BFF-42C8-A67F-AA0A1033ECA4}" type="presParOf" srcId="{A15FC4FF-9EBF-4AA6-903D-414B7C4DCBA2}" destId="{54A3E542-C2BD-4612-BA1B-04011C020242}" srcOrd="0" destOrd="0" presId="urn:microsoft.com/office/officeart/2005/8/layout/hProcess11"/>
    <dgm:cxn modelId="{31C3B782-2FE1-49A4-A6B8-BD1C872DAD37}" type="presParOf" srcId="{A15FC4FF-9EBF-4AA6-903D-414B7C4DCBA2}" destId="{B4FAC257-62EE-491E-A041-A94B83DA9805}" srcOrd="1" destOrd="0" presId="urn:microsoft.com/office/officeart/2005/8/layout/hProcess11"/>
    <dgm:cxn modelId="{7806869B-6495-45D8-881C-787C61BA054B}" type="presParOf" srcId="{A15FC4FF-9EBF-4AA6-903D-414B7C4DCBA2}" destId="{72C68062-4227-4C67-83CE-CE1635523E3D}" srcOrd="2" destOrd="0" presId="urn:microsoft.com/office/officeart/2005/8/layout/hProcess11"/>
    <dgm:cxn modelId="{E342D35A-32A7-4253-8277-F4C4C88A81C3}" type="presParOf" srcId="{89B43F1F-2FC2-4C97-9F90-CEEE4839CEC3}" destId="{257C03A4-1A12-4F31-BB1B-93508CB5D23E}" srcOrd="3" destOrd="0" presId="urn:microsoft.com/office/officeart/2005/8/layout/hProcess11"/>
    <dgm:cxn modelId="{9C8E64A8-FEBF-4DD1-A1BB-FB1934AECCB7}" type="presParOf" srcId="{89B43F1F-2FC2-4C97-9F90-CEEE4839CEC3}" destId="{28FF1FF6-B57E-4BCC-9EC6-AABAC66ABEED}" srcOrd="4" destOrd="0" presId="urn:microsoft.com/office/officeart/2005/8/layout/hProcess11"/>
    <dgm:cxn modelId="{828CE6AA-4392-419B-9E7B-B11A0CBD14AB}" type="presParOf" srcId="{28FF1FF6-B57E-4BCC-9EC6-AABAC66ABEED}" destId="{24EE3D14-2814-476E-9EE3-823DC9847D0F}" srcOrd="0" destOrd="0" presId="urn:microsoft.com/office/officeart/2005/8/layout/hProcess11"/>
    <dgm:cxn modelId="{E3C5E10D-6F19-47E3-A2CE-72004FA1878E}" type="presParOf" srcId="{28FF1FF6-B57E-4BCC-9EC6-AABAC66ABEED}" destId="{51ABE61E-7353-4068-A96D-85C93222F1F9}" srcOrd="1" destOrd="0" presId="urn:microsoft.com/office/officeart/2005/8/layout/hProcess11"/>
    <dgm:cxn modelId="{AE2498B6-690F-46E6-A710-F883331DBC2B}" type="presParOf" srcId="{28FF1FF6-B57E-4BCC-9EC6-AABAC66ABEED}" destId="{A3092E1E-63DD-424D-9498-8E6BFECB6137}" srcOrd="2" destOrd="0" presId="urn:microsoft.com/office/officeart/2005/8/layout/hProcess1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31ACC8F-AAA5-4C65-8AA2-4487244AA53C}">
      <dsp:nvSpPr>
        <dsp:cNvPr id="0" name=""/>
        <dsp:cNvSpPr/>
      </dsp:nvSpPr>
      <dsp:spPr>
        <a:xfrm>
          <a:off x="0" y="912033"/>
          <a:ext cx="6072335" cy="1216044"/>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E483DD-F8B2-4B22-A91C-7B0FEB04230C}">
      <dsp:nvSpPr>
        <dsp:cNvPr id="0" name=""/>
        <dsp:cNvSpPr/>
      </dsp:nvSpPr>
      <dsp:spPr>
        <a:xfrm>
          <a:off x="1384" y="0"/>
          <a:ext cx="939229" cy="1216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lvl="0" algn="ctr" defTabSz="711200">
            <a:lnSpc>
              <a:spcPct val="90000"/>
            </a:lnSpc>
            <a:spcBef>
              <a:spcPct val="0"/>
            </a:spcBef>
            <a:spcAft>
              <a:spcPct val="35000"/>
            </a:spcAft>
          </a:pPr>
          <a:r>
            <a:rPr lang="fr-FR" sz="1600" kern="1200" dirty="0" smtClean="0"/>
            <a:t>Niveau initial</a:t>
          </a:r>
          <a:endParaRPr lang="fr-FR" sz="1600" kern="1200" dirty="0"/>
        </a:p>
      </dsp:txBody>
      <dsp:txXfrm>
        <a:off x="1384" y="0"/>
        <a:ext cx="939229" cy="1216044"/>
      </dsp:txXfrm>
    </dsp:sp>
    <dsp:sp modelId="{F477D0A2-FF84-4CB5-ACE0-016088BE501F}">
      <dsp:nvSpPr>
        <dsp:cNvPr id="0" name=""/>
        <dsp:cNvSpPr/>
      </dsp:nvSpPr>
      <dsp:spPr>
        <a:xfrm>
          <a:off x="318994" y="1368050"/>
          <a:ext cx="304011" cy="30401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A3E542-C2BD-4612-BA1B-04011C020242}">
      <dsp:nvSpPr>
        <dsp:cNvPr id="0" name=""/>
        <dsp:cNvSpPr/>
      </dsp:nvSpPr>
      <dsp:spPr>
        <a:xfrm>
          <a:off x="966899" y="1824067"/>
          <a:ext cx="2608502" cy="1216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t" anchorCtr="0">
          <a:noAutofit/>
        </a:bodyPr>
        <a:lstStyle/>
        <a:p>
          <a:pPr lvl="0" algn="ctr" defTabSz="1066800">
            <a:lnSpc>
              <a:spcPct val="90000"/>
            </a:lnSpc>
            <a:spcBef>
              <a:spcPct val="0"/>
            </a:spcBef>
            <a:spcAft>
              <a:spcPct val="35000"/>
            </a:spcAft>
          </a:pPr>
          <a:r>
            <a:rPr lang="fr-FR" sz="2400" kern="1200" dirty="0" smtClean="0"/>
            <a:t>Le chemin des acquisitions</a:t>
          </a:r>
          <a:endParaRPr lang="fr-FR" sz="2400" kern="1200" dirty="0"/>
        </a:p>
      </dsp:txBody>
      <dsp:txXfrm>
        <a:off x="966899" y="1824067"/>
        <a:ext cx="2608502" cy="1216044"/>
      </dsp:txXfrm>
    </dsp:sp>
    <dsp:sp modelId="{B4FAC257-62EE-491E-A041-A94B83DA9805}">
      <dsp:nvSpPr>
        <dsp:cNvPr id="0" name=""/>
        <dsp:cNvSpPr/>
      </dsp:nvSpPr>
      <dsp:spPr>
        <a:xfrm>
          <a:off x="2119144" y="1368050"/>
          <a:ext cx="304011" cy="30401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EE3D14-2814-476E-9EE3-823DC9847D0F}">
      <dsp:nvSpPr>
        <dsp:cNvPr id="0" name=""/>
        <dsp:cNvSpPr/>
      </dsp:nvSpPr>
      <dsp:spPr>
        <a:xfrm>
          <a:off x="3601686" y="0"/>
          <a:ext cx="1862030" cy="1216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ct val="35000"/>
            </a:spcAft>
          </a:pPr>
          <a:r>
            <a:rPr lang="fr-FR" sz="1800" kern="1200" dirty="0" smtClean="0"/>
            <a:t>Niveau supérieur durable et transférable</a:t>
          </a:r>
          <a:endParaRPr lang="fr-FR" sz="1800" kern="1200" dirty="0"/>
        </a:p>
      </dsp:txBody>
      <dsp:txXfrm>
        <a:off x="3601686" y="0"/>
        <a:ext cx="1862030" cy="1216044"/>
      </dsp:txXfrm>
    </dsp:sp>
    <dsp:sp modelId="{51ABE61E-7353-4068-A96D-85C93222F1F9}">
      <dsp:nvSpPr>
        <dsp:cNvPr id="0" name=""/>
        <dsp:cNvSpPr/>
      </dsp:nvSpPr>
      <dsp:spPr>
        <a:xfrm>
          <a:off x="4380696" y="1368050"/>
          <a:ext cx="304011" cy="30401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C9E1F5-802A-41FD-9487-4AF478B92094}" type="datetimeFigureOut">
              <a:rPr lang="fr-FR" smtClean="0"/>
              <a:pPr/>
              <a:t>26/03/2013</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8FE5D6-7332-41E9-B06A-79F452E9F927}"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Forme libre 6"/>
          <p:cNvSpPr>
            <a:spLocks/>
          </p:cNvSpPr>
          <p:nvPr/>
        </p:nvSpPr>
        <p:spPr bwMode="auto">
          <a:xfrm>
            <a:off x="0" y="4752127"/>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433051"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527BAC0-7EBE-431D-B7A4-6B5A6932224E}" type="datetime1">
              <a:rPr lang="fr-FR" smtClean="0"/>
              <a:pPr/>
              <a:t>26/03/2013</a:t>
            </a:fld>
            <a:endParaRPr lang="fr-FR" dirty="0"/>
          </a:p>
        </p:txBody>
      </p:sp>
      <p:sp>
        <p:nvSpPr>
          <p:cNvPr id="19" name="Espace réservé du pied de page 18"/>
          <p:cNvSpPr>
            <a:spLocks noGrp="1"/>
          </p:cNvSpPr>
          <p:nvPr>
            <p:ph type="ftr" sz="quarter" idx="11"/>
          </p:nvPr>
        </p:nvSpPr>
        <p:spPr/>
        <p:txBody>
          <a:bodyPr/>
          <a:lstStyle/>
          <a:p>
            <a:r>
              <a:rPr lang="fr-FR" dirty="0" smtClean="0"/>
              <a:t>AMATTE Lionel - lionel.amatte@ac-noumea.nc - juillet 2012</a:t>
            </a:r>
            <a:endParaRPr lang="fr-FR" dirty="0"/>
          </a:p>
        </p:txBody>
      </p:sp>
      <p:sp>
        <p:nvSpPr>
          <p:cNvPr id="27" name="Espace réservé du numéro de diapositive 26"/>
          <p:cNvSpPr>
            <a:spLocks noGrp="1"/>
          </p:cNvSpPr>
          <p:nvPr>
            <p:ph type="sldNum" sz="quarter" idx="12"/>
          </p:nvPr>
        </p:nvSpPr>
        <p:spPr/>
        <p:txBody>
          <a:bodyPr/>
          <a:lstStyle/>
          <a:p>
            <a:fld id="{5B7B919A-79A4-4A0E-95E6-0996560A0054}"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2DAA3C-9B82-4FD7-8662-B902813E2585}" type="datetime1">
              <a:rPr lang="fr-FR" smtClean="0"/>
              <a:pPr/>
              <a:t>26/03/2013</a:t>
            </a:fld>
            <a:endParaRPr lang="fr-FR" dirty="0"/>
          </a:p>
        </p:txBody>
      </p:sp>
      <p:sp>
        <p:nvSpPr>
          <p:cNvPr id="5" name="Espace réservé du pied de page 4"/>
          <p:cNvSpPr>
            <a:spLocks noGrp="1"/>
          </p:cNvSpPr>
          <p:nvPr>
            <p:ph type="ftr" sz="quarter" idx="11"/>
          </p:nvPr>
        </p:nvSpPr>
        <p:spPr/>
        <p:txBody>
          <a:bodyPr/>
          <a:lstStyle/>
          <a:p>
            <a:r>
              <a:rPr lang="fr-FR" dirty="0" smtClean="0"/>
              <a:t>AMATTE Lionel - lionel.amatte@ac-noumea.nc - juillet 2012</a:t>
            </a:r>
            <a:endParaRPr lang="fr-FR" dirty="0"/>
          </a:p>
        </p:txBody>
      </p:sp>
      <p:sp>
        <p:nvSpPr>
          <p:cNvPr id="6" name="Espace réservé du numéro de diapositive 5"/>
          <p:cNvSpPr>
            <a:spLocks noGrp="1"/>
          </p:cNvSpPr>
          <p:nvPr>
            <p:ph type="sldNum" sz="quarter" idx="12"/>
          </p:nvPr>
        </p:nvSpPr>
        <p:spPr/>
        <p:txBody>
          <a:bodyPr/>
          <a:lstStyle/>
          <a:p>
            <a:fld id="{5B7B919A-79A4-4A0E-95E6-0996560A0054}"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9"/>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CD985D1-1048-46C1-9CCE-55F72FDFCDF0}" type="datetime1">
              <a:rPr lang="fr-FR" smtClean="0"/>
              <a:pPr/>
              <a:t>26/03/2013</a:t>
            </a:fld>
            <a:endParaRPr lang="fr-FR" dirty="0"/>
          </a:p>
        </p:txBody>
      </p:sp>
      <p:sp>
        <p:nvSpPr>
          <p:cNvPr id="5" name="Espace réservé du pied de page 4"/>
          <p:cNvSpPr>
            <a:spLocks noGrp="1"/>
          </p:cNvSpPr>
          <p:nvPr>
            <p:ph type="ftr" sz="quarter" idx="11"/>
          </p:nvPr>
        </p:nvSpPr>
        <p:spPr/>
        <p:txBody>
          <a:bodyPr/>
          <a:lstStyle/>
          <a:p>
            <a:r>
              <a:rPr lang="fr-FR" dirty="0" smtClean="0"/>
              <a:t>AMATTE Lionel - lionel.amatte@ac-noumea.nc - juillet 2012</a:t>
            </a:r>
            <a:endParaRPr lang="fr-FR" dirty="0"/>
          </a:p>
        </p:txBody>
      </p:sp>
      <p:sp>
        <p:nvSpPr>
          <p:cNvPr id="6" name="Espace réservé du numéro de diapositive 5"/>
          <p:cNvSpPr>
            <a:spLocks noGrp="1"/>
          </p:cNvSpPr>
          <p:nvPr>
            <p:ph type="sldNum" sz="quarter" idx="12"/>
          </p:nvPr>
        </p:nvSpPr>
        <p:spPr/>
        <p:txBody>
          <a:bodyPr/>
          <a:lstStyle/>
          <a:p>
            <a:fld id="{5B7B919A-79A4-4A0E-95E6-0996560A0054}"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1C5F439-10A6-42DC-9764-332B1282557A}" type="datetime1">
              <a:rPr lang="fr-FR" smtClean="0"/>
              <a:pPr/>
              <a:t>26/03/2013</a:t>
            </a:fld>
            <a:endParaRPr lang="fr-FR" dirty="0"/>
          </a:p>
        </p:txBody>
      </p:sp>
      <p:sp>
        <p:nvSpPr>
          <p:cNvPr id="5" name="Espace réservé du pied de page 4"/>
          <p:cNvSpPr>
            <a:spLocks noGrp="1"/>
          </p:cNvSpPr>
          <p:nvPr>
            <p:ph type="ftr" sz="quarter" idx="11"/>
          </p:nvPr>
        </p:nvSpPr>
        <p:spPr/>
        <p:txBody>
          <a:bodyPr/>
          <a:lstStyle/>
          <a:p>
            <a:r>
              <a:rPr lang="fr-FR" dirty="0" smtClean="0"/>
              <a:t>AMATTE Lionel - lionel.amatte@ac-noumea.nc - juillet 2012</a:t>
            </a:r>
            <a:endParaRPr lang="fr-FR" dirty="0"/>
          </a:p>
        </p:txBody>
      </p:sp>
      <p:sp>
        <p:nvSpPr>
          <p:cNvPr id="6" name="Espace réservé du numéro de diapositive 5"/>
          <p:cNvSpPr>
            <a:spLocks noGrp="1"/>
          </p:cNvSpPr>
          <p:nvPr>
            <p:ph type="sldNum" sz="quarter" idx="12"/>
          </p:nvPr>
        </p:nvSpPr>
        <p:spPr/>
        <p:txBody>
          <a:bodyPr/>
          <a:lstStyle/>
          <a:p>
            <a:fld id="{5B7B919A-79A4-4A0E-95E6-0996560A0054}"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Forme libre 6"/>
          <p:cNvSpPr>
            <a:spLocks/>
          </p:cNvSpPr>
          <p:nvPr/>
        </p:nvSpPr>
        <p:spPr bwMode="auto">
          <a:xfrm>
            <a:off x="0" y="4752127"/>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a:off x="685800" y="3583838"/>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2485801"/>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5B4565CD-E407-4E3C-89F2-63ACCB8896A9}" type="datetime1">
              <a:rPr lang="fr-FR" smtClean="0"/>
              <a:pPr/>
              <a:t>26/03/2013</a:t>
            </a:fld>
            <a:endParaRPr lang="fr-FR" dirty="0"/>
          </a:p>
        </p:txBody>
      </p:sp>
      <p:sp>
        <p:nvSpPr>
          <p:cNvPr id="5" name="Espace réservé du pied de page 4"/>
          <p:cNvSpPr>
            <a:spLocks noGrp="1"/>
          </p:cNvSpPr>
          <p:nvPr>
            <p:ph type="ftr" sz="quarter" idx="11"/>
          </p:nvPr>
        </p:nvSpPr>
        <p:spPr/>
        <p:txBody>
          <a:bodyPr/>
          <a:lstStyle/>
          <a:p>
            <a:r>
              <a:rPr lang="fr-FR" dirty="0" smtClean="0"/>
              <a:t>AMATTE Lionel - lionel.amatte@ac-noumea.nc - juillet 2012</a:t>
            </a:r>
            <a:endParaRPr lang="fr-FR" dirty="0"/>
          </a:p>
        </p:txBody>
      </p:sp>
      <p:sp>
        <p:nvSpPr>
          <p:cNvPr id="6" name="Espace réservé du numéro de diapositive 5"/>
          <p:cNvSpPr>
            <a:spLocks noGrp="1"/>
          </p:cNvSpPr>
          <p:nvPr>
            <p:ph type="sldNum" sz="quarter" idx="12"/>
          </p:nvPr>
        </p:nvSpPr>
        <p:spPr/>
        <p:txBody>
          <a:bodyPr/>
          <a:lstStyle/>
          <a:p>
            <a:fld id="{5B7B919A-79A4-4A0E-95E6-0996560A0054}"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1"/>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267200" y="1600201"/>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11E0509-EFFA-4BE3-8F8F-91F20119E5AD}" type="datetime1">
              <a:rPr lang="fr-FR" smtClean="0"/>
              <a:pPr/>
              <a:t>26/03/2013</a:t>
            </a:fld>
            <a:endParaRPr lang="fr-FR" dirty="0"/>
          </a:p>
        </p:txBody>
      </p:sp>
      <p:sp>
        <p:nvSpPr>
          <p:cNvPr id="6" name="Espace réservé du pied de page 5"/>
          <p:cNvSpPr>
            <a:spLocks noGrp="1"/>
          </p:cNvSpPr>
          <p:nvPr>
            <p:ph type="ftr" sz="quarter" idx="11"/>
          </p:nvPr>
        </p:nvSpPr>
        <p:spPr/>
        <p:txBody>
          <a:bodyPr/>
          <a:lstStyle/>
          <a:p>
            <a:r>
              <a:rPr lang="fr-FR" dirty="0" smtClean="0"/>
              <a:t>AMATTE Lionel - lionel.amatte@ac-noumea.nc - juillet 2012</a:t>
            </a:r>
            <a:endParaRPr lang="fr-FR" dirty="0"/>
          </a:p>
        </p:txBody>
      </p:sp>
      <p:sp>
        <p:nvSpPr>
          <p:cNvPr id="7" name="Espace réservé du numéro de diapositive 6"/>
          <p:cNvSpPr>
            <a:spLocks noGrp="1"/>
          </p:cNvSpPr>
          <p:nvPr>
            <p:ph type="sldNum" sz="quarter" idx="12"/>
          </p:nvPr>
        </p:nvSpPr>
        <p:spPr/>
        <p:txBody>
          <a:bodyPr/>
          <a:lstStyle/>
          <a:p>
            <a:fld id="{5B7B919A-79A4-4A0E-95E6-0996560A0054}"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1"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1"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6"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83621EB-5F32-4131-90B6-6FB9978DC433}" type="datetime1">
              <a:rPr lang="fr-FR" smtClean="0"/>
              <a:pPr/>
              <a:t>26/03/2013</a:t>
            </a:fld>
            <a:endParaRPr lang="fr-FR" dirty="0"/>
          </a:p>
        </p:txBody>
      </p:sp>
      <p:sp>
        <p:nvSpPr>
          <p:cNvPr id="8" name="Espace réservé du pied de page 7"/>
          <p:cNvSpPr>
            <a:spLocks noGrp="1"/>
          </p:cNvSpPr>
          <p:nvPr>
            <p:ph type="ftr" sz="quarter" idx="11"/>
          </p:nvPr>
        </p:nvSpPr>
        <p:spPr/>
        <p:txBody>
          <a:bodyPr/>
          <a:lstStyle/>
          <a:p>
            <a:r>
              <a:rPr lang="fr-FR" dirty="0" smtClean="0"/>
              <a:t>AMATTE Lionel - lionel.amatte@ac-noumea.nc - juillet 2012</a:t>
            </a:r>
            <a:endParaRPr lang="fr-FR" dirty="0"/>
          </a:p>
        </p:txBody>
      </p:sp>
      <p:sp>
        <p:nvSpPr>
          <p:cNvPr id="9" name="Espace réservé du numéro de diapositive 8"/>
          <p:cNvSpPr>
            <a:spLocks noGrp="1"/>
          </p:cNvSpPr>
          <p:nvPr>
            <p:ph type="sldNum" sz="quarter" idx="12"/>
          </p:nvPr>
        </p:nvSpPr>
        <p:spPr/>
        <p:txBody>
          <a:bodyPr/>
          <a:lstStyle/>
          <a:p>
            <a:fld id="{5B7B919A-79A4-4A0E-95E6-0996560A0054}"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3103F7C0-6EE9-411C-AD54-BD03EAC95A0C}" type="datetime1">
              <a:rPr lang="fr-FR" smtClean="0"/>
              <a:pPr/>
              <a:t>26/03/2013</a:t>
            </a:fld>
            <a:endParaRPr lang="fr-FR" dirty="0"/>
          </a:p>
        </p:txBody>
      </p:sp>
      <p:sp>
        <p:nvSpPr>
          <p:cNvPr id="8" name="Espace réservé du numéro de diapositive 7"/>
          <p:cNvSpPr>
            <a:spLocks noGrp="1"/>
          </p:cNvSpPr>
          <p:nvPr>
            <p:ph type="sldNum" sz="quarter" idx="11"/>
          </p:nvPr>
        </p:nvSpPr>
        <p:spPr/>
        <p:txBody>
          <a:bodyPr/>
          <a:lstStyle/>
          <a:p>
            <a:fld id="{5B7B919A-79A4-4A0E-95E6-0996560A0054}" type="slidenum">
              <a:rPr lang="fr-FR" smtClean="0"/>
              <a:pPr/>
              <a:t>‹N°›</a:t>
            </a:fld>
            <a:endParaRPr lang="fr-FR" dirty="0"/>
          </a:p>
        </p:txBody>
      </p:sp>
      <p:sp>
        <p:nvSpPr>
          <p:cNvPr id="9" name="Espace réservé du pied de page 8"/>
          <p:cNvSpPr>
            <a:spLocks noGrp="1"/>
          </p:cNvSpPr>
          <p:nvPr>
            <p:ph type="ftr" sz="quarter" idx="12"/>
          </p:nvPr>
        </p:nvSpPr>
        <p:spPr/>
        <p:txBody>
          <a:bodyPr/>
          <a:lstStyle/>
          <a:p>
            <a:r>
              <a:rPr lang="fr-FR" dirty="0" smtClean="0"/>
              <a:t>AMATTE Lionel - lionel.amatte@ac-noumea.nc - juillet 2012</a:t>
            </a:r>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75FB23C-0A28-4AFE-8732-28ABBC00D9CD}" type="datetime1">
              <a:rPr lang="fr-FR" smtClean="0"/>
              <a:pPr/>
              <a:t>26/03/2013</a:t>
            </a:fld>
            <a:endParaRPr lang="fr-FR" dirty="0"/>
          </a:p>
        </p:txBody>
      </p:sp>
      <p:sp>
        <p:nvSpPr>
          <p:cNvPr id="3" name="Espace réservé du pied de page 2"/>
          <p:cNvSpPr>
            <a:spLocks noGrp="1"/>
          </p:cNvSpPr>
          <p:nvPr>
            <p:ph type="ftr" sz="quarter" idx="11"/>
          </p:nvPr>
        </p:nvSpPr>
        <p:spPr/>
        <p:txBody>
          <a:bodyPr/>
          <a:lstStyle/>
          <a:p>
            <a:r>
              <a:rPr lang="fr-FR" dirty="0" smtClean="0"/>
              <a:t>AMATTE Lionel - lionel.amatte@ac-noumea.nc - juillet 2012</a:t>
            </a:r>
            <a:endParaRPr lang="fr-FR" dirty="0"/>
          </a:p>
        </p:txBody>
      </p:sp>
      <p:sp>
        <p:nvSpPr>
          <p:cNvPr id="4" name="Espace réservé du numéro de diapositive 3"/>
          <p:cNvSpPr>
            <a:spLocks noGrp="1"/>
          </p:cNvSpPr>
          <p:nvPr>
            <p:ph type="sldNum" sz="quarter" idx="12"/>
          </p:nvPr>
        </p:nvSpPr>
        <p:spPr/>
        <p:txBody>
          <a:bodyPr/>
          <a:lstStyle/>
          <a:p>
            <a:fld id="{5B7B919A-79A4-4A0E-95E6-0996560A0054}"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9"/>
            <a:ext cx="3200400" cy="730250"/>
          </a:xfrm>
        </p:spPr>
        <p:txBody>
          <a:bodyPr tIns="0" bIns="0" anchor="t"/>
          <a:lstStyle>
            <a:lvl1pPr algn="l">
              <a:buNone/>
              <a:defRPr sz="1800" b="1">
                <a:solidFill>
                  <a:schemeClr val="accent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3503E1C-2438-48AA-8685-83F0169E4D0C}" type="datetime1">
              <a:rPr lang="fr-FR" smtClean="0"/>
              <a:pPr/>
              <a:t>26/03/2013</a:t>
            </a:fld>
            <a:endParaRPr lang="fr-FR" dirty="0"/>
          </a:p>
        </p:txBody>
      </p:sp>
      <p:sp>
        <p:nvSpPr>
          <p:cNvPr id="6" name="Espace réservé du pied de page 5"/>
          <p:cNvSpPr>
            <a:spLocks noGrp="1"/>
          </p:cNvSpPr>
          <p:nvPr>
            <p:ph type="ftr" sz="quarter" idx="11"/>
          </p:nvPr>
        </p:nvSpPr>
        <p:spPr/>
        <p:txBody>
          <a:bodyPr/>
          <a:lstStyle/>
          <a:p>
            <a:r>
              <a:rPr lang="fr-FR" dirty="0" smtClean="0"/>
              <a:t>AMATTE Lionel - lionel.amatte@ac-noumea.nc - juillet 2012</a:t>
            </a:r>
            <a:endParaRPr lang="fr-FR" dirty="0"/>
          </a:p>
        </p:txBody>
      </p:sp>
      <p:sp>
        <p:nvSpPr>
          <p:cNvPr id="7" name="Espace réservé du numéro de diapositive 6"/>
          <p:cNvSpPr>
            <a:spLocks noGrp="1"/>
          </p:cNvSpPr>
          <p:nvPr>
            <p:ph type="sldNum" sz="quarter" idx="12"/>
          </p:nvPr>
        </p:nvSpPr>
        <p:spPr>
          <a:xfrm>
            <a:off x="8156448" y="6422065"/>
            <a:ext cx="762000" cy="365125"/>
          </a:xfrm>
        </p:spPr>
        <p:txBody>
          <a:bodyPr/>
          <a:lstStyle/>
          <a:p>
            <a:fld id="{5B7B919A-79A4-4A0E-95E6-0996560A0054}"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3" y="1705709"/>
            <a:ext cx="3053868" cy="1253808"/>
          </a:xfrm>
        </p:spPr>
        <p:txBody>
          <a:bodyPr anchor="b"/>
          <a:lstStyle>
            <a:lvl1pPr algn="l">
              <a:buNone/>
              <a:defRPr sz="2200" b="1">
                <a:solidFill>
                  <a:schemeClr val="accent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a:xfrm>
            <a:off x="5556733" y="2998766"/>
            <a:ext cx="3053867"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457200" y="6422065"/>
            <a:ext cx="2133600" cy="365125"/>
          </a:xfrm>
        </p:spPr>
        <p:txBody>
          <a:bodyPr/>
          <a:lstStyle/>
          <a:p>
            <a:fld id="{23800711-5202-47B0-9F7B-4D0147490A0C}" type="datetime1">
              <a:rPr lang="fr-FR" smtClean="0"/>
              <a:pPr/>
              <a:t>26/03/2013</a:t>
            </a:fld>
            <a:endParaRPr lang="fr-FR" dirty="0"/>
          </a:p>
        </p:txBody>
      </p:sp>
      <p:sp>
        <p:nvSpPr>
          <p:cNvPr id="6" name="Espace réservé du pied de page 5"/>
          <p:cNvSpPr>
            <a:spLocks noGrp="1"/>
          </p:cNvSpPr>
          <p:nvPr>
            <p:ph type="ftr" sz="quarter" idx="11"/>
          </p:nvPr>
        </p:nvSpPr>
        <p:spPr/>
        <p:txBody>
          <a:bodyPr/>
          <a:lstStyle/>
          <a:p>
            <a:r>
              <a:rPr lang="fr-FR" dirty="0" smtClean="0"/>
              <a:t>AMATTE Lionel - lionel.amatte@ac-noumea.nc - juillet 2012</a:t>
            </a:r>
            <a:endParaRPr lang="fr-FR" dirty="0"/>
          </a:p>
        </p:txBody>
      </p:sp>
      <p:sp>
        <p:nvSpPr>
          <p:cNvPr id="7" name="Espace réservé du numéro de diapositive 6"/>
          <p:cNvSpPr>
            <a:spLocks noGrp="1"/>
          </p:cNvSpPr>
          <p:nvPr>
            <p:ph type="sldNum" sz="quarter" idx="12"/>
          </p:nvPr>
        </p:nvSpPr>
        <p:spPr/>
        <p:txBody>
          <a:bodyPr/>
          <a:lstStyle/>
          <a:p>
            <a:fld id="{5B7B919A-79A4-4A0E-95E6-0996560A0054}"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2" name="Forme libre 11"/>
          <p:cNvSpPr>
            <a:spLocks/>
          </p:cNvSpPr>
          <p:nvPr/>
        </p:nvSpPr>
        <p:spPr bwMode="auto">
          <a:xfrm>
            <a:off x="0" y="4752127"/>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600201"/>
            <a:ext cx="74676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422065"/>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461BE31-D738-4A1D-9FF1-77E0B224C8A9}" type="datetime1">
              <a:rPr lang="fr-FR" smtClean="0"/>
              <a:pPr/>
              <a:t>26/03/2013</a:t>
            </a:fld>
            <a:endParaRPr lang="fr-FR" dirty="0"/>
          </a:p>
        </p:txBody>
      </p:sp>
      <p:sp>
        <p:nvSpPr>
          <p:cNvPr id="22" name="Espace réservé du pied de page 21"/>
          <p:cNvSpPr>
            <a:spLocks noGrp="1"/>
          </p:cNvSpPr>
          <p:nvPr>
            <p:ph type="ftr" sz="quarter" idx="3"/>
          </p:nvPr>
        </p:nvSpPr>
        <p:spPr>
          <a:xfrm>
            <a:off x="3124200" y="6422065"/>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r>
              <a:rPr lang="fr-FR" dirty="0" smtClean="0"/>
              <a:t>AMATTE Lionel - lionel.amatte@ac-noumea.nc - juillet 2012</a:t>
            </a:r>
            <a:endParaRPr lang="fr-FR" dirty="0"/>
          </a:p>
        </p:txBody>
      </p:sp>
      <p:sp>
        <p:nvSpPr>
          <p:cNvPr id="18" name="Espace réservé du numéro de diapositive 17"/>
          <p:cNvSpPr>
            <a:spLocks noGrp="1"/>
          </p:cNvSpPr>
          <p:nvPr>
            <p:ph type="sldNum" sz="quarter" idx="4"/>
          </p:nvPr>
        </p:nvSpPr>
        <p:spPr>
          <a:xfrm>
            <a:off x="8153400" y="6422065"/>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5B7B919A-79A4-4A0E-95E6-0996560A0054}" type="slidenum">
              <a:rPr lang="fr-FR" smtClean="0"/>
              <a:pPr/>
              <a:t>‹N°›</a:t>
            </a:fld>
            <a:endParaRPr lang="fr-FR"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Intégration des </a:t>
            </a:r>
            <a:r>
              <a:rPr lang="fr-FR" dirty="0" err="1" smtClean="0"/>
              <a:t>tice</a:t>
            </a:r>
            <a:r>
              <a:rPr lang="fr-FR" dirty="0" smtClean="0"/>
              <a:t/>
            </a:r>
            <a:br>
              <a:rPr lang="fr-FR" dirty="0" smtClean="0"/>
            </a:br>
            <a:endParaRPr lang="fr-FR" dirty="0"/>
          </a:p>
        </p:txBody>
      </p:sp>
      <p:sp>
        <p:nvSpPr>
          <p:cNvPr id="3" name="Sous-titre 2"/>
          <p:cNvSpPr>
            <a:spLocks noGrp="1"/>
          </p:cNvSpPr>
          <p:nvPr>
            <p:ph type="subTitle" idx="1"/>
          </p:nvPr>
        </p:nvSpPr>
        <p:spPr/>
        <p:txBody>
          <a:bodyPr/>
          <a:lstStyle/>
          <a:p>
            <a:r>
              <a:rPr lang="fr-FR" dirty="0" smtClean="0"/>
              <a:t>AMATTE Lionel</a:t>
            </a:r>
          </a:p>
          <a:p>
            <a:r>
              <a:rPr lang="fr-FR" dirty="0" smtClean="0"/>
              <a:t>CMI EPS NC</a:t>
            </a:r>
            <a:endParaRPr lang="fr-FR" dirty="0" smtClean="0"/>
          </a:p>
          <a:p>
            <a:r>
              <a:rPr lang="fr-FR" dirty="0" smtClean="0"/>
              <a:t>Mars 2013</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4114800" cy="724942"/>
          </a:xfrm>
        </p:spPr>
        <p:txBody>
          <a:bodyPr>
            <a:normAutofit/>
          </a:bodyPr>
          <a:lstStyle/>
          <a:p>
            <a:r>
              <a:rPr lang="fr-FR" sz="2000" b="1" i="1" dirty="0" smtClean="0">
                <a:latin typeface="Calibri" pitchFamily="34" charset="0"/>
              </a:rPr>
              <a:t>2</a:t>
            </a:r>
            <a:r>
              <a:rPr lang="fr-FR" sz="2000" b="1" i="1" baseline="30000" dirty="0" smtClean="0">
                <a:latin typeface="Calibri" pitchFamily="34" charset="0"/>
              </a:rPr>
              <a:t>ère</a:t>
            </a:r>
            <a:r>
              <a:rPr lang="fr-FR" sz="2000" b="1" i="1" dirty="0" smtClean="0">
                <a:latin typeface="Calibri" pitchFamily="34" charset="0"/>
              </a:rPr>
              <a:t> partie : Méthodes et résultats.</a:t>
            </a:r>
            <a:endParaRPr lang="fr-FR" sz="2000" b="1" i="1" dirty="0">
              <a:latin typeface="Calibri" pitchFamily="34" charset="0"/>
            </a:endParaRPr>
          </a:p>
        </p:txBody>
      </p:sp>
      <p:sp>
        <p:nvSpPr>
          <p:cNvPr id="3" name="Espace réservé du contenu 2"/>
          <p:cNvSpPr>
            <a:spLocks noGrp="1"/>
          </p:cNvSpPr>
          <p:nvPr>
            <p:ph idx="1"/>
          </p:nvPr>
        </p:nvSpPr>
        <p:spPr>
          <a:xfrm>
            <a:off x="611560" y="764704"/>
            <a:ext cx="7992888" cy="2088233"/>
          </a:xfrm>
        </p:spPr>
        <p:txBody>
          <a:bodyPr>
            <a:normAutofit fontScale="70000" lnSpcReduction="20000"/>
          </a:bodyPr>
          <a:lstStyle/>
          <a:p>
            <a:pPr lvl="0">
              <a:buNone/>
            </a:pPr>
            <a:endParaRPr lang="fr-FR" dirty="0" smtClean="0"/>
          </a:p>
          <a:p>
            <a:pPr lvl="0"/>
            <a:r>
              <a:rPr lang="fr-FR" dirty="0" smtClean="0"/>
              <a:t>Résultat n°4 : Le nombre d’interactions verbales pour le groupe TICE est le double de celui du groupe sans TICE.</a:t>
            </a:r>
          </a:p>
          <a:p>
            <a:pPr lvl="0">
              <a:buNone/>
            </a:pPr>
            <a:endParaRPr lang="fr-FR" dirty="0" smtClean="0"/>
          </a:p>
          <a:p>
            <a:pPr lvl="0"/>
            <a:r>
              <a:rPr lang="fr-FR" dirty="0" smtClean="0"/>
              <a:t>Résultat n°5 : Le nombre de réalisations motrices du groupe sans TICE est nettement plus important que celui du groupe TICE.</a:t>
            </a:r>
            <a:endParaRPr lang="fr-FR" dirty="0"/>
          </a:p>
        </p:txBody>
      </p:sp>
      <p:pic>
        <p:nvPicPr>
          <p:cNvPr id="2050" name="Picture 2"/>
          <p:cNvPicPr>
            <a:picLocks noChangeAspect="1" noChangeArrowheads="1"/>
          </p:cNvPicPr>
          <p:nvPr/>
        </p:nvPicPr>
        <p:blipFill>
          <a:blip r:embed="rId2" cstate="print"/>
          <a:srcRect/>
          <a:stretch>
            <a:fillRect/>
          </a:stretch>
        </p:blipFill>
        <p:spPr bwMode="auto">
          <a:xfrm>
            <a:off x="323528" y="2852936"/>
            <a:ext cx="8484777" cy="3384376"/>
          </a:xfrm>
          <a:prstGeom prst="rect">
            <a:avLst/>
          </a:prstGeom>
          <a:noFill/>
          <a:ln w="9525">
            <a:noFill/>
            <a:miter lim="800000"/>
            <a:headEnd/>
            <a:tailEnd/>
          </a:ln>
        </p:spPr>
      </p:pic>
      <p:sp>
        <p:nvSpPr>
          <p:cNvPr id="5" name="Espace réservé du numéro de diapositive 4"/>
          <p:cNvSpPr>
            <a:spLocks noGrp="1"/>
          </p:cNvSpPr>
          <p:nvPr>
            <p:ph type="sldNum" sz="quarter" idx="12"/>
          </p:nvPr>
        </p:nvSpPr>
        <p:spPr/>
        <p:txBody>
          <a:bodyPr/>
          <a:lstStyle/>
          <a:p>
            <a:fld id="{5B7B919A-79A4-4A0E-95E6-0996560A0054}" type="slidenum">
              <a:rPr lang="fr-FR" smtClean="0"/>
              <a:pPr/>
              <a:t>10</a:t>
            </a:fld>
            <a:endParaRPr lang="fr-FR" dirty="0"/>
          </a:p>
        </p:txBody>
      </p:sp>
      <p:sp>
        <p:nvSpPr>
          <p:cNvPr id="6" name="Espace réservé du pied de page 5"/>
          <p:cNvSpPr>
            <a:spLocks noGrp="1"/>
          </p:cNvSpPr>
          <p:nvPr>
            <p:ph type="ftr" sz="quarter" idx="11"/>
          </p:nvPr>
        </p:nvSpPr>
        <p:spPr/>
        <p:txBody>
          <a:bodyPr/>
          <a:lstStyle/>
          <a:p>
            <a:r>
              <a:rPr lang="fr-FR" dirty="0" smtClean="0"/>
              <a:t>AMATTE Lionel - lionel.amatte@ac-noumea.nc - juillet 2012</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075240" cy="4525963"/>
          </a:xfrm>
        </p:spPr>
        <p:txBody>
          <a:bodyPr>
            <a:normAutofit fontScale="92500" lnSpcReduction="10000"/>
          </a:bodyPr>
          <a:lstStyle/>
          <a:p>
            <a:pPr>
              <a:buNone/>
            </a:pPr>
            <a:r>
              <a:rPr lang="fr-FR" dirty="0" smtClean="0"/>
              <a:t>Les résultats nous montrent de manière évidente que même si le nombre de répétitions motrices est inférieur pour le groupe TICE, les apprentissages moteurs sont plus importants et plus transférables en fin de cycle d’enseignement.</a:t>
            </a:r>
          </a:p>
          <a:p>
            <a:pPr>
              <a:buNone/>
            </a:pPr>
            <a:endParaRPr lang="fr-FR" dirty="0" smtClean="0"/>
          </a:p>
          <a:p>
            <a:pPr>
              <a:buNone/>
            </a:pPr>
            <a:r>
              <a:rPr lang="fr-FR" dirty="0" smtClean="0"/>
              <a:t>Ce ne serait donc pas la seule répétition de l’action motrice qui permettrait d’apprendre, mais bien une répétition organisée et finalisée par un objet d’enseignement. </a:t>
            </a:r>
            <a:endParaRPr lang="fr-FR" dirty="0">
              <a:latin typeface="Calibri" pitchFamily="34" charset="0"/>
            </a:endParaRPr>
          </a:p>
        </p:txBody>
      </p:sp>
      <p:sp>
        <p:nvSpPr>
          <p:cNvPr id="5" name="Titre 1"/>
          <p:cNvSpPr>
            <a:spLocks noGrp="1"/>
          </p:cNvSpPr>
          <p:nvPr>
            <p:ph type="title"/>
          </p:nvPr>
        </p:nvSpPr>
        <p:spPr/>
        <p:txBody>
          <a:bodyPr>
            <a:normAutofit/>
          </a:bodyPr>
          <a:lstStyle/>
          <a:p>
            <a:r>
              <a:rPr lang="fr-FR" sz="2000" b="1" i="1" dirty="0" smtClean="0">
                <a:latin typeface="Calibri" pitchFamily="34" charset="0"/>
              </a:rPr>
              <a:t>3</a:t>
            </a:r>
            <a:r>
              <a:rPr lang="fr-FR" sz="2000" b="1" i="1" baseline="30000" dirty="0" smtClean="0">
                <a:latin typeface="Calibri" pitchFamily="34" charset="0"/>
              </a:rPr>
              <a:t>ère</a:t>
            </a:r>
            <a:r>
              <a:rPr lang="fr-FR" sz="2000" b="1" i="1" dirty="0" smtClean="0">
                <a:latin typeface="Calibri" pitchFamily="34" charset="0"/>
              </a:rPr>
              <a:t> partie : Discussions...Vers des perspectives professionnelles.</a:t>
            </a:r>
            <a:endParaRPr lang="fr-FR" sz="2000" b="1" i="1" dirty="0">
              <a:latin typeface="Calibri" pitchFamily="34" charset="0"/>
            </a:endParaRPr>
          </a:p>
        </p:txBody>
      </p:sp>
      <p:sp>
        <p:nvSpPr>
          <p:cNvPr id="6" name="Espace réservé du numéro de diapositive 5"/>
          <p:cNvSpPr>
            <a:spLocks noGrp="1"/>
          </p:cNvSpPr>
          <p:nvPr>
            <p:ph type="sldNum" sz="quarter" idx="12"/>
          </p:nvPr>
        </p:nvSpPr>
        <p:spPr/>
        <p:txBody>
          <a:bodyPr/>
          <a:lstStyle/>
          <a:p>
            <a:fld id="{5B7B919A-79A4-4A0E-95E6-0996560A0054}" type="slidenum">
              <a:rPr lang="fr-FR" smtClean="0"/>
              <a:pPr/>
              <a:t>11</a:t>
            </a:fld>
            <a:endParaRPr lang="fr-FR" dirty="0"/>
          </a:p>
        </p:txBody>
      </p:sp>
      <p:sp>
        <p:nvSpPr>
          <p:cNvPr id="7" name="Espace réservé du pied de page 6"/>
          <p:cNvSpPr>
            <a:spLocks noGrp="1"/>
          </p:cNvSpPr>
          <p:nvPr>
            <p:ph type="ftr" sz="quarter" idx="11"/>
          </p:nvPr>
        </p:nvSpPr>
        <p:spPr/>
        <p:txBody>
          <a:bodyPr/>
          <a:lstStyle/>
          <a:p>
            <a:r>
              <a:rPr lang="fr-FR" dirty="0" smtClean="0"/>
              <a:t>AMATTE Lionel - lionel.amatte@ac-noumea.nc - juillet 2012</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Ellipse 18"/>
          <p:cNvSpPr/>
          <p:nvPr/>
        </p:nvSpPr>
        <p:spPr>
          <a:xfrm rot="2152059">
            <a:off x="665769" y="2162575"/>
            <a:ext cx="4282574" cy="304584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5" name="Titre 1"/>
          <p:cNvSpPr>
            <a:spLocks noGrp="1"/>
          </p:cNvSpPr>
          <p:nvPr>
            <p:ph type="title"/>
          </p:nvPr>
        </p:nvSpPr>
        <p:spPr/>
        <p:txBody>
          <a:bodyPr>
            <a:normAutofit/>
          </a:bodyPr>
          <a:lstStyle/>
          <a:p>
            <a:r>
              <a:rPr lang="fr-FR" sz="2000" b="1" i="1" dirty="0" smtClean="0">
                <a:latin typeface="Calibri" pitchFamily="34" charset="0"/>
              </a:rPr>
              <a:t>3</a:t>
            </a:r>
            <a:r>
              <a:rPr lang="fr-FR" sz="2000" b="1" i="1" baseline="30000" dirty="0" smtClean="0">
                <a:latin typeface="Calibri" pitchFamily="34" charset="0"/>
              </a:rPr>
              <a:t>ère</a:t>
            </a:r>
            <a:r>
              <a:rPr lang="fr-FR" sz="2000" b="1" i="1" dirty="0" smtClean="0">
                <a:latin typeface="Calibri" pitchFamily="34" charset="0"/>
              </a:rPr>
              <a:t> partie : Discussions...Vers des perspectives professionnelles.</a:t>
            </a:r>
            <a:endParaRPr lang="fr-FR" sz="2000" b="1" i="1" dirty="0">
              <a:latin typeface="Calibri" pitchFamily="34" charset="0"/>
            </a:endParaRPr>
          </a:p>
        </p:txBody>
      </p:sp>
      <p:sp>
        <p:nvSpPr>
          <p:cNvPr id="6" name="Ellipse 5"/>
          <p:cNvSpPr/>
          <p:nvPr/>
        </p:nvSpPr>
        <p:spPr>
          <a:xfrm>
            <a:off x="899592" y="3140968"/>
            <a:ext cx="1872208"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Solution TICE</a:t>
            </a:r>
            <a:endParaRPr lang="fr-FR" dirty="0"/>
          </a:p>
        </p:txBody>
      </p:sp>
      <p:sp>
        <p:nvSpPr>
          <p:cNvPr id="7" name="Ellipse 6"/>
          <p:cNvSpPr/>
          <p:nvPr/>
        </p:nvSpPr>
        <p:spPr>
          <a:xfrm>
            <a:off x="2267744" y="3501008"/>
            <a:ext cx="2520280" cy="115212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Apprentissage coopératif</a:t>
            </a:r>
            <a:endParaRPr lang="fr-FR" dirty="0"/>
          </a:p>
        </p:txBody>
      </p:sp>
      <p:sp>
        <p:nvSpPr>
          <p:cNvPr id="8" name="Flèche droite rayée 7"/>
          <p:cNvSpPr/>
          <p:nvPr/>
        </p:nvSpPr>
        <p:spPr>
          <a:xfrm>
            <a:off x="4499992" y="3068960"/>
            <a:ext cx="1656184" cy="720080"/>
          </a:xfrm>
          <a:prstGeom prst="strip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smtClean="0"/>
              <a:t>Action positive</a:t>
            </a:r>
            <a:endParaRPr lang="fr-FR" dirty="0"/>
          </a:p>
        </p:txBody>
      </p:sp>
      <p:sp>
        <p:nvSpPr>
          <p:cNvPr id="10" name="Pentagone régulier 9"/>
          <p:cNvSpPr/>
          <p:nvPr/>
        </p:nvSpPr>
        <p:spPr>
          <a:xfrm>
            <a:off x="6228184" y="2132856"/>
            <a:ext cx="1224136" cy="2160240"/>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t>Niveau d’acquisition</a:t>
            </a:r>
            <a:endParaRPr lang="fr-FR" sz="1400" dirty="0"/>
          </a:p>
        </p:txBody>
      </p:sp>
      <p:cxnSp>
        <p:nvCxnSpPr>
          <p:cNvPr id="12" name="Connecteur droit 11"/>
          <p:cNvCxnSpPr/>
          <p:nvPr/>
        </p:nvCxnSpPr>
        <p:spPr>
          <a:xfrm>
            <a:off x="2483768" y="3789040"/>
            <a:ext cx="0" cy="288032"/>
          </a:xfrm>
          <a:prstGeom prst="line">
            <a:avLst/>
          </a:prstGeom>
          <a:ln w="57150">
            <a:solidFill>
              <a:schemeClr val="tx2">
                <a:lumMod val="10000"/>
              </a:schemeClr>
            </a:solidFill>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2339752" y="3933056"/>
            <a:ext cx="296416" cy="8384"/>
          </a:xfrm>
          <a:prstGeom prst="line">
            <a:avLst/>
          </a:prstGeom>
          <a:ln w="57150">
            <a:solidFill>
              <a:schemeClr val="tx2">
                <a:lumMod val="10000"/>
              </a:schemeClr>
            </a:solidFill>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6084168" y="4437112"/>
            <a:ext cx="1492716" cy="369332"/>
          </a:xfrm>
          <a:prstGeom prst="rect">
            <a:avLst/>
          </a:prstGeom>
          <a:noFill/>
        </p:spPr>
        <p:txBody>
          <a:bodyPr wrap="none" rtlCol="0">
            <a:spAutoFit/>
          </a:bodyPr>
          <a:lstStyle/>
          <a:p>
            <a:r>
              <a:rPr lang="fr-FR" dirty="0" smtClean="0"/>
              <a:t>Niveau initial</a:t>
            </a:r>
            <a:endParaRPr lang="fr-FR" dirty="0"/>
          </a:p>
        </p:txBody>
      </p:sp>
      <p:sp>
        <p:nvSpPr>
          <p:cNvPr id="18" name="ZoneTexte 17"/>
          <p:cNvSpPr txBox="1"/>
          <p:nvPr/>
        </p:nvSpPr>
        <p:spPr>
          <a:xfrm>
            <a:off x="5148064" y="1700808"/>
            <a:ext cx="3275256" cy="369332"/>
          </a:xfrm>
          <a:prstGeom prst="rect">
            <a:avLst/>
          </a:prstGeom>
          <a:noFill/>
        </p:spPr>
        <p:txBody>
          <a:bodyPr wrap="none" rtlCol="0">
            <a:spAutoFit/>
          </a:bodyPr>
          <a:lstStyle/>
          <a:p>
            <a:r>
              <a:rPr lang="fr-FR" dirty="0" smtClean="0"/>
              <a:t>Niveau élaboré et transférable</a:t>
            </a:r>
            <a:endParaRPr lang="fr-FR" dirty="0"/>
          </a:p>
        </p:txBody>
      </p:sp>
      <p:sp>
        <p:nvSpPr>
          <p:cNvPr id="20" name="Rectangle 19"/>
          <p:cNvSpPr/>
          <p:nvPr/>
        </p:nvSpPr>
        <p:spPr>
          <a:xfrm>
            <a:off x="827584" y="1556792"/>
            <a:ext cx="3071520" cy="830997"/>
          </a:xfrm>
          <a:prstGeom prst="rect">
            <a:avLst/>
          </a:prstGeom>
          <a:noFill/>
        </p:spPr>
        <p:txBody>
          <a:bodyPr wrap="square" lIns="91440" tIns="45720" rIns="91440" bIns="45720">
            <a:spAutoFit/>
          </a:bodyPr>
          <a:lstStyle/>
          <a:p>
            <a:pPr algn="ctr"/>
            <a:r>
              <a:rPr lang="fr-FR" sz="2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Environnement didactique</a:t>
            </a:r>
            <a:endParaRPr lang="fr-FR" sz="2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2" name="Espace réservé du numéro de diapositive 21"/>
          <p:cNvSpPr>
            <a:spLocks noGrp="1"/>
          </p:cNvSpPr>
          <p:nvPr>
            <p:ph type="sldNum" sz="quarter" idx="12"/>
          </p:nvPr>
        </p:nvSpPr>
        <p:spPr/>
        <p:txBody>
          <a:bodyPr/>
          <a:lstStyle/>
          <a:p>
            <a:fld id="{5B7B919A-79A4-4A0E-95E6-0996560A0054}" type="slidenum">
              <a:rPr lang="fr-FR" smtClean="0"/>
              <a:pPr/>
              <a:t>12</a:t>
            </a:fld>
            <a:endParaRPr lang="fr-FR" dirty="0"/>
          </a:p>
        </p:txBody>
      </p:sp>
      <p:sp>
        <p:nvSpPr>
          <p:cNvPr id="23" name="Espace réservé du pied de page 22"/>
          <p:cNvSpPr>
            <a:spLocks noGrp="1"/>
          </p:cNvSpPr>
          <p:nvPr>
            <p:ph type="ftr" sz="quarter" idx="11"/>
          </p:nvPr>
        </p:nvSpPr>
        <p:spPr/>
        <p:txBody>
          <a:bodyPr/>
          <a:lstStyle/>
          <a:p>
            <a:r>
              <a:rPr lang="fr-FR" dirty="0" smtClean="0"/>
              <a:t>AMATTE Lionel - lionel.amatte@ac-noumea.nc - juillet 2012</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340769"/>
            <a:ext cx="8075240" cy="5184576"/>
          </a:xfrm>
        </p:spPr>
        <p:txBody>
          <a:bodyPr>
            <a:normAutofit fontScale="62500" lnSpcReduction="20000"/>
          </a:bodyPr>
          <a:lstStyle/>
          <a:p>
            <a:pPr algn="just">
              <a:buNone/>
            </a:pPr>
            <a:r>
              <a:rPr lang="fr-FR" dirty="0" smtClean="0"/>
              <a:t>Limites de l’étude :</a:t>
            </a:r>
          </a:p>
          <a:p>
            <a:pPr algn="just">
              <a:buNone/>
            </a:pPr>
            <a:endParaRPr lang="fr-FR" dirty="0" smtClean="0"/>
          </a:p>
          <a:p>
            <a:pPr algn="just">
              <a:buNone/>
            </a:pPr>
            <a:r>
              <a:rPr lang="fr-FR" dirty="0" smtClean="0"/>
              <a:t>Quelle est l’influence réelle de l’outil ? </a:t>
            </a:r>
          </a:p>
          <a:p>
            <a:pPr algn="just">
              <a:buNone/>
            </a:pPr>
            <a:r>
              <a:rPr lang="fr-FR" dirty="0" smtClean="0"/>
              <a:t>Est-ce la nouveauté de celui-ci dans la séquence d’enseignement provoquant alors une motivation supplémentaire pour les utilisateurs ? </a:t>
            </a:r>
          </a:p>
          <a:p>
            <a:pPr algn="just">
              <a:buNone/>
            </a:pPr>
            <a:r>
              <a:rPr lang="fr-FR" dirty="0" smtClean="0"/>
              <a:t>Quelle est la part de la représentation du modèle ou de la connaissance du résultat de sa propre activité, dans ces progrès ? </a:t>
            </a:r>
          </a:p>
          <a:p>
            <a:pPr algn="just">
              <a:buNone/>
            </a:pPr>
            <a:r>
              <a:rPr lang="fr-FR" dirty="0" smtClean="0"/>
              <a:t>Quelle est la part favorable des interactions dans les processus cognitifs ? </a:t>
            </a:r>
          </a:p>
          <a:p>
            <a:pPr algn="just">
              <a:buNone/>
            </a:pPr>
            <a:endParaRPr lang="fr-FR" dirty="0" smtClean="0">
              <a:latin typeface="Calibri" pitchFamily="34" charset="0"/>
            </a:endParaRPr>
          </a:p>
          <a:p>
            <a:pPr algn="just">
              <a:buNone/>
            </a:pPr>
            <a:r>
              <a:rPr lang="fr-FR" dirty="0" smtClean="0">
                <a:latin typeface="Calibri" pitchFamily="34" charset="0"/>
              </a:rPr>
              <a:t>Autant de limites à l’étude qui s’ajoutent à celle concernant :</a:t>
            </a:r>
          </a:p>
          <a:p>
            <a:pPr algn="just">
              <a:buFontTx/>
              <a:buChar char="-"/>
            </a:pPr>
            <a:r>
              <a:rPr lang="fr-FR" dirty="0" smtClean="0">
                <a:latin typeface="Calibri" pitchFamily="34" charset="0"/>
              </a:rPr>
              <a:t>l’autonomie d’utilisation des outils par les élèves.</a:t>
            </a:r>
          </a:p>
          <a:p>
            <a:pPr algn="just">
              <a:buFontTx/>
              <a:buChar char="-"/>
            </a:pPr>
            <a:r>
              <a:rPr lang="fr-FR" dirty="0" smtClean="0">
                <a:latin typeface="Calibri" pitchFamily="34" charset="0"/>
              </a:rPr>
              <a:t>Le type de guidage proposé pour des apprentissages acrobatiques (activité riche en émotions à vivre / imitation du modèle).</a:t>
            </a:r>
          </a:p>
          <a:p>
            <a:pPr algn="just">
              <a:buFontTx/>
              <a:buChar char="-"/>
            </a:pPr>
            <a:r>
              <a:rPr lang="fr-FR" dirty="0" smtClean="0">
                <a:latin typeface="Calibri" pitchFamily="34" charset="0"/>
              </a:rPr>
              <a:t>La faisabilité technique.</a:t>
            </a:r>
          </a:p>
          <a:p>
            <a:pPr algn="just">
              <a:buFontTx/>
              <a:buChar char="-"/>
            </a:pPr>
            <a:r>
              <a:rPr lang="fr-FR" dirty="0" smtClean="0">
                <a:latin typeface="Calibri" pitchFamily="34" charset="0"/>
              </a:rPr>
              <a:t>La gestion pédagogique de la classe.</a:t>
            </a:r>
          </a:p>
          <a:p>
            <a:pPr algn="just">
              <a:buFontTx/>
              <a:buChar char="-"/>
            </a:pPr>
            <a:r>
              <a:rPr lang="fr-FR" dirty="0" smtClean="0">
                <a:latin typeface="Calibri" pitchFamily="34" charset="0"/>
              </a:rPr>
              <a:t>Les problématiques administratives d’autorisation d’image.</a:t>
            </a:r>
          </a:p>
        </p:txBody>
      </p:sp>
      <p:sp>
        <p:nvSpPr>
          <p:cNvPr id="5" name="Titre 1"/>
          <p:cNvSpPr>
            <a:spLocks noGrp="1"/>
          </p:cNvSpPr>
          <p:nvPr>
            <p:ph type="title"/>
          </p:nvPr>
        </p:nvSpPr>
        <p:spPr>
          <a:xfrm>
            <a:off x="251520" y="188640"/>
            <a:ext cx="7467600" cy="1143000"/>
          </a:xfrm>
        </p:spPr>
        <p:txBody>
          <a:bodyPr>
            <a:normAutofit/>
          </a:bodyPr>
          <a:lstStyle/>
          <a:p>
            <a:r>
              <a:rPr lang="fr-FR" sz="2000" b="1" i="1" dirty="0" smtClean="0">
                <a:latin typeface="Calibri" pitchFamily="34" charset="0"/>
              </a:rPr>
              <a:t>3</a:t>
            </a:r>
            <a:r>
              <a:rPr lang="fr-FR" sz="2000" b="1" i="1" baseline="30000" dirty="0" smtClean="0">
                <a:latin typeface="Calibri" pitchFamily="34" charset="0"/>
              </a:rPr>
              <a:t>ère</a:t>
            </a:r>
            <a:r>
              <a:rPr lang="fr-FR" sz="2000" b="1" i="1" dirty="0" smtClean="0">
                <a:latin typeface="Calibri" pitchFamily="34" charset="0"/>
              </a:rPr>
              <a:t> partie : Discussions...Vers des perspectives professionnelles.</a:t>
            </a:r>
            <a:endParaRPr lang="fr-FR" sz="2000" b="1" i="1" dirty="0">
              <a:latin typeface="Calibri" pitchFamily="34" charset="0"/>
            </a:endParaRPr>
          </a:p>
        </p:txBody>
      </p:sp>
      <p:pic>
        <p:nvPicPr>
          <p:cNvPr id="6" name="Picture 2" descr="C:\Users\auchan\AppData\Local\Microsoft\Windows\Temporary Internet Files\Content.IE5\A040DR0T\MC900397074[1].wmf"/>
          <p:cNvPicPr>
            <a:picLocks noChangeAspect="1" noChangeArrowheads="1"/>
          </p:cNvPicPr>
          <p:nvPr/>
        </p:nvPicPr>
        <p:blipFill>
          <a:blip r:embed="rId2" cstate="print"/>
          <a:srcRect/>
          <a:stretch>
            <a:fillRect/>
          </a:stretch>
        </p:blipFill>
        <p:spPr bwMode="auto">
          <a:xfrm>
            <a:off x="6948264" y="116632"/>
            <a:ext cx="2016224" cy="1997084"/>
          </a:xfrm>
          <a:prstGeom prst="rect">
            <a:avLst/>
          </a:prstGeom>
          <a:noFill/>
        </p:spPr>
      </p:pic>
      <p:sp>
        <p:nvSpPr>
          <p:cNvPr id="7" name="Espace réservé du numéro de diapositive 6"/>
          <p:cNvSpPr>
            <a:spLocks noGrp="1"/>
          </p:cNvSpPr>
          <p:nvPr>
            <p:ph type="sldNum" sz="quarter" idx="12"/>
          </p:nvPr>
        </p:nvSpPr>
        <p:spPr/>
        <p:txBody>
          <a:bodyPr/>
          <a:lstStyle/>
          <a:p>
            <a:fld id="{5B7B919A-79A4-4A0E-95E6-0996560A0054}" type="slidenum">
              <a:rPr lang="fr-FR" smtClean="0"/>
              <a:pPr/>
              <a:t>13</a:t>
            </a:fld>
            <a:endParaRPr lang="fr-FR" dirty="0"/>
          </a:p>
        </p:txBody>
      </p:sp>
      <p:sp>
        <p:nvSpPr>
          <p:cNvPr id="8" name="Espace réservé du pied de page 7"/>
          <p:cNvSpPr>
            <a:spLocks noGrp="1"/>
          </p:cNvSpPr>
          <p:nvPr>
            <p:ph type="ftr" sz="quarter" idx="11"/>
          </p:nvPr>
        </p:nvSpPr>
        <p:spPr/>
        <p:txBody>
          <a:bodyPr/>
          <a:lstStyle/>
          <a:p>
            <a:r>
              <a:rPr lang="fr-FR" dirty="0" smtClean="0"/>
              <a:t>AMATTE Lionel - lionel.amatte@ac-noumea.nc - juillet 2012</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èche à angle droit 10"/>
          <p:cNvSpPr/>
          <p:nvPr/>
        </p:nvSpPr>
        <p:spPr>
          <a:xfrm>
            <a:off x="4211960" y="2852936"/>
            <a:ext cx="4176464" cy="2952328"/>
          </a:xfrm>
          <a:prstGeom prst="bentUpArrow">
            <a:avLst>
              <a:gd name="adj1" fmla="val 12402"/>
              <a:gd name="adj2" fmla="val 13616"/>
              <a:gd name="adj3" fmla="val 2591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Apprentissages</a:t>
            </a:r>
            <a:endParaRPr lang="fr-FR" dirty="0"/>
          </a:p>
        </p:txBody>
      </p:sp>
      <p:sp>
        <p:nvSpPr>
          <p:cNvPr id="5" name="Titre 1"/>
          <p:cNvSpPr>
            <a:spLocks noGrp="1"/>
          </p:cNvSpPr>
          <p:nvPr>
            <p:ph type="title"/>
          </p:nvPr>
        </p:nvSpPr>
        <p:spPr/>
        <p:txBody>
          <a:bodyPr>
            <a:normAutofit/>
          </a:bodyPr>
          <a:lstStyle/>
          <a:p>
            <a:r>
              <a:rPr lang="fr-FR" sz="2000" b="1" i="1" dirty="0" smtClean="0">
                <a:latin typeface="Calibri" pitchFamily="34" charset="0"/>
              </a:rPr>
              <a:t>3</a:t>
            </a:r>
            <a:r>
              <a:rPr lang="fr-FR" sz="2000" b="1" i="1" baseline="30000" dirty="0" smtClean="0">
                <a:latin typeface="Calibri" pitchFamily="34" charset="0"/>
              </a:rPr>
              <a:t>ère</a:t>
            </a:r>
            <a:r>
              <a:rPr lang="fr-FR" sz="2000" b="1" i="1" dirty="0" smtClean="0">
                <a:latin typeface="Calibri" pitchFamily="34" charset="0"/>
              </a:rPr>
              <a:t> partie : Discussions...Vers des perspectives professionnelles.</a:t>
            </a:r>
            <a:endParaRPr lang="fr-FR" sz="2000" b="1" i="1" dirty="0">
              <a:latin typeface="Calibri" pitchFamily="34" charset="0"/>
            </a:endParaRPr>
          </a:p>
        </p:txBody>
      </p:sp>
      <p:sp>
        <p:nvSpPr>
          <p:cNvPr id="6" name="Flèche droite à entaille 5"/>
          <p:cNvSpPr/>
          <p:nvPr/>
        </p:nvSpPr>
        <p:spPr>
          <a:xfrm>
            <a:off x="323528" y="3356992"/>
            <a:ext cx="6696744" cy="1296144"/>
          </a:xfrm>
          <a:prstGeom prst="notched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fr-FR" dirty="0" smtClean="0"/>
              <a:t>Enseignement normé de l’EPS</a:t>
            </a:r>
          </a:p>
          <a:p>
            <a:pPr algn="ctr"/>
            <a:r>
              <a:rPr lang="fr-FR" dirty="0" smtClean="0"/>
              <a:t>et ses normes sociales</a:t>
            </a:r>
            <a:endParaRPr lang="fr-FR" dirty="0"/>
          </a:p>
        </p:txBody>
      </p:sp>
      <p:sp>
        <p:nvSpPr>
          <p:cNvPr id="7" name="Virage 6"/>
          <p:cNvSpPr/>
          <p:nvPr/>
        </p:nvSpPr>
        <p:spPr>
          <a:xfrm>
            <a:off x="1331640" y="2204864"/>
            <a:ext cx="2232248" cy="1224136"/>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r-F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Transgression</a:t>
            </a:r>
            <a:endParaRPr lang="fr-F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9" name="Rectangle avec flèche vers le haut 8"/>
          <p:cNvSpPr/>
          <p:nvPr/>
        </p:nvSpPr>
        <p:spPr>
          <a:xfrm>
            <a:off x="7092280" y="1628800"/>
            <a:ext cx="1728192" cy="3024336"/>
          </a:xfrm>
          <a:prstGeom prst="upArrowCallout">
            <a:avLst>
              <a:gd name="adj1" fmla="val 15798"/>
              <a:gd name="adj2" fmla="val 25000"/>
              <a:gd name="adj3" fmla="val 25000"/>
              <a:gd name="adj4" fmla="val 526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Efficacité professionnelle</a:t>
            </a:r>
          </a:p>
          <a:p>
            <a:pPr algn="ctr"/>
            <a:endParaRPr lang="fr-FR" dirty="0" smtClean="0"/>
          </a:p>
          <a:p>
            <a:pPr algn="ctr"/>
            <a:r>
              <a:rPr lang="fr-FR" dirty="0" smtClean="0"/>
              <a:t>R</a:t>
            </a:r>
            <a:r>
              <a:rPr lang="fr-FR" sz="1400" dirty="0" smtClean="0"/>
              <a:t>endre nos élèves plus compétents</a:t>
            </a:r>
            <a:endParaRPr lang="fr-FR" sz="1400" dirty="0"/>
          </a:p>
        </p:txBody>
      </p:sp>
      <p:sp>
        <p:nvSpPr>
          <p:cNvPr id="10" name="Flèche droite à entaille 9"/>
          <p:cNvSpPr/>
          <p:nvPr/>
        </p:nvSpPr>
        <p:spPr>
          <a:xfrm>
            <a:off x="3347864" y="1844824"/>
            <a:ext cx="4248472" cy="1296144"/>
          </a:xfrm>
          <a:prstGeom prst="notched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fr-FR" dirty="0" smtClean="0"/>
              <a:t>Processus d’innovation = influence</a:t>
            </a:r>
            <a:endParaRPr lang="fr-FR" dirty="0"/>
          </a:p>
        </p:txBody>
      </p:sp>
      <p:sp>
        <p:nvSpPr>
          <p:cNvPr id="13" name="Rectangle avec flèche vers le bas 12"/>
          <p:cNvSpPr/>
          <p:nvPr/>
        </p:nvSpPr>
        <p:spPr>
          <a:xfrm>
            <a:off x="1619672" y="1412776"/>
            <a:ext cx="1080120" cy="936104"/>
          </a:xfrm>
          <a:prstGeom prst="downArrowCallou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fr-FR" dirty="0" smtClean="0"/>
              <a:t>TICE</a:t>
            </a:r>
            <a:endParaRPr lang="fr-FR" dirty="0"/>
          </a:p>
        </p:txBody>
      </p:sp>
      <p:sp>
        <p:nvSpPr>
          <p:cNvPr id="14" name="Espace réservé du numéro de diapositive 13"/>
          <p:cNvSpPr>
            <a:spLocks noGrp="1"/>
          </p:cNvSpPr>
          <p:nvPr>
            <p:ph type="sldNum" sz="quarter" idx="12"/>
          </p:nvPr>
        </p:nvSpPr>
        <p:spPr/>
        <p:txBody>
          <a:bodyPr/>
          <a:lstStyle/>
          <a:p>
            <a:fld id="{5B7B919A-79A4-4A0E-95E6-0996560A0054}" type="slidenum">
              <a:rPr lang="fr-FR" smtClean="0"/>
              <a:pPr/>
              <a:t>14</a:t>
            </a:fld>
            <a:endParaRPr lang="fr-FR" dirty="0"/>
          </a:p>
        </p:txBody>
      </p:sp>
      <p:sp>
        <p:nvSpPr>
          <p:cNvPr id="15" name="Espace réservé du pied de page 14"/>
          <p:cNvSpPr>
            <a:spLocks noGrp="1"/>
          </p:cNvSpPr>
          <p:nvPr>
            <p:ph type="ftr" sz="quarter" idx="11"/>
          </p:nvPr>
        </p:nvSpPr>
        <p:spPr/>
        <p:txBody>
          <a:bodyPr/>
          <a:lstStyle/>
          <a:p>
            <a:r>
              <a:rPr lang="fr-FR" dirty="0" smtClean="0"/>
              <a:t>AMATTE Lionel - lionel.amatte@ac-noumea.nc - juillet 2012</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764704"/>
            <a:ext cx="7467600" cy="1143000"/>
          </a:xfrm>
        </p:spPr>
        <p:txBody>
          <a:bodyPr>
            <a:noAutofit/>
          </a:bodyPr>
          <a:lstStyle/>
          <a:p>
            <a:pPr algn="ctr"/>
            <a:r>
              <a:rPr lang="fr-FR" sz="2800" b="1" dirty="0" smtClean="0">
                <a:latin typeface="Calibri" pitchFamily="34" charset="0"/>
              </a:rPr>
              <a:t>Un objet de recherche…</a:t>
            </a:r>
            <a:br>
              <a:rPr lang="fr-FR" sz="2800" b="1" dirty="0" smtClean="0">
                <a:latin typeface="Calibri" pitchFamily="34" charset="0"/>
              </a:rPr>
            </a:br>
            <a:r>
              <a:rPr lang="fr-FR" sz="2800" b="1" dirty="0" smtClean="0">
                <a:latin typeface="Calibri" pitchFamily="34" charset="0"/>
              </a:rPr>
              <a:t/>
            </a:r>
            <a:br>
              <a:rPr lang="fr-FR" sz="2800" b="1" dirty="0" smtClean="0">
                <a:latin typeface="Calibri" pitchFamily="34" charset="0"/>
              </a:rPr>
            </a:br>
            <a:r>
              <a:rPr lang="fr-FR" sz="2800" b="1" dirty="0" smtClean="0">
                <a:latin typeface="Calibri" pitchFamily="34" charset="0"/>
              </a:rPr>
              <a:t>Intégration des TICE dans les séquences d’enseignement</a:t>
            </a:r>
            <a:endParaRPr lang="fr-FR" sz="2800" b="1" dirty="0">
              <a:latin typeface="Calibri" pitchFamily="34" charset="0"/>
            </a:endParaRPr>
          </a:p>
        </p:txBody>
      </p:sp>
      <p:sp>
        <p:nvSpPr>
          <p:cNvPr id="3" name="Espace réservé du contenu 2"/>
          <p:cNvSpPr>
            <a:spLocks noGrp="1"/>
          </p:cNvSpPr>
          <p:nvPr>
            <p:ph idx="1"/>
          </p:nvPr>
        </p:nvSpPr>
        <p:spPr>
          <a:xfrm>
            <a:off x="251520" y="2924944"/>
            <a:ext cx="8640960" cy="2520280"/>
          </a:xfrm>
        </p:spPr>
        <p:txBody>
          <a:bodyPr>
            <a:noAutofit/>
          </a:bodyPr>
          <a:lstStyle/>
          <a:p>
            <a:r>
              <a:rPr lang="fr-FR" sz="3200" dirty="0" smtClean="0">
                <a:latin typeface="Calibri" pitchFamily="34" charset="0"/>
              </a:rPr>
              <a:t>Plan :</a:t>
            </a:r>
          </a:p>
          <a:p>
            <a:pPr lvl="1"/>
            <a:r>
              <a:rPr lang="fr-FR" sz="2800" dirty="0" smtClean="0">
                <a:latin typeface="Calibri" pitchFamily="34" charset="0"/>
              </a:rPr>
              <a:t>1</a:t>
            </a:r>
            <a:r>
              <a:rPr lang="fr-FR" sz="2800" baseline="30000" dirty="0" smtClean="0">
                <a:latin typeface="Calibri" pitchFamily="34" charset="0"/>
              </a:rPr>
              <a:t>ère</a:t>
            </a:r>
            <a:r>
              <a:rPr lang="fr-FR" sz="2800" dirty="0" smtClean="0">
                <a:latin typeface="Calibri" pitchFamily="34" charset="0"/>
              </a:rPr>
              <a:t> partie : Contexte, problématique initiale, ancrage scientifique et hypothèse d’étude.</a:t>
            </a:r>
          </a:p>
          <a:p>
            <a:pPr lvl="1"/>
            <a:r>
              <a:rPr lang="fr-FR" sz="2800" dirty="0" smtClean="0">
                <a:latin typeface="Calibri" pitchFamily="34" charset="0"/>
              </a:rPr>
              <a:t>2</a:t>
            </a:r>
            <a:r>
              <a:rPr lang="fr-FR" sz="2800" baseline="30000" dirty="0" smtClean="0">
                <a:latin typeface="Calibri" pitchFamily="34" charset="0"/>
              </a:rPr>
              <a:t>ème</a:t>
            </a:r>
            <a:r>
              <a:rPr lang="fr-FR" sz="2800" dirty="0" smtClean="0">
                <a:latin typeface="Calibri" pitchFamily="34" charset="0"/>
              </a:rPr>
              <a:t> partie : Méthodes et résultats.</a:t>
            </a:r>
          </a:p>
          <a:p>
            <a:pPr lvl="1"/>
            <a:r>
              <a:rPr lang="fr-FR" sz="2800" dirty="0" smtClean="0">
                <a:latin typeface="Calibri" pitchFamily="34" charset="0"/>
              </a:rPr>
              <a:t>3</a:t>
            </a:r>
            <a:r>
              <a:rPr lang="fr-FR" sz="2800" baseline="30000" dirty="0" smtClean="0">
                <a:latin typeface="Calibri" pitchFamily="34" charset="0"/>
              </a:rPr>
              <a:t>ème</a:t>
            </a:r>
            <a:r>
              <a:rPr lang="fr-FR" sz="2800" dirty="0" smtClean="0">
                <a:latin typeface="Calibri" pitchFamily="34" charset="0"/>
              </a:rPr>
              <a:t> partie : Discussions…Vers des perspectives professionnelles.</a:t>
            </a:r>
            <a:endParaRPr lang="fr-FR" sz="2800" dirty="0">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075240" cy="1143000"/>
          </a:xfrm>
        </p:spPr>
        <p:txBody>
          <a:bodyPr>
            <a:normAutofit/>
          </a:bodyPr>
          <a:lstStyle/>
          <a:p>
            <a:r>
              <a:rPr lang="fr-FR" sz="2000" b="1" i="1" dirty="0" smtClean="0">
                <a:latin typeface="Calibri" pitchFamily="34" charset="0"/>
              </a:rPr>
              <a:t>1</a:t>
            </a:r>
            <a:r>
              <a:rPr lang="fr-FR" sz="2000" b="1" i="1" baseline="30000" dirty="0" smtClean="0">
                <a:latin typeface="Calibri" pitchFamily="34" charset="0"/>
              </a:rPr>
              <a:t>ère</a:t>
            </a:r>
            <a:r>
              <a:rPr lang="fr-FR" sz="2000" b="1" i="1" dirty="0" smtClean="0">
                <a:latin typeface="Calibri" pitchFamily="34" charset="0"/>
              </a:rPr>
              <a:t> partie : Contexte, la problématique initiale, son ancrage scientifique et l’hypothèse de l’étude.</a:t>
            </a:r>
            <a:endParaRPr lang="fr-FR" sz="2000" b="1" i="1" dirty="0">
              <a:latin typeface="Calibri" pitchFamily="34" charset="0"/>
            </a:endParaRPr>
          </a:p>
        </p:txBody>
      </p:sp>
      <p:sp>
        <p:nvSpPr>
          <p:cNvPr id="3" name="Espace réservé du contenu 2"/>
          <p:cNvSpPr>
            <a:spLocks noGrp="1"/>
          </p:cNvSpPr>
          <p:nvPr>
            <p:ph idx="1"/>
          </p:nvPr>
        </p:nvSpPr>
        <p:spPr>
          <a:xfrm>
            <a:off x="467544" y="2060848"/>
            <a:ext cx="7467600" cy="3528392"/>
          </a:xfrm>
        </p:spPr>
        <p:txBody>
          <a:bodyPr>
            <a:normAutofit/>
          </a:bodyPr>
          <a:lstStyle/>
          <a:p>
            <a:r>
              <a:rPr lang="fr-FR" dirty="0" smtClean="0">
                <a:latin typeface="Calibri" pitchFamily="34" charset="0"/>
              </a:rPr>
              <a:t>Contexte d’investigation :</a:t>
            </a:r>
          </a:p>
          <a:p>
            <a:pPr>
              <a:buNone/>
            </a:pPr>
            <a:endParaRPr lang="fr-FR" dirty="0" smtClean="0">
              <a:latin typeface="Calibri" pitchFamily="34" charset="0"/>
            </a:endParaRPr>
          </a:p>
          <a:p>
            <a:pPr>
              <a:buFontTx/>
              <a:buChar char="-"/>
            </a:pPr>
            <a:r>
              <a:rPr lang="fr-FR" sz="2400" dirty="0" smtClean="0"/>
              <a:t>Lycée Paul Langevin de Martigues</a:t>
            </a:r>
          </a:p>
          <a:p>
            <a:pPr>
              <a:buFontTx/>
              <a:buChar char="-"/>
            </a:pPr>
            <a:r>
              <a:rPr lang="fr-FR" sz="2400" dirty="0" smtClean="0"/>
              <a:t>Population concernée : classe de 2</a:t>
            </a:r>
            <a:r>
              <a:rPr lang="fr-FR" sz="2400" baseline="30000" dirty="0" smtClean="0"/>
              <a:t>nd</a:t>
            </a:r>
            <a:r>
              <a:rPr lang="fr-FR" sz="2400" dirty="0" smtClean="0"/>
              <a:t> générale</a:t>
            </a:r>
          </a:p>
          <a:p>
            <a:pPr>
              <a:buFontTx/>
              <a:buChar char="-"/>
            </a:pPr>
            <a:r>
              <a:rPr lang="fr-FR" sz="2400" dirty="0" smtClean="0"/>
              <a:t>Activité support de l’investigation : Acrosport</a:t>
            </a:r>
          </a:p>
          <a:p>
            <a:pPr>
              <a:buFontTx/>
              <a:buChar char="-"/>
            </a:pPr>
            <a:r>
              <a:rPr lang="fr-FR" sz="2400" dirty="0" smtClean="0"/>
              <a:t>Durée de l’expérimentation : 7 leçons de 2h.</a:t>
            </a:r>
          </a:p>
        </p:txBody>
      </p:sp>
      <p:sp>
        <p:nvSpPr>
          <p:cNvPr id="4" name="Espace réservé du numéro de diapositive 3"/>
          <p:cNvSpPr>
            <a:spLocks noGrp="1"/>
          </p:cNvSpPr>
          <p:nvPr>
            <p:ph type="sldNum" sz="quarter" idx="12"/>
          </p:nvPr>
        </p:nvSpPr>
        <p:spPr/>
        <p:txBody>
          <a:bodyPr/>
          <a:lstStyle/>
          <a:p>
            <a:fld id="{5B7B919A-79A4-4A0E-95E6-0996560A0054}" type="slidenum">
              <a:rPr lang="fr-FR" smtClean="0"/>
              <a:pPr/>
              <a:t>3</a:t>
            </a:fld>
            <a:endParaRPr lang="fr-FR" dirty="0"/>
          </a:p>
        </p:txBody>
      </p:sp>
      <p:sp>
        <p:nvSpPr>
          <p:cNvPr id="5" name="Espace réservé du pied de page 4"/>
          <p:cNvSpPr>
            <a:spLocks noGrp="1"/>
          </p:cNvSpPr>
          <p:nvPr>
            <p:ph type="ftr" sz="quarter" idx="11"/>
          </p:nvPr>
        </p:nvSpPr>
        <p:spPr/>
        <p:txBody>
          <a:bodyPr/>
          <a:lstStyle/>
          <a:p>
            <a:r>
              <a:rPr lang="fr-FR" dirty="0" smtClean="0"/>
              <a:t>AMATTE Lionel - lionel.amatte@ac-noumea.nc - juillet 2012</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147248" cy="1143000"/>
          </a:xfrm>
        </p:spPr>
        <p:txBody>
          <a:bodyPr>
            <a:normAutofit/>
          </a:bodyPr>
          <a:lstStyle/>
          <a:p>
            <a:r>
              <a:rPr lang="fr-FR" sz="2000" b="1" i="1" dirty="0" smtClean="0">
                <a:latin typeface="Calibri" pitchFamily="34" charset="0"/>
              </a:rPr>
              <a:t>1</a:t>
            </a:r>
            <a:r>
              <a:rPr lang="fr-FR" sz="2000" b="1" i="1" baseline="30000" dirty="0" smtClean="0">
                <a:latin typeface="Calibri" pitchFamily="34" charset="0"/>
              </a:rPr>
              <a:t>ère</a:t>
            </a:r>
            <a:r>
              <a:rPr lang="fr-FR" sz="2000" b="1" i="1" dirty="0" smtClean="0">
                <a:latin typeface="Calibri" pitchFamily="34" charset="0"/>
              </a:rPr>
              <a:t> partie : Contexte, la problématique initiale, son ancrage scientifique et l’hypothèse de l’étude.</a:t>
            </a:r>
            <a:endParaRPr lang="fr-FR" sz="2000" b="1" i="1" dirty="0">
              <a:latin typeface="Calibri" pitchFamily="34" charset="0"/>
            </a:endParaRPr>
          </a:p>
        </p:txBody>
      </p:sp>
      <p:sp>
        <p:nvSpPr>
          <p:cNvPr id="3" name="Espace réservé du contenu 2"/>
          <p:cNvSpPr>
            <a:spLocks noGrp="1"/>
          </p:cNvSpPr>
          <p:nvPr>
            <p:ph idx="1"/>
          </p:nvPr>
        </p:nvSpPr>
        <p:spPr>
          <a:xfrm>
            <a:off x="467544" y="1484785"/>
            <a:ext cx="7467600" cy="648072"/>
          </a:xfrm>
        </p:spPr>
        <p:txBody>
          <a:bodyPr>
            <a:normAutofit/>
          </a:bodyPr>
          <a:lstStyle/>
          <a:p>
            <a:r>
              <a:rPr lang="fr-FR" dirty="0" smtClean="0">
                <a:latin typeface="Calibri" pitchFamily="34" charset="0"/>
              </a:rPr>
              <a:t>Problématique professionnelle initiale :</a:t>
            </a:r>
          </a:p>
          <a:p>
            <a:pPr>
              <a:buNone/>
            </a:pPr>
            <a:endParaRPr lang="fr-FR" dirty="0" smtClean="0">
              <a:latin typeface="Calibri" pitchFamily="34" charset="0"/>
            </a:endParaRPr>
          </a:p>
        </p:txBody>
      </p:sp>
      <p:graphicFrame>
        <p:nvGraphicFramePr>
          <p:cNvPr id="4" name="Diagramme 3"/>
          <p:cNvGraphicFramePr/>
          <p:nvPr/>
        </p:nvGraphicFramePr>
        <p:xfrm>
          <a:off x="1259632" y="2492896"/>
          <a:ext cx="6072336" cy="3040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oneTexte 5"/>
          <p:cNvSpPr txBox="1"/>
          <p:nvPr/>
        </p:nvSpPr>
        <p:spPr>
          <a:xfrm>
            <a:off x="2339752" y="3645024"/>
            <a:ext cx="2880320" cy="646331"/>
          </a:xfrm>
          <a:prstGeom prst="rect">
            <a:avLst/>
          </a:prstGeom>
          <a:solidFill>
            <a:schemeClr val="accent2"/>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fr-F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Solutions didactiques  et pédagogiques ?</a:t>
            </a:r>
            <a:endParaRPr lang="fr-F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cxnSp>
        <p:nvCxnSpPr>
          <p:cNvPr id="8" name="Connecteur droit avec flèche 7"/>
          <p:cNvCxnSpPr/>
          <p:nvPr/>
        </p:nvCxnSpPr>
        <p:spPr>
          <a:xfrm flipH="1" flipV="1">
            <a:off x="4788024" y="4077072"/>
            <a:ext cx="1296144" cy="1368152"/>
          </a:xfrm>
          <a:prstGeom prst="straightConnector1">
            <a:avLst/>
          </a:prstGeom>
          <a:ln w="76200">
            <a:tailEnd type="arrow"/>
          </a:ln>
          <a:effectLst>
            <a:innerShdw blurRad="114300">
              <a:prstClr val="black"/>
            </a:innerShdw>
          </a:effectLst>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5364088" y="5229200"/>
            <a:ext cx="2376264" cy="923330"/>
          </a:xfrm>
          <a:prstGeom prst="rect">
            <a:avLst/>
          </a:prstGeom>
          <a:solidFill>
            <a:schemeClr val="accent1"/>
          </a:solidFill>
        </p:spPr>
        <p:txBody>
          <a:bodyPr wrap="square" rtlCol="0">
            <a:spAutoFit/>
          </a:bodyPr>
          <a:lstStyle/>
          <a:p>
            <a:pPr algn="ctr"/>
            <a:r>
              <a:rPr lang="fr-FR" dirty="0" smtClean="0"/>
              <a:t>Les TICE comme vecteur d’analyse et d’interactions</a:t>
            </a:r>
            <a:endParaRPr lang="fr-FR" dirty="0"/>
          </a:p>
        </p:txBody>
      </p:sp>
      <p:sp>
        <p:nvSpPr>
          <p:cNvPr id="10" name="Espace réservé du numéro de diapositive 9"/>
          <p:cNvSpPr>
            <a:spLocks noGrp="1"/>
          </p:cNvSpPr>
          <p:nvPr>
            <p:ph type="sldNum" sz="quarter" idx="12"/>
          </p:nvPr>
        </p:nvSpPr>
        <p:spPr/>
        <p:txBody>
          <a:bodyPr/>
          <a:lstStyle/>
          <a:p>
            <a:fld id="{5B7B919A-79A4-4A0E-95E6-0996560A0054}" type="slidenum">
              <a:rPr lang="fr-FR" smtClean="0"/>
              <a:pPr/>
              <a:t>4</a:t>
            </a:fld>
            <a:endParaRPr lang="fr-FR" dirty="0"/>
          </a:p>
        </p:txBody>
      </p:sp>
      <p:sp>
        <p:nvSpPr>
          <p:cNvPr id="11" name="Espace réservé du pied de page 10"/>
          <p:cNvSpPr>
            <a:spLocks noGrp="1"/>
          </p:cNvSpPr>
          <p:nvPr>
            <p:ph type="ftr" sz="quarter" idx="11"/>
          </p:nvPr>
        </p:nvSpPr>
        <p:spPr/>
        <p:txBody>
          <a:bodyPr/>
          <a:lstStyle/>
          <a:p>
            <a:r>
              <a:rPr lang="fr-FR" dirty="0" smtClean="0"/>
              <a:t>AMATTE Lionel - lionel.amatte@ac-noumea.nc - juillet 2012</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19256" cy="1143000"/>
          </a:xfrm>
        </p:spPr>
        <p:txBody>
          <a:bodyPr>
            <a:normAutofit/>
          </a:bodyPr>
          <a:lstStyle/>
          <a:p>
            <a:r>
              <a:rPr lang="fr-FR" sz="2000" b="1" i="1" dirty="0" smtClean="0">
                <a:latin typeface="Calibri" pitchFamily="34" charset="0"/>
              </a:rPr>
              <a:t>1</a:t>
            </a:r>
            <a:r>
              <a:rPr lang="fr-FR" sz="2000" b="1" i="1" baseline="30000" dirty="0" smtClean="0">
                <a:latin typeface="Calibri" pitchFamily="34" charset="0"/>
              </a:rPr>
              <a:t>ère</a:t>
            </a:r>
            <a:r>
              <a:rPr lang="fr-FR" sz="2000" b="1" i="1" dirty="0" smtClean="0">
                <a:latin typeface="Calibri" pitchFamily="34" charset="0"/>
              </a:rPr>
              <a:t> partie : Contexte, la problématique initiale, son ancrage scientifique et l’hypothèse de l’étude.</a:t>
            </a:r>
            <a:endParaRPr lang="fr-FR" sz="2000" dirty="0"/>
          </a:p>
        </p:txBody>
      </p:sp>
      <p:sp>
        <p:nvSpPr>
          <p:cNvPr id="3" name="Espace réservé du contenu 2"/>
          <p:cNvSpPr>
            <a:spLocks noGrp="1"/>
          </p:cNvSpPr>
          <p:nvPr>
            <p:ph idx="1"/>
          </p:nvPr>
        </p:nvSpPr>
        <p:spPr>
          <a:xfrm>
            <a:off x="251520" y="1340769"/>
            <a:ext cx="8640960" cy="5328591"/>
          </a:xfrm>
        </p:spPr>
        <p:txBody>
          <a:bodyPr>
            <a:normAutofit/>
          </a:bodyPr>
          <a:lstStyle/>
          <a:p>
            <a:r>
              <a:rPr lang="fr-FR" sz="2800" dirty="0" smtClean="0">
                <a:latin typeface="Calibri" pitchFamily="34" charset="0"/>
              </a:rPr>
              <a:t>Ancrage scientifique : des notions attachées à l’intégration des TICE</a:t>
            </a:r>
          </a:p>
          <a:p>
            <a:endParaRPr lang="fr-FR" sz="2800" dirty="0" smtClean="0">
              <a:latin typeface="Calibri" pitchFamily="34" charset="0"/>
            </a:endParaRPr>
          </a:p>
          <a:p>
            <a:r>
              <a:rPr lang="fr-FR" sz="2000" dirty="0" smtClean="0">
                <a:latin typeface="Calibri" pitchFamily="34" charset="0"/>
              </a:rPr>
              <a:t>1- Apprentissage par observation :</a:t>
            </a:r>
          </a:p>
          <a:p>
            <a:pPr lvl="1"/>
            <a:r>
              <a:rPr lang="fr-FR" sz="1600" dirty="0" smtClean="0">
                <a:latin typeface="Calibri" pitchFamily="34" charset="0"/>
              </a:rPr>
              <a:t>La démonstration simplifie la verbalisation</a:t>
            </a:r>
          </a:p>
          <a:p>
            <a:pPr lvl="1"/>
            <a:r>
              <a:rPr lang="fr-FR" sz="1600" dirty="0" smtClean="0">
                <a:latin typeface="Calibri" pitchFamily="34" charset="0"/>
              </a:rPr>
              <a:t>Orienter le regard du sujet sur des déterminants prioritaires</a:t>
            </a:r>
          </a:p>
          <a:p>
            <a:pPr lvl="1"/>
            <a:r>
              <a:rPr lang="fr-FR" sz="1600" dirty="0" smtClean="0">
                <a:latin typeface="Calibri" pitchFamily="34" charset="0"/>
              </a:rPr>
              <a:t>Un modèle ajusté aux possibilités du sujet</a:t>
            </a:r>
          </a:p>
          <a:p>
            <a:r>
              <a:rPr lang="fr-FR" sz="2000" dirty="0" smtClean="0">
                <a:latin typeface="Calibri" pitchFamily="34" charset="0"/>
              </a:rPr>
              <a:t>2- Apprentissage coopératif :</a:t>
            </a:r>
          </a:p>
          <a:p>
            <a:pPr lvl="1"/>
            <a:r>
              <a:rPr lang="fr-FR" sz="1600" dirty="0" smtClean="0">
                <a:latin typeface="Calibri" pitchFamily="34" charset="0"/>
              </a:rPr>
              <a:t>Confrontation entre un point de vue personnel et le point de vue d’autrui pour favoriser les acquisitions en jouant sur le déséquilibre cognitif de l’observation.</a:t>
            </a:r>
          </a:p>
          <a:p>
            <a:r>
              <a:rPr lang="fr-FR" sz="2000" dirty="0" smtClean="0">
                <a:latin typeface="Calibri" pitchFamily="34" charset="0"/>
              </a:rPr>
              <a:t>3- Connaissance du résultat :</a:t>
            </a:r>
          </a:p>
          <a:p>
            <a:pPr lvl="1"/>
            <a:r>
              <a:rPr lang="fr-FR" sz="1600" dirty="0" smtClean="0">
                <a:latin typeface="Calibri" pitchFamily="34" charset="0"/>
              </a:rPr>
              <a:t>Fournir une information ajoutée à l’élève qui agit.</a:t>
            </a:r>
          </a:p>
          <a:p>
            <a:r>
              <a:rPr lang="fr-FR" sz="2000" dirty="0" smtClean="0">
                <a:latin typeface="Calibri" pitchFamily="34" charset="0"/>
              </a:rPr>
              <a:t>4- Utilisation d’un artéfact Tice :</a:t>
            </a:r>
          </a:p>
          <a:p>
            <a:pPr lvl="1"/>
            <a:r>
              <a:rPr lang="fr-FR" sz="1600" dirty="0" smtClean="0">
                <a:latin typeface="Calibri" pitchFamily="34" charset="0"/>
              </a:rPr>
              <a:t>Donner à l’outil une fonction didactique, celle de l’expression des contenus par l’image.</a:t>
            </a:r>
          </a:p>
        </p:txBody>
      </p:sp>
      <p:sp>
        <p:nvSpPr>
          <p:cNvPr id="4" name="Espace réservé du numéro de diapositive 3"/>
          <p:cNvSpPr>
            <a:spLocks noGrp="1"/>
          </p:cNvSpPr>
          <p:nvPr>
            <p:ph type="sldNum" sz="quarter" idx="12"/>
          </p:nvPr>
        </p:nvSpPr>
        <p:spPr/>
        <p:txBody>
          <a:bodyPr/>
          <a:lstStyle/>
          <a:p>
            <a:fld id="{5B7B919A-79A4-4A0E-95E6-0996560A0054}" type="slidenum">
              <a:rPr lang="fr-FR" smtClean="0"/>
              <a:pPr/>
              <a:t>5</a:t>
            </a:fld>
            <a:endParaRPr lang="fr-FR" dirty="0"/>
          </a:p>
        </p:txBody>
      </p:sp>
      <p:sp>
        <p:nvSpPr>
          <p:cNvPr id="5" name="Espace réservé du pied de page 4"/>
          <p:cNvSpPr>
            <a:spLocks noGrp="1"/>
          </p:cNvSpPr>
          <p:nvPr>
            <p:ph type="ftr" sz="quarter" idx="11"/>
          </p:nvPr>
        </p:nvSpPr>
        <p:spPr/>
        <p:txBody>
          <a:bodyPr/>
          <a:lstStyle/>
          <a:p>
            <a:r>
              <a:rPr lang="fr-FR" dirty="0" smtClean="0"/>
              <a:t>AMATTE Lionel - lionel.amatte@ac-noumea.nc - juillet 2012</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196752"/>
            <a:ext cx="8291264" cy="648071"/>
          </a:xfrm>
        </p:spPr>
        <p:txBody>
          <a:bodyPr>
            <a:normAutofit/>
          </a:bodyPr>
          <a:lstStyle/>
          <a:p>
            <a:pPr algn="ctr"/>
            <a:r>
              <a:rPr lang="fr-FR" dirty="0" smtClean="0">
                <a:latin typeface="Calibri" pitchFamily="34" charset="0"/>
              </a:rPr>
              <a:t>Objectif et hypothèse de l’étude :</a:t>
            </a:r>
          </a:p>
        </p:txBody>
      </p:sp>
      <p:sp>
        <p:nvSpPr>
          <p:cNvPr id="5" name="Titre 1"/>
          <p:cNvSpPr>
            <a:spLocks noGrp="1"/>
          </p:cNvSpPr>
          <p:nvPr>
            <p:ph type="title"/>
          </p:nvPr>
        </p:nvSpPr>
        <p:spPr>
          <a:xfrm>
            <a:off x="457200" y="274638"/>
            <a:ext cx="8219256" cy="1143000"/>
          </a:xfrm>
        </p:spPr>
        <p:txBody>
          <a:bodyPr>
            <a:normAutofit/>
          </a:bodyPr>
          <a:lstStyle/>
          <a:p>
            <a:r>
              <a:rPr lang="fr-FR" sz="2000" b="1" i="1" dirty="0" smtClean="0">
                <a:latin typeface="Calibri" pitchFamily="34" charset="0"/>
              </a:rPr>
              <a:t>1</a:t>
            </a:r>
            <a:r>
              <a:rPr lang="fr-FR" sz="2000" b="1" i="1" baseline="30000" dirty="0" smtClean="0">
                <a:latin typeface="Calibri" pitchFamily="34" charset="0"/>
              </a:rPr>
              <a:t>ère</a:t>
            </a:r>
            <a:r>
              <a:rPr lang="fr-FR" sz="2000" b="1" i="1" dirty="0" smtClean="0">
                <a:latin typeface="Calibri" pitchFamily="34" charset="0"/>
              </a:rPr>
              <a:t> partie : Contexte, la problématique initiale, son ancrage scientifique et l’hypothèse de l’étude.</a:t>
            </a:r>
            <a:endParaRPr lang="fr-FR" sz="2000" dirty="0"/>
          </a:p>
        </p:txBody>
      </p:sp>
      <p:sp>
        <p:nvSpPr>
          <p:cNvPr id="4" name="ZoneTexte 3"/>
          <p:cNvSpPr txBox="1"/>
          <p:nvPr/>
        </p:nvSpPr>
        <p:spPr>
          <a:xfrm>
            <a:off x="323528" y="4941168"/>
            <a:ext cx="1872208"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b="1" dirty="0" smtClean="0"/>
              <a:t>Niveau initial</a:t>
            </a:r>
          </a:p>
          <a:p>
            <a:pPr algn="ctr"/>
            <a:r>
              <a:rPr lang="fr-FR" b="1" dirty="0" smtClean="0"/>
              <a:t>En Acrosport</a:t>
            </a:r>
            <a:endParaRPr lang="fr-FR" b="1" dirty="0"/>
          </a:p>
        </p:txBody>
      </p:sp>
      <p:sp>
        <p:nvSpPr>
          <p:cNvPr id="6" name="ZoneTexte 5"/>
          <p:cNvSpPr txBox="1"/>
          <p:nvPr/>
        </p:nvSpPr>
        <p:spPr>
          <a:xfrm>
            <a:off x="6444208" y="3140968"/>
            <a:ext cx="1872208"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b="1" dirty="0" smtClean="0"/>
              <a:t>Acquisitions élaborées et transférables</a:t>
            </a:r>
            <a:endParaRPr lang="fr-FR" b="1" dirty="0"/>
          </a:p>
        </p:txBody>
      </p:sp>
      <p:sp>
        <p:nvSpPr>
          <p:cNvPr id="7" name="ZoneTexte 6"/>
          <p:cNvSpPr txBox="1"/>
          <p:nvPr/>
        </p:nvSpPr>
        <p:spPr>
          <a:xfrm>
            <a:off x="6444208" y="4941168"/>
            <a:ext cx="1872208"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b="1" dirty="0" smtClean="0"/>
              <a:t>Acquisitions nouvelles</a:t>
            </a:r>
            <a:endParaRPr lang="fr-FR" b="1" dirty="0"/>
          </a:p>
        </p:txBody>
      </p:sp>
      <p:sp>
        <p:nvSpPr>
          <p:cNvPr id="8" name="ZoneTexte 7"/>
          <p:cNvSpPr txBox="1"/>
          <p:nvPr/>
        </p:nvSpPr>
        <p:spPr>
          <a:xfrm>
            <a:off x="1979712" y="2348880"/>
            <a:ext cx="4176464" cy="95410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1400" b="1" dirty="0" smtClean="0"/>
              <a:t>Solutions didactiques et pédagogiques  = TICE</a:t>
            </a:r>
          </a:p>
          <a:p>
            <a:pPr algn="ctr"/>
            <a:r>
              <a:rPr lang="fr-FR" sz="1400" b="1" dirty="0" smtClean="0"/>
              <a:t>Apprentissage coopératif</a:t>
            </a:r>
          </a:p>
          <a:p>
            <a:pPr algn="ctr"/>
            <a:r>
              <a:rPr lang="fr-FR" sz="1400" b="1" dirty="0" smtClean="0"/>
              <a:t>Observation du modèle</a:t>
            </a:r>
          </a:p>
          <a:p>
            <a:pPr algn="ctr"/>
            <a:r>
              <a:rPr lang="fr-FR" sz="1400" b="1" dirty="0" smtClean="0"/>
              <a:t>Connaissance du résultat</a:t>
            </a:r>
            <a:endParaRPr lang="fr-FR" sz="1400" b="1" dirty="0"/>
          </a:p>
        </p:txBody>
      </p:sp>
      <p:cxnSp>
        <p:nvCxnSpPr>
          <p:cNvPr id="10" name="Connecteur droit avec flèche 9"/>
          <p:cNvCxnSpPr/>
          <p:nvPr/>
        </p:nvCxnSpPr>
        <p:spPr>
          <a:xfrm>
            <a:off x="2339752" y="5229200"/>
            <a:ext cx="3960440"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flipV="1">
            <a:off x="3203848" y="3501008"/>
            <a:ext cx="1728192" cy="1728192"/>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4932040" y="3501008"/>
            <a:ext cx="1296144"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16" name="ZoneTexte 15"/>
          <p:cNvSpPr txBox="1"/>
          <p:nvPr/>
        </p:nvSpPr>
        <p:spPr>
          <a:xfrm rot="18928562">
            <a:off x="3160034" y="4041086"/>
            <a:ext cx="1934792"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1200" dirty="0" smtClean="0"/>
              <a:t>Augmentation du nombre d’interactions </a:t>
            </a:r>
            <a:endParaRPr lang="fr-FR" sz="1200" dirty="0"/>
          </a:p>
        </p:txBody>
      </p:sp>
      <p:cxnSp>
        <p:nvCxnSpPr>
          <p:cNvPr id="18" name="Connecteur droit avec flèche 17"/>
          <p:cNvCxnSpPr/>
          <p:nvPr/>
        </p:nvCxnSpPr>
        <p:spPr>
          <a:xfrm>
            <a:off x="2699792" y="2996952"/>
            <a:ext cx="504056" cy="2088232"/>
          </a:xfrm>
          <a:prstGeom prst="straightConnector1">
            <a:avLst/>
          </a:prstGeom>
          <a:ln w="76200">
            <a:tailEnd type="arrow"/>
          </a:ln>
        </p:spPr>
        <p:style>
          <a:lnRef idx="1">
            <a:schemeClr val="accent2"/>
          </a:lnRef>
          <a:fillRef idx="0">
            <a:schemeClr val="accent2"/>
          </a:fillRef>
          <a:effectRef idx="0">
            <a:schemeClr val="accent2"/>
          </a:effectRef>
          <a:fontRef idx="minor">
            <a:schemeClr val="tx1"/>
          </a:fontRef>
        </p:style>
      </p:cxnSp>
      <p:sp>
        <p:nvSpPr>
          <p:cNvPr id="25" name="Ellipse 24"/>
          <p:cNvSpPr/>
          <p:nvPr/>
        </p:nvSpPr>
        <p:spPr>
          <a:xfrm rot="20695217">
            <a:off x="1942951" y="1975771"/>
            <a:ext cx="4671728" cy="3103555"/>
          </a:xfrm>
          <a:prstGeom prst="ellipse">
            <a:avLst/>
          </a:prstGeom>
          <a:noFill/>
          <a:ln w="5715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dirty="0"/>
          </a:p>
        </p:txBody>
      </p:sp>
      <p:sp>
        <p:nvSpPr>
          <p:cNvPr id="26" name="Rectangle 25"/>
          <p:cNvSpPr/>
          <p:nvPr/>
        </p:nvSpPr>
        <p:spPr>
          <a:xfrm>
            <a:off x="5580112" y="1988840"/>
            <a:ext cx="3420674" cy="830997"/>
          </a:xfrm>
          <a:prstGeom prst="rect">
            <a:avLst/>
          </a:prstGeom>
          <a:noFill/>
        </p:spPr>
        <p:txBody>
          <a:bodyPr wrap="square" lIns="91440" tIns="45720" rIns="91440" bIns="45720">
            <a:spAutoFit/>
          </a:bodyPr>
          <a:lstStyle/>
          <a:p>
            <a:pPr algn="ctr"/>
            <a:r>
              <a:rPr lang="fr-FR" sz="2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Environneme</a:t>
            </a:r>
            <a:r>
              <a:rPr lang="fr-FR"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nt favorable</a:t>
            </a:r>
            <a:endParaRPr lang="fr-FR" sz="2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7" name="Espace réservé du numéro de diapositive 16"/>
          <p:cNvSpPr>
            <a:spLocks noGrp="1"/>
          </p:cNvSpPr>
          <p:nvPr>
            <p:ph type="sldNum" sz="quarter" idx="12"/>
          </p:nvPr>
        </p:nvSpPr>
        <p:spPr/>
        <p:txBody>
          <a:bodyPr/>
          <a:lstStyle/>
          <a:p>
            <a:fld id="{5B7B919A-79A4-4A0E-95E6-0996560A0054}" type="slidenum">
              <a:rPr lang="fr-FR" smtClean="0"/>
              <a:pPr/>
              <a:t>6</a:t>
            </a:fld>
            <a:endParaRPr lang="fr-FR" dirty="0"/>
          </a:p>
        </p:txBody>
      </p:sp>
      <p:sp>
        <p:nvSpPr>
          <p:cNvPr id="19" name="Espace réservé du pied de page 18"/>
          <p:cNvSpPr>
            <a:spLocks noGrp="1"/>
          </p:cNvSpPr>
          <p:nvPr>
            <p:ph type="ftr" sz="quarter" idx="11"/>
          </p:nvPr>
        </p:nvSpPr>
        <p:spPr/>
        <p:txBody>
          <a:bodyPr/>
          <a:lstStyle/>
          <a:p>
            <a:r>
              <a:rPr lang="fr-FR" dirty="0" smtClean="0"/>
              <a:t>AMATTE Lionel - lionel.amatte@ac-noumea.nc - juillet 2012</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lvl="0"/>
            <a:r>
              <a:rPr lang="fr-FR" sz="2000" dirty="0" smtClean="0"/>
              <a:t>Population concernée et dispositif mis en œuvre  : </a:t>
            </a:r>
          </a:p>
          <a:p>
            <a:pPr lvl="1"/>
            <a:r>
              <a:rPr lang="fr-FR" sz="2000" dirty="0" smtClean="0"/>
              <a:t>30 élèves : 20 filles et 10 garçons</a:t>
            </a:r>
          </a:p>
          <a:p>
            <a:pPr lvl="1"/>
            <a:r>
              <a:rPr lang="fr-FR" sz="2000" dirty="0" smtClean="0"/>
              <a:t>De 14 à 16 ans</a:t>
            </a:r>
          </a:p>
          <a:p>
            <a:pPr lvl="1"/>
            <a:r>
              <a:rPr lang="fr-FR" sz="2000" dirty="0" smtClean="0"/>
              <a:t>Aucune pratique antérieure d’activités acrobatiques ou gymniques en club.</a:t>
            </a:r>
          </a:p>
          <a:p>
            <a:pPr lvl="1"/>
            <a:endParaRPr lang="fr-FR" dirty="0"/>
          </a:p>
        </p:txBody>
      </p:sp>
      <p:sp>
        <p:nvSpPr>
          <p:cNvPr id="5" name="Espace réservé du numéro de diapositive 4"/>
          <p:cNvSpPr>
            <a:spLocks noGrp="1"/>
          </p:cNvSpPr>
          <p:nvPr>
            <p:ph type="sldNum" sz="quarter" idx="12"/>
          </p:nvPr>
        </p:nvSpPr>
        <p:spPr/>
        <p:txBody>
          <a:bodyPr/>
          <a:lstStyle/>
          <a:p>
            <a:fld id="{5B7B919A-79A4-4A0E-95E6-0996560A0054}" type="slidenum">
              <a:rPr lang="fr-FR" smtClean="0"/>
              <a:pPr/>
              <a:t>7</a:t>
            </a:fld>
            <a:endParaRPr lang="fr-FR" dirty="0"/>
          </a:p>
        </p:txBody>
      </p:sp>
      <p:sp>
        <p:nvSpPr>
          <p:cNvPr id="6" name="Espace réservé du pied de page 5"/>
          <p:cNvSpPr>
            <a:spLocks noGrp="1"/>
          </p:cNvSpPr>
          <p:nvPr>
            <p:ph type="ftr" sz="quarter" idx="11"/>
          </p:nvPr>
        </p:nvSpPr>
        <p:spPr/>
        <p:txBody>
          <a:bodyPr/>
          <a:lstStyle/>
          <a:p>
            <a:r>
              <a:rPr lang="fr-FR" dirty="0" smtClean="0"/>
              <a:t>AMATTE Lionel - lionel.amatte@ac-noumea.nc - juillet 2012</a:t>
            </a:r>
            <a:endParaRPr lang="fr-FR" dirty="0"/>
          </a:p>
        </p:txBody>
      </p:sp>
      <p:sp>
        <p:nvSpPr>
          <p:cNvPr id="8" name="Titre 1"/>
          <p:cNvSpPr>
            <a:spLocks noGrp="1"/>
          </p:cNvSpPr>
          <p:nvPr>
            <p:ph type="title"/>
          </p:nvPr>
        </p:nvSpPr>
        <p:spPr/>
        <p:txBody>
          <a:bodyPr>
            <a:normAutofit/>
          </a:bodyPr>
          <a:lstStyle/>
          <a:p>
            <a:r>
              <a:rPr lang="fr-FR" sz="2000" b="1" i="1" dirty="0" smtClean="0">
                <a:latin typeface="Calibri" pitchFamily="34" charset="0"/>
              </a:rPr>
              <a:t>2</a:t>
            </a:r>
            <a:r>
              <a:rPr lang="fr-FR" sz="2000" b="1" i="1" baseline="30000" dirty="0" smtClean="0">
                <a:latin typeface="Calibri" pitchFamily="34" charset="0"/>
              </a:rPr>
              <a:t>ère</a:t>
            </a:r>
            <a:r>
              <a:rPr lang="fr-FR" sz="2000" b="1" i="1" dirty="0" smtClean="0">
                <a:latin typeface="Calibri" pitchFamily="34" charset="0"/>
              </a:rPr>
              <a:t> partie : Méthodes et résultats.</a:t>
            </a:r>
            <a:endParaRPr lang="fr-FR" sz="2000" b="1" i="1" dirty="0">
              <a:latin typeface="Calibri" pitchFamily="34" charset="0"/>
            </a:endParaRPr>
          </a:p>
        </p:txBody>
      </p:sp>
      <p:sp>
        <p:nvSpPr>
          <p:cNvPr id="7" name="Espace réservé du contenu 2"/>
          <p:cNvSpPr txBox="1">
            <a:spLocks/>
          </p:cNvSpPr>
          <p:nvPr/>
        </p:nvSpPr>
        <p:spPr>
          <a:xfrm>
            <a:off x="571472" y="3714752"/>
            <a:ext cx="7643866" cy="2214578"/>
          </a:xfrm>
          <a:prstGeom prst="rect">
            <a:avLst/>
          </a:prstGeom>
        </p:spPr>
        <p:txBody>
          <a:bodyPr vert="horz">
            <a:normAutofit fontScale="77500" lnSpcReduction="20000"/>
          </a:bodyPr>
          <a:lstStyle/>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fr-FR" sz="3000" b="0" i="0" u="none" strike="noStrike" kern="1200" cap="none" spc="0" normalizeH="0" baseline="0" noProof="0" dirty="0" smtClean="0">
                <a:ln>
                  <a:noFill/>
                </a:ln>
                <a:solidFill>
                  <a:schemeClr val="tx1"/>
                </a:solidFill>
                <a:effectLst/>
                <a:uLnTx/>
                <a:uFillTx/>
                <a:latin typeface="Calibri" pitchFamily="34" charset="0"/>
                <a:ea typeface="+mn-ea"/>
                <a:cs typeface="+mn-cs"/>
              </a:rPr>
              <a:t>Dispositif d’investigation :</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fr-FR" sz="3000" b="0" i="0" u="none" strike="noStrike" kern="1200" cap="none" spc="0" normalizeH="0" baseline="0" noProof="0" dirty="0" smtClean="0">
                <a:ln>
                  <a:noFill/>
                </a:ln>
                <a:solidFill>
                  <a:schemeClr val="tx1"/>
                </a:solidFill>
                <a:effectLst/>
                <a:uLnTx/>
                <a:uFillTx/>
                <a:latin typeface="Calibri" pitchFamily="34" charset="0"/>
                <a:ea typeface="+mn-ea"/>
                <a:cs typeface="+mn-cs"/>
              </a:rPr>
              <a:t>Le dispositif d’investigation aura permis à 3 groupes d’élèves de disposer d’outils numériques dans des tâches d’apprentissage : </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Tx/>
              <a:buChar char="-"/>
              <a:tabLst/>
              <a:defRPr/>
            </a:pPr>
            <a:r>
              <a:rPr kumimoji="0" lang="fr-FR" sz="3000" b="0" i="0" u="none" strike="noStrike" kern="1200" cap="none" spc="0" normalizeH="0" baseline="0" noProof="0" dirty="0" smtClean="0">
                <a:ln>
                  <a:noFill/>
                </a:ln>
                <a:solidFill>
                  <a:schemeClr val="tx1"/>
                </a:solidFill>
                <a:effectLst/>
                <a:uLnTx/>
                <a:uFillTx/>
                <a:latin typeface="Calibri" pitchFamily="34" charset="0"/>
                <a:ea typeface="+mn-ea"/>
                <a:cs typeface="+mn-cs"/>
              </a:rPr>
              <a:t>La borne </a:t>
            </a:r>
            <a:r>
              <a:rPr kumimoji="0" lang="fr-FR" sz="3000" b="0" i="0" u="none" strike="noStrike" kern="1200" cap="none" spc="0" normalizeH="0" baseline="0" noProof="0" dirty="0" err="1" smtClean="0">
                <a:ln>
                  <a:noFill/>
                </a:ln>
                <a:solidFill>
                  <a:schemeClr val="tx1"/>
                </a:solidFill>
                <a:effectLst/>
                <a:uLnTx/>
                <a:uFillTx/>
                <a:latin typeface="Calibri" pitchFamily="34" charset="0"/>
                <a:ea typeface="+mn-ea"/>
                <a:cs typeface="+mn-cs"/>
              </a:rPr>
              <a:t>acro</a:t>
            </a:r>
            <a:r>
              <a:rPr kumimoji="0" lang="fr-FR" sz="3000" b="0" i="0" u="none" strike="noStrike" kern="1200" cap="none" spc="0" normalizeH="0" baseline="0" noProof="0" dirty="0" smtClean="0">
                <a:ln>
                  <a:noFill/>
                </a:ln>
                <a:solidFill>
                  <a:schemeClr val="tx1"/>
                </a:solidFill>
                <a:effectLst/>
                <a:uLnTx/>
                <a:uFillTx/>
                <a:latin typeface="Calibri" pitchFamily="34" charset="0"/>
                <a:ea typeface="+mn-ea"/>
                <a:cs typeface="+mn-cs"/>
              </a:rPr>
              <a:t> pour une visualisation de modèles experts.</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Tx/>
              <a:buChar char="-"/>
              <a:tabLst/>
              <a:defRPr/>
            </a:pPr>
            <a:r>
              <a:rPr kumimoji="0" lang="fr-FR" sz="3000" b="0" i="0" u="none" strike="noStrike" kern="1200" cap="none" spc="0" normalizeH="0" baseline="0" noProof="0" dirty="0" smtClean="0">
                <a:ln>
                  <a:noFill/>
                </a:ln>
                <a:solidFill>
                  <a:schemeClr val="tx1"/>
                </a:solidFill>
                <a:effectLst/>
                <a:uLnTx/>
                <a:uFillTx/>
                <a:latin typeface="Calibri" pitchFamily="34" charset="0"/>
                <a:ea typeface="+mn-ea"/>
                <a:cs typeface="+mn-cs"/>
              </a:rPr>
              <a:t>Un outil d’enregistrement et de lecture de leur activité.</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88640"/>
            <a:ext cx="7467600" cy="580926"/>
          </a:xfrm>
        </p:spPr>
        <p:txBody>
          <a:bodyPr>
            <a:normAutofit/>
          </a:bodyPr>
          <a:lstStyle/>
          <a:p>
            <a:r>
              <a:rPr lang="fr-FR" sz="2000" b="1" i="1" dirty="0" smtClean="0">
                <a:latin typeface="Calibri" pitchFamily="34" charset="0"/>
              </a:rPr>
              <a:t>2</a:t>
            </a:r>
            <a:r>
              <a:rPr lang="fr-FR" sz="2000" b="1" i="1" baseline="30000" dirty="0" smtClean="0">
                <a:latin typeface="Calibri" pitchFamily="34" charset="0"/>
              </a:rPr>
              <a:t>ère</a:t>
            </a:r>
            <a:r>
              <a:rPr lang="fr-FR" sz="2000" b="1" i="1" dirty="0" smtClean="0">
                <a:latin typeface="Calibri" pitchFamily="34" charset="0"/>
              </a:rPr>
              <a:t> partie : Méthodes et résultats.</a:t>
            </a:r>
            <a:endParaRPr lang="fr-FR" sz="2000" b="1" i="1" dirty="0">
              <a:latin typeface="Calibri" pitchFamily="34" charset="0"/>
            </a:endParaRPr>
          </a:p>
        </p:txBody>
      </p:sp>
      <p:sp>
        <p:nvSpPr>
          <p:cNvPr id="4" name="Rectangle à coins arrondis 3"/>
          <p:cNvSpPr/>
          <p:nvPr/>
        </p:nvSpPr>
        <p:spPr>
          <a:xfrm>
            <a:off x="1187624" y="1844824"/>
            <a:ext cx="705678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6 groupes constitués selon le niveau de réalisation et le sexe de façon homogène</a:t>
            </a:r>
            <a:endParaRPr lang="fr-FR" dirty="0"/>
          </a:p>
        </p:txBody>
      </p:sp>
      <p:sp>
        <p:nvSpPr>
          <p:cNvPr id="6" name="Rectangle à coins arrondis 5"/>
          <p:cNvSpPr/>
          <p:nvPr/>
        </p:nvSpPr>
        <p:spPr>
          <a:xfrm>
            <a:off x="2051720" y="2636912"/>
            <a:ext cx="1872208" cy="115212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3 groupes « TICE »</a:t>
            </a:r>
          </a:p>
          <a:p>
            <a:pPr algn="ctr"/>
            <a:r>
              <a:rPr lang="fr-FR" sz="1400" dirty="0" smtClean="0"/>
              <a:t>Saut de mains sur porteur à genoux</a:t>
            </a:r>
            <a:endParaRPr lang="fr-FR" sz="1400" dirty="0"/>
          </a:p>
        </p:txBody>
      </p:sp>
      <p:sp>
        <p:nvSpPr>
          <p:cNvPr id="7" name="Rectangle à coins arrondis 6"/>
          <p:cNvSpPr/>
          <p:nvPr/>
        </p:nvSpPr>
        <p:spPr>
          <a:xfrm>
            <a:off x="5436096" y="2636912"/>
            <a:ext cx="1872208"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3 groupes</a:t>
            </a:r>
          </a:p>
          <a:p>
            <a:pPr algn="ctr"/>
            <a:r>
              <a:rPr lang="fr-FR" dirty="0" smtClean="0"/>
              <a:t>« sans TICE »</a:t>
            </a:r>
          </a:p>
          <a:p>
            <a:pPr algn="ctr"/>
            <a:r>
              <a:rPr lang="fr-FR" sz="1400" dirty="0" smtClean="0"/>
              <a:t>Saut de mains sur porteur à genoux</a:t>
            </a:r>
          </a:p>
        </p:txBody>
      </p:sp>
      <p:sp>
        <p:nvSpPr>
          <p:cNvPr id="9" name="Flèche gauche 8"/>
          <p:cNvSpPr/>
          <p:nvPr/>
        </p:nvSpPr>
        <p:spPr>
          <a:xfrm rot="16200000">
            <a:off x="3455876" y="3320988"/>
            <a:ext cx="2448272" cy="93610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Leçons 2, 3, 4 et 5</a:t>
            </a:r>
            <a:endParaRPr lang="fr-FR" dirty="0"/>
          </a:p>
        </p:txBody>
      </p:sp>
      <p:sp>
        <p:nvSpPr>
          <p:cNvPr id="14" name="Flèche gauche 13"/>
          <p:cNvSpPr/>
          <p:nvPr/>
        </p:nvSpPr>
        <p:spPr>
          <a:xfrm>
            <a:off x="5004048" y="3789040"/>
            <a:ext cx="2520280" cy="783880"/>
          </a:xfrm>
          <a:prstGeom prst="lef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Intermédiaire (L4)</a:t>
            </a:r>
            <a:endParaRPr lang="fr-FR" dirty="0"/>
          </a:p>
        </p:txBody>
      </p:sp>
      <p:sp>
        <p:nvSpPr>
          <p:cNvPr id="15" name="Rectangle à coins arrondis 14"/>
          <p:cNvSpPr/>
          <p:nvPr/>
        </p:nvSpPr>
        <p:spPr>
          <a:xfrm>
            <a:off x="3131840" y="5085184"/>
            <a:ext cx="3096344" cy="57606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Évaluation finale (L6)</a:t>
            </a:r>
            <a:endParaRPr lang="fr-FR" dirty="0"/>
          </a:p>
        </p:txBody>
      </p:sp>
      <p:sp>
        <p:nvSpPr>
          <p:cNvPr id="16" name="Flèche droite 15"/>
          <p:cNvSpPr/>
          <p:nvPr/>
        </p:nvSpPr>
        <p:spPr>
          <a:xfrm>
            <a:off x="1979712" y="3789040"/>
            <a:ext cx="2376264" cy="792088"/>
          </a:xfrm>
          <a:prstGeom prst="righ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évaluation</a:t>
            </a:r>
            <a:endParaRPr lang="fr-FR" dirty="0"/>
          </a:p>
        </p:txBody>
      </p:sp>
      <p:sp>
        <p:nvSpPr>
          <p:cNvPr id="17" name="Rectangle à coins arrondis 16"/>
          <p:cNvSpPr/>
          <p:nvPr/>
        </p:nvSpPr>
        <p:spPr>
          <a:xfrm>
            <a:off x="2843808" y="5733256"/>
            <a:ext cx="3600400" cy="57606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Évaluation de transfert (L7)</a:t>
            </a:r>
          </a:p>
          <a:p>
            <a:pPr algn="ctr"/>
            <a:r>
              <a:rPr lang="fr-FR" sz="1400" dirty="0" smtClean="0"/>
              <a:t>Flip sur porteur à genoux</a:t>
            </a:r>
            <a:endParaRPr lang="fr-FR" sz="1400" dirty="0"/>
          </a:p>
        </p:txBody>
      </p:sp>
      <p:sp>
        <p:nvSpPr>
          <p:cNvPr id="18" name="Rectangle à coins arrondis 17"/>
          <p:cNvSpPr/>
          <p:nvPr/>
        </p:nvSpPr>
        <p:spPr>
          <a:xfrm>
            <a:off x="1835696" y="836712"/>
            <a:ext cx="5832648" cy="936104"/>
          </a:xfrm>
          <a:prstGeom prst="roundRect">
            <a:avLst>
              <a:gd name="adj" fmla="val 44154"/>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t>Pré-test</a:t>
            </a:r>
            <a:r>
              <a:rPr lang="fr-FR" dirty="0" smtClean="0"/>
              <a:t> </a:t>
            </a:r>
          </a:p>
          <a:p>
            <a:pPr algn="ctr"/>
            <a:r>
              <a:rPr lang="fr-FR" dirty="0" smtClean="0"/>
              <a:t>Grille comportementale qualitative et quantitative</a:t>
            </a:r>
          </a:p>
          <a:p>
            <a:pPr algn="ctr"/>
            <a:r>
              <a:rPr lang="fr-FR" dirty="0" smtClean="0"/>
              <a:t>(</a:t>
            </a:r>
            <a:r>
              <a:rPr lang="fr-FR" sz="1100" dirty="0" smtClean="0"/>
              <a:t>ouverture maximale de l’angle bras tronc, alignement de la tête, réception dans l’axe de déplacement et réception stabilisée) et niveau atteint.</a:t>
            </a:r>
          </a:p>
          <a:p>
            <a:pPr algn="ctr"/>
            <a:endParaRPr lang="fr-FR" dirty="0"/>
          </a:p>
        </p:txBody>
      </p:sp>
      <p:sp>
        <p:nvSpPr>
          <p:cNvPr id="19" name="ZoneTexte 18"/>
          <p:cNvSpPr txBox="1"/>
          <p:nvPr/>
        </p:nvSpPr>
        <p:spPr>
          <a:xfrm>
            <a:off x="6588224" y="260648"/>
            <a:ext cx="230425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dirty="0" smtClean="0"/>
              <a:t>L’expérimentation</a:t>
            </a:r>
            <a:endParaRPr lang="fr-FR" dirty="0"/>
          </a:p>
        </p:txBody>
      </p:sp>
      <p:sp>
        <p:nvSpPr>
          <p:cNvPr id="21" name="Accolade ouvrante 20"/>
          <p:cNvSpPr/>
          <p:nvPr/>
        </p:nvSpPr>
        <p:spPr>
          <a:xfrm>
            <a:off x="1187624" y="2564904"/>
            <a:ext cx="1080120" cy="2448272"/>
          </a:xfrm>
          <a:prstGeom prst="leftBrace">
            <a:avLst/>
          </a:prstGeom>
          <a:ln w="38100"/>
        </p:spPr>
        <p:style>
          <a:lnRef idx="1">
            <a:schemeClr val="accent2"/>
          </a:lnRef>
          <a:fillRef idx="0">
            <a:schemeClr val="accent2"/>
          </a:fillRef>
          <a:effectRef idx="0">
            <a:schemeClr val="accent2"/>
          </a:effectRef>
          <a:fontRef idx="minor">
            <a:schemeClr val="tx1"/>
          </a:fontRef>
        </p:style>
        <p:txBody>
          <a:bodyPr rtlCol="0" anchor="ctr"/>
          <a:lstStyle/>
          <a:p>
            <a:pPr algn="ctr"/>
            <a:endParaRPr lang="fr-FR" dirty="0"/>
          </a:p>
        </p:txBody>
      </p:sp>
      <p:sp>
        <p:nvSpPr>
          <p:cNvPr id="22" name="ZoneTexte 21"/>
          <p:cNvSpPr txBox="1"/>
          <p:nvPr/>
        </p:nvSpPr>
        <p:spPr>
          <a:xfrm>
            <a:off x="323528" y="3140968"/>
            <a:ext cx="1440160" cy="1323439"/>
          </a:xfrm>
          <a:prstGeom prst="rect">
            <a:avLst/>
          </a:prstGeom>
          <a:noFill/>
        </p:spPr>
        <p:txBody>
          <a:bodyPr wrap="square" rtlCol="0">
            <a:spAutoFit/>
          </a:bodyPr>
          <a:lstStyle/>
          <a:p>
            <a:r>
              <a:rPr lang="fr-FR" sz="1600" dirty="0" smtClean="0"/>
              <a:t>Mesure du nb d’interactions et de réalisations motrices.</a:t>
            </a:r>
            <a:endParaRPr lang="fr-FR" sz="1600" dirty="0"/>
          </a:p>
        </p:txBody>
      </p:sp>
      <p:sp>
        <p:nvSpPr>
          <p:cNvPr id="20" name="Espace réservé du numéro de diapositive 19"/>
          <p:cNvSpPr>
            <a:spLocks noGrp="1"/>
          </p:cNvSpPr>
          <p:nvPr>
            <p:ph type="sldNum" sz="quarter" idx="12"/>
          </p:nvPr>
        </p:nvSpPr>
        <p:spPr/>
        <p:txBody>
          <a:bodyPr/>
          <a:lstStyle/>
          <a:p>
            <a:fld id="{5B7B919A-79A4-4A0E-95E6-0996560A0054}" type="slidenum">
              <a:rPr lang="fr-FR" smtClean="0"/>
              <a:pPr/>
              <a:t>8</a:t>
            </a:fld>
            <a:endParaRPr lang="fr-FR" dirty="0"/>
          </a:p>
        </p:txBody>
      </p:sp>
      <p:sp>
        <p:nvSpPr>
          <p:cNvPr id="23" name="Espace réservé du pied de page 22"/>
          <p:cNvSpPr>
            <a:spLocks noGrp="1"/>
          </p:cNvSpPr>
          <p:nvPr>
            <p:ph type="ftr" sz="quarter" idx="11"/>
          </p:nvPr>
        </p:nvSpPr>
        <p:spPr/>
        <p:txBody>
          <a:bodyPr/>
          <a:lstStyle/>
          <a:p>
            <a:r>
              <a:rPr lang="fr-FR" dirty="0" smtClean="0"/>
              <a:t>AMATTE Lionel - lionel.amatte@ac-noumea.nc - juillet 2012</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000" b="1" i="1" dirty="0" smtClean="0">
                <a:latin typeface="Calibri" pitchFamily="34" charset="0"/>
              </a:rPr>
              <a:t>2</a:t>
            </a:r>
            <a:r>
              <a:rPr lang="fr-FR" sz="2000" b="1" i="1" baseline="30000" dirty="0" smtClean="0">
                <a:latin typeface="Calibri" pitchFamily="34" charset="0"/>
              </a:rPr>
              <a:t>ère</a:t>
            </a:r>
            <a:r>
              <a:rPr lang="fr-FR" sz="2000" b="1" i="1" dirty="0" smtClean="0">
                <a:latin typeface="Calibri" pitchFamily="34" charset="0"/>
              </a:rPr>
              <a:t> partie : Méthodes et résultats.</a:t>
            </a:r>
            <a:endParaRPr lang="fr-FR" sz="2000" b="1" i="1" dirty="0">
              <a:latin typeface="Calibri" pitchFamily="34" charset="0"/>
            </a:endParaRPr>
          </a:p>
        </p:txBody>
      </p:sp>
      <p:sp>
        <p:nvSpPr>
          <p:cNvPr id="3" name="Espace réservé du contenu 2"/>
          <p:cNvSpPr>
            <a:spLocks noGrp="1"/>
          </p:cNvSpPr>
          <p:nvPr>
            <p:ph idx="1"/>
          </p:nvPr>
        </p:nvSpPr>
        <p:spPr>
          <a:xfrm>
            <a:off x="395536" y="1268760"/>
            <a:ext cx="8147248" cy="1684783"/>
          </a:xfrm>
        </p:spPr>
        <p:txBody>
          <a:bodyPr>
            <a:normAutofit fontScale="70000" lnSpcReduction="20000"/>
          </a:bodyPr>
          <a:lstStyle/>
          <a:p>
            <a:pPr lvl="0"/>
            <a:r>
              <a:rPr lang="fr-FR" dirty="0" smtClean="0"/>
              <a:t>Résultat n°3 : L’évaluation quantitative finale montre une augmentation significative des niveaux individuels d’acquisition pour le groupe TICE. La progression est constante tout au long du cycle pour ce groupe, le groupe sans TICE quant à lui évolue jusqu’à l’évaluation intermédiaire avant de stagner.</a:t>
            </a:r>
          </a:p>
        </p:txBody>
      </p:sp>
      <p:pic>
        <p:nvPicPr>
          <p:cNvPr id="1026" name="Picture 2"/>
          <p:cNvPicPr>
            <a:picLocks noChangeAspect="1" noChangeArrowheads="1"/>
          </p:cNvPicPr>
          <p:nvPr/>
        </p:nvPicPr>
        <p:blipFill>
          <a:blip r:embed="rId2" cstate="print"/>
          <a:srcRect/>
          <a:stretch>
            <a:fillRect/>
          </a:stretch>
        </p:blipFill>
        <p:spPr bwMode="auto">
          <a:xfrm>
            <a:off x="827584" y="2780928"/>
            <a:ext cx="7462054" cy="3496419"/>
          </a:xfrm>
          <a:prstGeom prst="rect">
            <a:avLst/>
          </a:prstGeom>
          <a:noFill/>
          <a:ln w="9525">
            <a:noFill/>
            <a:miter lim="800000"/>
            <a:headEnd/>
            <a:tailEnd/>
          </a:ln>
        </p:spPr>
      </p:pic>
      <p:sp>
        <p:nvSpPr>
          <p:cNvPr id="5" name="Espace réservé du numéro de diapositive 4"/>
          <p:cNvSpPr>
            <a:spLocks noGrp="1"/>
          </p:cNvSpPr>
          <p:nvPr>
            <p:ph type="sldNum" sz="quarter" idx="12"/>
          </p:nvPr>
        </p:nvSpPr>
        <p:spPr/>
        <p:txBody>
          <a:bodyPr/>
          <a:lstStyle/>
          <a:p>
            <a:fld id="{5B7B919A-79A4-4A0E-95E6-0996560A0054}" type="slidenum">
              <a:rPr lang="fr-FR" smtClean="0"/>
              <a:pPr/>
              <a:t>9</a:t>
            </a:fld>
            <a:endParaRPr lang="fr-FR" dirty="0"/>
          </a:p>
        </p:txBody>
      </p:sp>
      <p:sp>
        <p:nvSpPr>
          <p:cNvPr id="6" name="Espace réservé du pied de page 5"/>
          <p:cNvSpPr>
            <a:spLocks noGrp="1"/>
          </p:cNvSpPr>
          <p:nvPr>
            <p:ph type="ftr" sz="quarter" idx="11"/>
          </p:nvPr>
        </p:nvSpPr>
        <p:spPr/>
        <p:txBody>
          <a:bodyPr/>
          <a:lstStyle/>
          <a:p>
            <a:r>
              <a:rPr lang="fr-FR" dirty="0" smtClean="0"/>
              <a:t>AMATTE Lionel - lionel.amatte@ac-noumea.nc - juillet 2012</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que">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TotalTime>
  <Words>837</Words>
  <Application>Microsoft Office PowerPoint</Application>
  <PresentationFormat>Affichage à l'écran (4:3)</PresentationFormat>
  <Paragraphs>142</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Technique</vt:lpstr>
      <vt:lpstr>Intégration des tice </vt:lpstr>
      <vt:lpstr>Un objet de recherche…  Intégration des TICE dans les séquences d’enseignement</vt:lpstr>
      <vt:lpstr>1ère partie : Contexte, la problématique initiale, son ancrage scientifique et l’hypothèse de l’étude.</vt:lpstr>
      <vt:lpstr>1ère partie : Contexte, la problématique initiale, son ancrage scientifique et l’hypothèse de l’étude.</vt:lpstr>
      <vt:lpstr>1ère partie : Contexte, la problématique initiale, son ancrage scientifique et l’hypothèse de l’étude.</vt:lpstr>
      <vt:lpstr>1ère partie : Contexte, la problématique initiale, son ancrage scientifique et l’hypothèse de l’étude.</vt:lpstr>
      <vt:lpstr>2ère partie : Méthodes et résultats.</vt:lpstr>
      <vt:lpstr>2ère partie : Méthodes et résultats.</vt:lpstr>
      <vt:lpstr>2ère partie : Méthodes et résultats.</vt:lpstr>
      <vt:lpstr>2ère partie : Méthodes et résultats.</vt:lpstr>
      <vt:lpstr>3ère partie : Discussions...Vers des perspectives professionnelles.</vt:lpstr>
      <vt:lpstr>3ère partie : Discussions...Vers des perspectives professionnelles.</vt:lpstr>
      <vt:lpstr>3ère partie : Discussions...Vers des perspectives professionnelles.</vt:lpstr>
      <vt:lpstr>3ère partie : Discussions...Vers des perspectives professionnelles.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VAE Master MEEF STAPS</dc:title>
  <dc:creator>AMATTE LIONEL</dc:creator>
  <cp:lastModifiedBy>Amatte</cp:lastModifiedBy>
  <cp:revision>151</cp:revision>
  <dcterms:created xsi:type="dcterms:W3CDTF">2011-05-20T15:25:54Z</dcterms:created>
  <dcterms:modified xsi:type="dcterms:W3CDTF">2013-03-26T06:28:29Z</dcterms:modified>
</cp:coreProperties>
</file>