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4"/>
  </p:notesMasterIdLst>
  <p:handoutMasterIdLst>
    <p:handoutMasterId r:id="rId25"/>
  </p:handoutMasterIdLst>
  <p:sldIdLst>
    <p:sldId id="290" r:id="rId2"/>
    <p:sldId id="367" r:id="rId3"/>
    <p:sldId id="351" r:id="rId4"/>
    <p:sldId id="353" r:id="rId5"/>
    <p:sldId id="336" r:id="rId6"/>
    <p:sldId id="354" r:id="rId7"/>
    <p:sldId id="355" r:id="rId8"/>
    <p:sldId id="370" r:id="rId9"/>
    <p:sldId id="356" r:id="rId10"/>
    <p:sldId id="357" r:id="rId11"/>
    <p:sldId id="358" r:id="rId12"/>
    <p:sldId id="359" r:id="rId13"/>
    <p:sldId id="360" r:id="rId14"/>
    <p:sldId id="361" r:id="rId15"/>
    <p:sldId id="362" r:id="rId16"/>
    <p:sldId id="363" r:id="rId17"/>
    <p:sldId id="368" r:id="rId18"/>
    <p:sldId id="369" r:id="rId19"/>
    <p:sldId id="371" r:id="rId20"/>
    <p:sldId id="340" r:id="rId21"/>
    <p:sldId id="341" r:id="rId22"/>
    <p:sldId id="34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FF2C4"/>
    <a:srgbClr val="4372C4"/>
    <a:srgbClr val="E87A31"/>
    <a:srgbClr val="00B050"/>
    <a:srgbClr val="FFC003"/>
    <a:srgbClr val="1FAA89"/>
    <a:srgbClr val="0E6FC7"/>
    <a:srgbClr val="D8FAE8"/>
    <a:srgbClr val="63D2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8" autoAdjust="0"/>
    <p:restoredTop sz="92982" autoAdjust="0"/>
  </p:normalViewPr>
  <p:slideViewPr>
    <p:cSldViewPr snapToGrid="0" showGuides="1">
      <p:cViewPr varScale="1">
        <p:scale>
          <a:sx n="137" d="100"/>
          <a:sy n="137" d="100"/>
        </p:scale>
        <p:origin x="108" y="288"/>
      </p:cViewPr>
      <p:guideLst>
        <p:guide orient="horz" pos="1620"/>
        <p:guide pos="2880"/>
      </p:guideLst>
    </p:cSldViewPr>
  </p:slideViewPr>
  <p:notesTextViewPr>
    <p:cViewPr>
      <p:scale>
        <a:sx n="1" d="1"/>
        <a:sy n="1" d="1"/>
      </p:scale>
      <p:origin x="0" y="0"/>
    </p:cViewPr>
  </p:notesTextViewPr>
  <p:sorterViewPr>
    <p:cViewPr>
      <p:scale>
        <a:sx n="80" d="100"/>
        <a:sy n="80" d="100"/>
      </p:scale>
      <p:origin x="0" y="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7D432F-500B-40A5-8D20-AD7C9FD15933}" type="datetimeFigureOut">
              <a:rPr lang="zh-CN" altLang="en-US" smtClean="0"/>
              <a:pPr/>
              <a:t>2021/7/19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EE0E66-0D14-4BBC-92E6-C54B90739E17}" type="slidenum">
              <a:rPr lang="zh-CN" altLang="en-US" smtClean="0"/>
              <a:pPr/>
              <a:t>‹N°›</a:t>
            </a:fld>
            <a:endParaRPr lang="zh-CN" altLang="en-US"/>
          </a:p>
        </p:txBody>
      </p:sp>
    </p:spTree>
    <p:extLst>
      <p:ext uri="{BB962C8B-B14F-4D97-AF65-F5344CB8AC3E}">
        <p14:creationId xmlns:p14="http://schemas.microsoft.com/office/powerpoint/2010/main" val="6927398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52F9A-8F4D-466E-B9E9-50DE33859FE3}" type="datetimeFigureOut">
              <a:rPr lang="zh-CN" altLang="en-US" smtClean="0"/>
              <a:pPr/>
              <a:t>2021/7/19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5A865-2289-4A28-A607-FE2F7A09DECB}" type="slidenum">
              <a:rPr lang="zh-CN" altLang="en-US" smtClean="0"/>
              <a:pPr/>
              <a:t>‹N°›</a:t>
            </a:fld>
            <a:endParaRPr lang="zh-CN" altLang="en-US"/>
          </a:p>
        </p:txBody>
      </p:sp>
    </p:spTree>
    <p:extLst>
      <p:ext uri="{BB962C8B-B14F-4D97-AF65-F5344CB8AC3E}">
        <p14:creationId xmlns:p14="http://schemas.microsoft.com/office/powerpoint/2010/main" val="2436120052"/>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uide-piscine.fr/maitre-nageur/bnssa-formation-examen-recyclage-428_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ageur-sauveteur.com/article/epreuves-nouveau-bnssa" TargetMode="External"/><Relationship Id="rId5" Type="http://schemas.openxmlformats.org/officeDocument/2006/relationships/hyperlink" Target="https://www.guide-piscine.fr/apprendre-a-plonger/le-plongeon-canard-2332_A" TargetMode="External"/><Relationship Id="rId4" Type="http://schemas.openxmlformats.org/officeDocument/2006/relationships/hyperlink" Target="https://www.guide-piscine.fr/maitre-nageur/psc1-diplome-formation-evaluation-tarif-424_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Inscrire la formation dans un  parcours de professionnalisation,</a:t>
            </a:r>
          </a:p>
          <a:p>
            <a:r>
              <a:rPr lang="fr-FR" dirty="0" smtClean="0"/>
              <a:t>- Elargir l’angle de vue pour envisager les parcours dans l’univers du sport au sens large, complémentarités en lien avec les métiers de l’encadrement des pratiques sportives ,</a:t>
            </a:r>
          </a:p>
          <a:p>
            <a:r>
              <a:rPr lang="fr-FR" dirty="0" smtClean="0"/>
              <a:t>- Réfléchir à un décloisonnement des approches des différentes parties prenantes du domaine, pour envisager de véritables parcours de certification et de formation tout au long de la vie, visant des carrières longues dans le domaine du sport ,</a:t>
            </a:r>
          </a:p>
          <a:p>
            <a:r>
              <a:rPr lang="fr-FR" dirty="0" smtClean="0"/>
              <a:t>- Développer les parcours de professionnalisation fondés sur la pluri-qualification et la transférabilité des compétences,</a:t>
            </a:r>
          </a:p>
          <a:p>
            <a:r>
              <a:rPr lang="fr-FR" dirty="0" smtClean="0"/>
              <a:t>- Favoriser l’émergence de profils poly-compétents,</a:t>
            </a:r>
          </a:p>
          <a:p>
            <a:endParaRPr lang="fr-FR" dirty="0"/>
          </a:p>
        </p:txBody>
      </p:sp>
    </p:spTree>
    <p:extLst>
      <p:ext uri="{BB962C8B-B14F-4D97-AF65-F5344CB8AC3E}">
        <p14:creationId xmlns:p14="http://schemas.microsoft.com/office/powerpoint/2010/main" val="265142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defTabSz="865297">
              <a:lnSpc>
                <a:spcPct val="107000"/>
              </a:lnSpc>
              <a:spcAft>
                <a:spcPts val="757"/>
              </a:spcAft>
              <a:defRPr/>
            </a:pPr>
            <a:r>
              <a:rPr lang="fr-FR" sz="1000" dirty="0">
                <a:solidFill>
                  <a:prstClr val="black"/>
                </a:solidFill>
                <a:ea typeface="Calibri" panose="020F0502020204030204" pitchFamily="34" charset="0"/>
                <a:cs typeface="Times New Roman" panose="02020603050405020304" pitchFamily="18" charset="0"/>
              </a:rPr>
              <a:t>Une mention complémentaire comme son nom l’indique, est spécialisée dans un champ professionnel précis, elle est de courte durée, et de fait, </a:t>
            </a:r>
            <a:r>
              <a:rPr lang="fr-FR" sz="1000" b="1" dirty="0">
                <a:solidFill>
                  <a:prstClr val="black"/>
                </a:solidFill>
                <a:ea typeface="Calibri" panose="020F0502020204030204" pitchFamily="34" charset="0"/>
                <a:cs typeface="Times New Roman" panose="02020603050405020304" pitchFamily="18" charset="0"/>
              </a:rPr>
              <a:t>intense à vivre en termes de processus de professionnalisation.</a:t>
            </a:r>
            <a:r>
              <a:rPr lang="fr-FR" sz="1000" dirty="0">
                <a:solidFill>
                  <a:prstClr val="black"/>
                </a:solidFill>
                <a:ea typeface="Calibri" panose="020F0502020204030204" pitchFamily="34" charset="0"/>
                <a:cs typeface="Times New Roman" panose="02020603050405020304" pitchFamily="18" charset="0"/>
              </a:rPr>
              <a:t> </a:t>
            </a:r>
          </a:p>
          <a:p>
            <a:pPr algn="just" defTabSz="865297">
              <a:lnSpc>
                <a:spcPct val="107000"/>
              </a:lnSpc>
              <a:spcAft>
                <a:spcPts val="757"/>
              </a:spcAft>
              <a:defRPr/>
            </a:pPr>
            <a:r>
              <a:rPr lang="fr-FR" sz="1000" b="1" dirty="0">
                <a:solidFill>
                  <a:prstClr val="black"/>
                </a:solidFill>
                <a:ea typeface="Calibri" panose="020F0502020204030204" pitchFamily="34" charset="0"/>
                <a:cs typeface="Times New Roman" panose="02020603050405020304" pitchFamily="18" charset="0"/>
              </a:rPr>
              <a:t>Le secteur sportif offre de véritables niches d’emplois. </a:t>
            </a:r>
            <a:r>
              <a:rPr lang="fr-FR" sz="1000" dirty="0">
                <a:solidFill>
                  <a:prstClr val="black"/>
                </a:solidFill>
                <a:ea typeface="Calibri" panose="020F0502020204030204" pitchFamily="34" charset="0"/>
                <a:cs typeface="Times New Roman" panose="02020603050405020304" pitchFamily="18" charset="0"/>
              </a:rPr>
              <a:t>Le secteur fait face à une demande croissante d’activités physiques ou sportives, d’activités de loisirs pour tous les publics, fait face à un besoin accru de professionnels encadrants en réponse aux exigences en matière de santé, de bien-être, de sécurité et de compétences techniques et pédagogiques.</a:t>
            </a:r>
            <a:r>
              <a:rPr lang="fr-FR" sz="1000" b="1" dirty="0">
                <a:solidFill>
                  <a:prstClr val="black"/>
                </a:solidFill>
                <a:ea typeface="Calibri" panose="020F0502020204030204" pitchFamily="34" charset="0"/>
                <a:cs typeface="Times New Roman" panose="02020603050405020304" pitchFamily="18" charset="0"/>
              </a:rPr>
              <a:t> Le sport et les activités sportives, c’est aussi un ensemble de métiers complémentaires, connexes et réglementés pour la plupart - une famille de métiers.</a:t>
            </a:r>
            <a:endParaRPr lang="fr-FR" sz="1000" dirty="0">
              <a:solidFill>
                <a:prstClr val="black"/>
              </a:solidFill>
              <a:ea typeface="Calibri" panose="020F0502020204030204" pitchFamily="34" charset="0"/>
              <a:cs typeface="Times New Roman" panose="02020603050405020304" pitchFamily="18" charset="0"/>
            </a:endParaRPr>
          </a:p>
          <a:p>
            <a:pPr marL="170656" algn="just" defTabSz="865297">
              <a:lnSpc>
                <a:spcPct val="107000"/>
              </a:lnSpc>
              <a:spcAft>
                <a:spcPts val="757"/>
              </a:spcAft>
              <a:defRPr/>
            </a:pPr>
            <a:r>
              <a:rPr lang="fr-FR" sz="1000" dirty="0">
                <a:solidFill>
                  <a:prstClr val="black"/>
                </a:solidFill>
                <a:ea typeface="Calibri" panose="020F0502020204030204" pitchFamily="34" charset="0"/>
                <a:cs typeface="Times New Roman" panose="02020603050405020304" pitchFamily="18" charset="0"/>
              </a:rPr>
              <a:t> </a:t>
            </a:r>
          </a:p>
          <a:p>
            <a:pPr marL="324486" indent="-324486" algn="just" defTabSz="865297">
              <a:lnSpc>
                <a:spcPct val="107000"/>
              </a:lnSpc>
              <a:spcAft>
                <a:spcPts val="757"/>
              </a:spcAft>
              <a:buFont typeface="Times New Roman" panose="02020603050405020304" pitchFamily="18" charset="0"/>
              <a:buChar char="-"/>
              <a:defRPr/>
            </a:pPr>
            <a:r>
              <a:rPr lang="fr-FR" sz="1000" b="1" dirty="0">
                <a:solidFill>
                  <a:prstClr val="black"/>
                </a:solidFill>
                <a:ea typeface="Calibri" panose="020F0502020204030204" pitchFamily="34" charset="0"/>
                <a:cs typeface="Times New Roman" panose="02020603050405020304" pitchFamily="18" charset="0"/>
              </a:rPr>
              <a:t>Les attendus du diplômes, missions et périmètre des activités</a:t>
            </a:r>
            <a:r>
              <a:rPr lang="fr-FR" sz="1000" dirty="0">
                <a:solidFill>
                  <a:prstClr val="black"/>
                </a:solidFill>
                <a:ea typeface="Calibri" panose="020F0502020204030204" pitchFamily="34" charset="0"/>
                <a:cs typeface="Times New Roman" panose="02020603050405020304" pitchFamily="18" charset="0"/>
              </a:rPr>
              <a:t> : Le titulaire de la mention AG2S exerce, dans la limite de sa responsabilité et de son autonomie</a:t>
            </a:r>
            <a:r>
              <a:rPr lang="fr-FR" sz="1000" b="1" dirty="0">
                <a:solidFill>
                  <a:prstClr val="black"/>
                </a:solidFill>
                <a:ea typeface="Calibri" panose="020F0502020204030204" pitchFamily="34" charset="0"/>
                <a:cs typeface="Times New Roman" panose="02020603050405020304" pitchFamily="18" charset="0"/>
              </a:rPr>
              <a:t>, une fonction support </a:t>
            </a:r>
            <a:r>
              <a:rPr lang="fr-FR" sz="1000" dirty="0">
                <a:solidFill>
                  <a:prstClr val="black"/>
                </a:solidFill>
                <a:ea typeface="Calibri" panose="020F0502020204030204" pitchFamily="34" charset="0"/>
                <a:cs typeface="Times New Roman" panose="02020603050405020304" pitchFamily="18" charset="0"/>
              </a:rPr>
              <a:t>avec une </a:t>
            </a:r>
            <a:r>
              <a:rPr lang="fr-FR" sz="1000" b="1" dirty="0">
                <a:solidFill>
                  <a:prstClr val="black"/>
                </a:solidFill>
                <a:ea typeface="Calibri" panose="020F0502020204030204" pitchFamily="34" charset="0"/>
                <a:cs typeface="Times New Roman" panose="02020603050405020304" pitchFamily="18" charset="0"/>
              </a:rPr>
              <a:t>posture de service, d’aide à la décision et d’assistance à l’animation et à la gestion de projets</a:t>
            </a:r>
            <a:r>
              <a:rPr lang="fr-FR" sz="1000" dirty="0">
                <a:solidFill>
                  <a:prstClr val="black"/>
                </a:solidFill>
                <a:ea typeface="Calibri" panose="020F0502020204030204" pitchFamily="34" charset="0"/>
                <a:cs typeface="Times New Roman" panose="02020603050405020304" pitchFamily="18" charset="0"/>
              </a:rPr>
              <a:t>. On attend de lui, une plurivalence et une adaptabilité qui tient compte de l’évolution du secteur, des pratiques, des interlocuteurs, de la structure et des projets, du respect des contextes, des consignes et des procédures… </a:t>
            </a:r>
            <a:r>
              <a:rPr lang="fr-FR" sz="1000" b="1" dirty="0">
                <a:solidFill>
                  <a:prstClr val="black"/>
                </a:solidFill>
                <a:ea typeface="Calibri" panose="020F0502020204030204" pitchFamily="34" charset="0"/>
                <a:cs typeface="Times New Roman" panose="02020603050405020304" pitchFamily="18" charset="0"/>
              </a:rPr>
              <a:t>C’est un premier palier dans l’emploi </a:t>
            </a:r>
            <a:r>
              <a:rPr lang="fr-FR" sz="1000" dirty="0">
                <a:solidFill>
                  <a:prstClr val="black"/>
                </a:solidFill>
                <a:ea typeface="Calibri" panose="020F0502020204030204" pitchFamily="34" charset="0"/>
                <a:cs typeface="Times New Roman" panose="02020603050405020304" pitchFamily="18" charset="0"/>
              </a:rPr>
              <a:t>pour le titulaire de la MC en petites et moyennes structures.</a:t>
            </a:r>
          </a:p>
          <a:p>
            <a:pPr marL="170656" algn="just" defTabSz="865297">
              <a:lnSpc>
                <a:spcPct val="107000"/>
              </a:lnSpc>
              <a:spcAft>
                <a:spcPts val="757"/>
              </a:spcAft>
              <a:defRPr/>
            </a:pPr>
            <a:r>
              <a:rPr lang="fr-FR" sz="1000" b="1" dirty="0">
                <a:solidFill>
                  <a:prstClr val="black"/>
                </a:solidFill>
                <a:ea typeface="Calibri" panose="020F0502020204030204" pitchFamily="34" charset="0"/>
                <a:cs typeface="Times New Roman" panose="02020603050405020304" pitchFamily="18" charset="0"/>
              </a:rPr>
              <a:t> </a:t>
            </a:r>
            <a:endParaRPr lang="fr-FR" sz="1000" dirty="0">
              <a:solidFill>
                <a:prstClr val="black"/>
              </a:solidFill>
              <a:ea typeface="Calibri" panose="020F0502020204030204" pitchFamily="34" charset="0"/>
              <a:cs typeface="Times New Roman" panose="02020603050405020304" pitchFamily="18" charset="0"/>
            </a:endParaRPr>
          </a:p>
          <a:p>
            <a:pPr marL="324486" indent="-324486" algn="just" defTabSz="865297">
              <a:lnSpc>
                <a:spcPct val="107000"/>
              </a:lnSpc>
              <a:spcAft>
                <a:spcPts val="757"/>
              </a:spcAft>
              <a:buFont typeface="Times New Roman" panose="02020603050405020304" pitchFamily="18" charset="0"/>
              <a:buChar char="-"/>
              <a:defRPr/>
            </a:pPr>
            <a:r>
              <a:rPr lang="fr-FR" sz="1000" b="1" dirty="0">
                <a:solidFill>
                  <a:prstClr val="black"/>
                </a:solidFill>
                <a:ea typeface="Calibri" panose="020F0502020204030204" pitchFamily="34" charset="0"/>
                <a:cs typeface="Times New Roman" panose="02020603050405020304" pitchFamily="18" charset="0"/>
              </a:rPr>
              <a:t>Le référentiel de certification couvre 3 domaines de professionnalisation </a:t>
            </a:r>
            <a:r>
              <a:rPr lang="fr-FR" sz="1000" dirty="0">
                <a:solidFill>
                  <a:prstClr val="black"/>
                </a:solidFill>
                <a:ea typeface="Calibri" panose="020F0502020204030204" pitchFamily="34" charset="0"/>
                <a:cs typeface="Times New Roman" panose="02020603050405020304" pitchFamily="18" charset="0"/>
              </a:rPr>
              <a:t>organisés en blocs de compétences cohérents, un volume horaire de 400 h partagées au sein d’une équipe plurielle (professeurs, experts partenaires de formation comme le CREPS, l’Université, le SDIS, des cadres de santé), des espaces de formation professionnalisés à proximité.</a:t>
            </a:r>
          </a:p>
          <a:p>
            <a:pPr algn="just" defTabSz="865297">
              <a:lnSpc>
                <a:spcPct val="107000"/>
              </a:lnSpc>
              <a:spcAft>
                <a:spcPts val="757"/>
              </a:spcAft>
              <a:defRPr/>
            </a:pPr>
            <a:r>
              <a:rPr lang="fr-FR" sz="1000" b="1" dirty="0">
                <a:solidFill>
                  <a:prstClr val="black"/>
                </a:solidFill>
                <a:ea typeface="Calibri" panose="020F0502020204030204" pitchFamily="34" charset="0"/>
                <a:cs typeface="Times New Roman" panose="02020603050405020304" pitchFamily="18" charset="0"/>
              </a:rPr>
              <a:t>   </a:t>
            </a:r>
            <a:endParaRPr lang="fr-FR" sz="1000" dirty="0">
              <a:solidFill>
                <a:prstClr val="black"/>
              </a:solidFill>
              <a:ea typeface="Calibri" panose="020F0502020204030204" pitchFamily="34" charset="0"/>
              <a:cs typeface="Times New Roman" panose="02020603050405020304" pitchFamily="18" charset="0"/>
            </a:endParaRPr>
          </a:p>
          <a:p>
            <a:pPr marL="170656" algn="just" defTabSz="865297">
              <a:lnSpc>
                <a:spcPct val="107000"/>
              </a:lnSpc>
              <a:spcBef>
                <a:spcPts val="284"/>
              </a:spcBef>
              <a:spcAft>
                <a:spcPts val="284"/>
              </a:spcAft>
              <a:defRPr/>
            </a:pPr>
            <a:r>
              <a:rPr lang="fr-FR" sz="1000" b="1" dirty="0">
                <a:solidFill>
                  <a:prstClr val="black"/>
                </a:solidFill>
                <a:ea typeface="Calibri" panose="020F0502020204030204" pitchFamily="34" charset="0"/>
                <a:cs typeface="Times New Roman" panose="02020603050405020304" pitchFamily="18" charset="0"/>
              </a:rPr>
              <a:t>	D1. Prise en compte des spécificités des publics et de la structure d’exercice</a:t>
            </a:r>
            <a:r>
              <a:rPr lang="fr-FR" sz="1000" dirty="0">
                <a:solidFill>
                  <a:prstClr val="black"/>
                </a:solidFill>
                <a:ea typeface="Calibri" panose="020F0502020204030204" pitchFamily="34" charset="0"/>
                <a:cs typeface="Times New Roman" panose="02020603050405020304" pitchFamily="18" charset="0"/>
              </a:rPr>
              <a:t> (100 à 150h) = </a:t>
            </a:r>
            <a:r>
              <a:rPr lang="fr-FR" sz="1000" u="sng" dirty="0">
                <a:solidFill>
                  <a:prstClr val="black"/>
                </a:solidFill>
                <a:ea typeface="Calibri" panose="020F0502020204030204" pitchFamily="34" charset="0"/>
                <a:cs typeface="Times New Roman" panose="02020603050405020304" pitchFamily="18" charset="0"/>
              </a:rPr>
              <a:t>domaine lié au contexte, au cadre dans lequel s’exerce l’activité</a:t>
            </a:r>
            <a:r>
              <a:rPr lang="fr-FR" sz="1000" dirty="0">
                <a:solidFill>
                  <a:prstClr val="black"/>
                </a:solidFill>
                <a:ea typeface="Calibri" panose="020F0502020204030204" pitchFamily="34" charset="0"/>
                <a:cs typeface="Times New Roman" panose="02020603050405020304" pitchFamily="18" charset="0"/>
              </a:rPr>
              <a:t> : aspect réglementaire, juridique, 	relationnel posant les premières exigences pour être professionnel qualifié</a:t>
            </a:r>
          </a:p>
          <a:p>
            <a:pPr marL="170656" algn="just" defTabSz="865297">
              <a:lnSpc>
                <a:spcPct val="107000"/>
              </a:lnSpc>
              <a:spcBef>
                <a:spcPts val="284"/>
              </a:spcBef>
              <a:spcAft>
                <a:spcPts val="284"/>
              </a:spcAft>
              <a:defRPr/>
            </a:pPr>
            <a:r>
              <a:rPr lang="fr-FR" sz="1000" b="1" dirty="0">
                <a:solidFill>
                  <a:prstClr val="black"/>
                </a:solidFill>
                <a:ea typeface="Calibri" panose="020F0502020204030204" pitchFamily="34" charset="0"/>
                <a:cs typeface="Times New Roman" panose="02020603050405020304" pitchFamily="18" charset="0"/>
              </a:rPr>
              <a:t>	D2. Mise en œuvre d’un projet d’animation s’inscrivant dans le projet de la structure </a:t>
            </a:r>
            <a:r>
              <a:rPr lang="fr-FR" sz="1000" dirty="0">
                <a:solidFill>
                  <a:prstClr val="black"/>
                </a:solidFill>
                <a:ea typeface="Calibri" panose="020F0502020204030204" pitchFamily="34" charset="0"/>
                <a:cs typeface="Times New Roman" panose="02020603050405020304" pitchFamily="18" charset="0"/>
              </a:rPr>
              <a:t>(150 à 250h dont au minimum 108h pour la pratique sportive) = </a:t>
            </a:r>
            <a:r>
              <a:rPr lang="fr-FR" sz="1000" u="sng" dirty="0">
                <a:solidFill>
                  <a:prstClr val="black"/>
                </a:solidFill>
                <a:ea typeface="Calibri" panose="020F0502020204030204" pitchFamily="34" charset="0"/>
                <a:cs typeface="Times New Roman" panose="02020603050405020304" pitchFamily="18" charset="0"/>
              </a:rPr>
              <a:t>domaine à caractère opérationnel et </a:t>
            </a:r>
            <a:r>
              <a:rPr lang="fr-FR" sz="1000" dirty="0">
                <a:solidFill>
                  <a:prstClr val="black"/>
                </a:solidFill>
                <a:ea typeface="Calibri" panose="020F0502020204030204" pitchFamily="34" charset="0"/>
                <a:cs typeface="Times New Roman" panose="02020603050405020304" pitchFamily="18" charset="0"/>
              </a:rPr>
              <a:t>	</a:t>
            </a:r>
            <a:r>
              <a:rPr lang="fr-FR" sz="1000" u="sng" dirty="0">
                <a:solidFill>
                  <a:prstClr val="black"/>
                </a:solidFill>
                <a:ea typeface="Calibri" panose="020F0502020204030204" pitchFamily="34" charset="0"/>
                <a:cs typeface="Times New Roman" panose="02020603050405020304" pitchFamily="18" charset="0"/>
              </a:rPr>
              <a:t>sportif qui décrit le cœur de métier</a:t>
            </a:r>
            <a:endParaRPr lang="fr-FR" sz="1000" dirty="0">
              <a:solidFill>
                <a:prstClr val="black"/>
              </a:solidFill>
              <a:ea typeface="Calibri" panose="020F0502020204030204" pitchFamily="34" charset="0"/>
              <a:cs typeface="Times New Roman" panose="02020603050405020304" pitchFamily="18" charset="0"/>
            </a:endParaRPr>
          </a:p>
          <a:p>
            <a:pPr marL="170656" defTabSz="865297">
              <a:lnSpc>
                <a:spcPct val="107000"/>
              </a:lnSpc>
              <a:spcBef>
                <a:spcPts val="284"/>
              </a:spcBef>
              <a:spcAft>
                <a:spcPts val="284"/>
              </a:spcAft>
              <a:defRPr/>
            </a:pPr>
            <a:r>
              <a:rPr lang="fr-FR" sz="1000" b="1" dirty="0">
                <a:solidFill>
                  <a:prstClr val="black"/>
                </a:solidFill>
                <a:ea typeface="Calibri" panose="020F0502020204030204" pitchFamily="34" charset="0"/>
                <a:cs typeface="Times New Roman" panose="02020603050405020304" pitchFamily="18" charset="0"/>
              </a:rPr>
              <a:t>	D3. Participation à la gestion des projets de structure (50 à 80h)</a:t>
            </a:r>
            <a:r>
              <a:rPr lang="fr-FR" sz="1000" dirty="0">
                <a:solidFill>
                  <a:prstClr val="black"/>
                </a:solidFill>
                <a:ea typeface="Calibri" panose="020F0502020204030204" pitchFamily="34" charset="0"/>
                <a:cs typeface="Times New Roman" panose="02020603050405020304" pitchFamily="18" charset="0"/>
              </a:rPr>
              <a:t> </a:t>
            </a:r>
            <a:r>
              <a:rPr lang="fr-FR" sz="1000" b="1" dirty="0">
                <a:solidFill>
                  <a:prstClr val="black"/>
                </a:solidFill>
                <a:ea typeface="Calibri" panose="020F0502020204030204" pitchFamily="34" charset="0"/>
                <a:cs typeface="Times New Roman" panose="02020603050405020304" pitchFamily="18" charset="0"/>
              </a:rPr>
              <a:t>= </a:t>
            </a:r>
            <a:r>
              <a:rPr lang="fr-FR" sz="1000" u="sng" dirty="0">
                <a:solidFill>
                  <a:prstClr val="black"/>
                </a:solidFill>
                <a:ea typeface="Calibri" panose="020F0502020204030204" pitchFamily="34" charset="0"/>
                <a:cs typeface="Times New Roman" panose="02020603050405020304" pitchFamily="18" charset="0"/>
              </a:rPr>
              <a:t>domaine à caractère prospectif et économique</a:t>
            </a:r>
            <a:r>
              <a:rPr lang="fr-FR" sz="1000" dirty="0">
                <a:solidFill>
                  <a:prstClr val="black"/>
                </a:solidFill>
                <a:ea typeface="Calibri" panose="020F0502020204030204" pitchFamily="34" charset="0"/>
                <a:cs typeface="Times New Roman" panose="02020603050405020304" pitchFamily="18" charset="0"/>
              </a:rPr>
              <a:t> pour prospérer, diversifier, développer l’activité en étant en mesure d’en 	prévoir les coûts et de les maitriser</a:t>
            </a:r>
          </a:p>
          <a:p>
            <a:pPr marL="170656" defTabSz="865297">
              <a:lnSpc>
                <a:spcPct val="107000"/>
              </a:lnSpc>
              <a:spcBef>
                <a:spcPts val="284"/>
              </a:spcBef>
              <a:spcAft>
                <a:spcPts val="284"/>
              </a:spcAft>
              <a:defRPr/>
            </a:pPr>
            <a:r>
              <a:rPr lang="fr-FR" sz="1000" b="1" dirty="0">
                <a:solidFill>
                  <a:prstClr val="black"/>
                </a:solidFill>
                <a:ea typeface="Calibri" panose="020F0502020204030204" pitchFamily="34" charset="0"/>
                <a:cs typeface="Times New Roman" panose="02020603050405020304" pitchFamily="18" charset="0"/>
              </a:rPr>
              <a:t>Une coloration métiers AAN / APT</a:t>
            </a:r>
            <a:endParaRPr lang="fr-FR" sz="1000" dirty="0">
              <a:solidFill>
                <a:prstClr val="black"/>
              </a:solidFill>
              <a:ea typeface="Calibri" panose="020F0502020204030204" pitchFamily="34" charset="0"/>
              <a:cs typeface="Times New Roman" panose="02020603050405020304" pitchFamily="18" charset="0"/>
            </a:endParaRPr>
          </a:p>
          <a:p>
            <a:pPr marL="170656" defTabSz="865297">
              <a:lnSpc>
                <a:spcPct val="107000"/>
              </a:lnSpc>
              <a:spcBef>
                <a:spcPts val="284"/>
              </a:spcBef>
              <a:spcAft>
                <a:spcPts val="284"/>
              </a:spcAft>
              <a:defRPr/>
            </a:pPr>
            <a:r>
              <a:rPr lang="fr-FR" sz="1000" b="1" dirty="0">
                <a:solidFill>
                  <a:prstClr val="black"/>
                </a:solidFill>
                <a:ea typeface="Calibri" panose="020F0502020204030204" pitchFamily="34" charset="0"/>
                <a:cs typeface="Times New Roman" panose="02020603050405020304" pitchFamily="18" charset="0"/>
              </a:rPr>
              <a:t>Une culture commune propice à la logique de parcours </a:t>
            </a:r>
            <a:r>
              <a:rPr lang="fr-FR" sz="1000" dirty="0">
                <a:solidFill>
                  <a:prstClr val="black"/>
                </a:solidFill>
                <a:ea typeface="Calibri" panose="020F0502020204030204" pitchFamily="34" charset="0"/>
                <a:cs typeface="Times New Roman" panose="02020603050405020304" pitchFamily="18" charset="0"/>
              </a:rPr>
              <a:t>(UC1 et UC2 du BPJEPS sont acquises par équivalence)</a:t>
            </a:r>
            <a:r>
              <a:rPr lang="fr-FR" sz="1000" b="1" dirty="0">
                <a:solidFill>
                  <a:prstClr val="black"/>
                </a:solidFill>
                <a:ea typeface="Calibri" panose="020F0502020204030204" pitchFamily="34" charset="0"/>
                <a:cs typeface="Times New Roman" panose="02020603050405020304" pitchFamily="18" charset="0"/>
              </a:rPr>
              <a:t> </a:t>
            </a:r>
            <a:endParaRPr lang="fr-FR" sz="1000" dirty="0">
              <a:solidFill>
                <a:prstClr val="black"/>
              </a:solidFill>
              <a:ea typeface="Calibri" panose="020F0502020204030204" pitchFamily="34" charset="0"/>
              <a:cs typeface="Times New Roman" panose="02020603050405020304" pitchFamily="18" charset="0"/>
            </a:endParaRPr>
          </a:p>
          <a:p>
            <a:pPr marL="324486" indent="-324486" algn="just" defTabSz="865297">
              <a:lnSpc>
                <a:spcPct val="107000"/>
              </a:lnSpc>
              <a:spcBef>
                <a:spcPts val="568"/>
              </a:spcBef>
              <a:spcAft>
                <a:spcPts val="757"/>
              </a:spcAft>
              <a:buFont typeface="Times New Roman" panose="02020603050405020304" pitchFamily="18" charset="0"/>
              <a:buChar char="-"/>
              <a:defRPr/>
            </a:pPr>
            <a:endParaRPr lang="fr-FR" sz="1000" b="1" dirty="0">
              <a:solidFill>
                <a:prstClr val="black"/>
              </a:solidFill>
              <a:ea typeface="Calibri" panose="020F0502020204030204" pitchFamily="34" charset="0"/>
              <a:cs typeface="Times New Roman" panose="02020603050405020304" pitchFamily="18" charset="0"/>
            </a:endParaRPr>
          </a:p>
          <a:p>
            <a:pPr marL="324486" indent="-324486" algn="just" defTabSz="865297">
              <a:lnSpc>
                <a:spcPct val="107000"/>
              </a:lnSpc>
              <a:spcBef>
                <a:spcPts val="568"/>
              </a:spcBef>
              <a:spcAft>
                <a:spcPts val="757"/>
              </a:spcAft>
              <a:buFont typeface="Times New Roman" panose="02020603050405020304" pitchFamily="18" charset="0"/>
              <a:buChar char="-"/>
              <a:defRPr/>
            </a:pPr>
            <a:r>
              <a:rPr lang="fr-FR" sz="1000" b="1" dirty="0">
                <a:solidFill>
                  <a:prstClr val="black"/>
                </a:solidFill>
                <a:ea typeface="Calibri" panose="020F0502020204030204" pitchFamily="34" charset="0"/>
                <a:cs typeface="Times New Roman" panose="02020603050405020304" pitchFamily="18" charset="0"/>
              </a:rPr>
              <a:t>Une dimension pédagogique fondamentale </a:t>
            </a:r>
            <a:r>
              <a:rPr lang="fr-FR" sz="1000" dirty="0">
                <a:solidFill>
                  <a:prstClr val="black"/>
                </a:solidFill>
                <a:ea typeface="Calibri" panose="020F0502020204030204" pitchFamily="34" charset="0"/>
                <a:cs typeface="Times New Roman" panose="02020603050405020304" pitchFamily="18" charset="0"/>
              </a:rPr>
              <a:t>à partir</a:t>
            </a:r>
            <a:r>
              <a:rPr lang="fr-FR" sz="1000" b="1" dirty="0">
                <a:solidFill>
                  <a:prstClr val="black"/>
                </a:solidFill>
                <a:ea typeface="Calibri" panose="020F0502020204030204" pitchFamily="34" charset="0"/>
                <a:cs typeface="Times New Roman" panose="02020603050405020304" pitchFamily="18" charset="0"/>
              </a:rPr>
              <a:t> </a:t>
            </a:r>
            <a:r>
              <a:rPr lang="fr-FR" sz="1000" dirty="0">
                <a:solidFill>
                  <a:prstClr val="black"/>
                </a:solidFill>
                <a:ea typeface="Calibri" panose="020F0502020204030204" pitchFamily="34" charset="0"/>
                <a:cs typeface="Times New Roman" panose="02020603050405020304" pitchFamily="18" charset="0"/>
              </a:rPr>
              <a:t>des acquis formels ou informels du jeune (parcours antérieur en bac pro et personnel), des mises en situation réelles ou simulées, démarche d’apprentissage active pour mettre en actes des savoirs, situations professionnelles qui, plus complexes ou avec des aléas, appellent d’autres savoirs, d’autres gestes professionnels ou de nouvelles postures transférables d’une situation à une autre (variabilité des situations).</a:t>
            </a:r>
          </a:p>
          <a:p>
            <a:pPr marL="324486" indent="-324486" algn="just" defTabSz="865297">
              <a:lnSpc>
                <a:spcPct val="107000"/>
              </a:lnSpc>
              <a:spcBef>
                <a:spcPts val="568"/>
              </a:spcBef>
              <a:spcAft>
                <a:spcPts val="757"/>
              </a:spcAft>
              <a:buFont typeface="Times New Roman" panose="02020603050405020304" pitchFamily="18" charset="0"/>
              <a:buChar char="-"/>
              <a:defRPr/>
            </a:pPr>
            <a:endParaRPr lang="fr-FR" sz="1000" dirty="0">
              <a:solidFill>
                <a:prstClr val="black"/>
              </a:solidFill>
              <a:ea typeface="Calibri" panose="020F0502020204030204" pitchFamily="34" charset="0"/>
              <a:cs typeface="Times New Roman" panose="02020603050405020304" pitchFamily="18" charset="0"/>
            </a:endParaRPr>
          </a:p>
          <a:p>
            <a:pPr algn="just" defTabSz="865297">
              <a:lnSpc>
                <a:spcPct val="107000"/>
              </a:lnSpc>
              <a:spcBef>
                <a:spcPts val="568"/>
              </a:spcBef>
              <a:spcAft>
                <a:spcPts val="757"/>
              </a:spcAft>
              <a:defRPr/>
            </a:pPr>
            <a:r>
              <a:rPr lang="fr-FR" sz="1000" dirty="0">
                <a:solidFill>
                  <a:prstClr val="black"/>
                </a:solidFill>
                <a:ea typeface="Calibri" panose="020F0502020204030204" pitchFamily="34" charset="0"/>
                <a:cs typeface="Times New Roman" panose="02020603050405020304" pitchFamily="18" charset="0"/>
              </a:rPr>
              <a:t>Le Premier ministre, accompagné du ministre de l’Éducation nationale, de la Jeunesse et des Sports, de la ministre du Travail, de l’Emploi et de l’Insertion et de la ministre déléguée chargée des Sports, s’est rendu ce lundi 29 mars 2021, au siège du Comité d’organisation de la Coupe du monde de rugby 2023 en France, à l’occasion du lancement officiel du programme Campus 2023.</a:t>
            </a:r>
          </a:p>
          <a:p>
            <a:pPr marL="162243" indent="-162243" defTabSz="865297">
              <a:buFontTx/>
              <a:buChar char="-"/>
              <a:defRPr/>
            </a:pPr>
            <a:endParaRPr lang="en-US" sz="1100" dirty="0">
              <a:solidFill>
                <a:prstClr val="black"/>
              </a:solidFill>
            </a:endParaRPr>
          </a:p>
          <a:p>
            <a:endParaRPr lang="fr-FR" dirty="0"/>
          </a:p>
        </p:txBody>
      </p:sp>
      <p:sp>
        <p:nvSpPr>
          <p:cNvPr id="4" name="Espace réservé du numéro de diapositive 3"/>
          <p:cNvSpPr>
            <a:spLocks noGrp="1"/>
          </p:cNvSpPr>
          <p:nvPr>
            <p:ph type="sldNum" sz="quarter" idx="10"/>
          </p:nvPr>
        </p:nvSpPr>
        <p:spPr/>
        <p:txBody>
          <a:bodyPr/>
          <a:lstStyle/>
          <a:p>
            <a:fld id="{6A5F5A7F-2378-4A0B-A5B6-93BC6001EEE5}" type="slidenum">
              <a:rPr lang="fr-FR" smtClean="0"/>
              <a:t>6</a:t>
            </a:fld>
            <a:endParaRPr lang="fr-FR"/>
          </a:p>
        </p:txBody>
      </p:sp>
    </p:spTree>
    <p:extLst>
      <p:ext uri="{BB962C8B-B14F-4D97-AF65-F5344CB8AC3E}">
        <p14:creationId xmlns:p14="http://schemas.microsoft.com/office/powerpoint/2010/main" val="51617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a:solidFill>
                  <a:srgbClr val="00B050"/>
                </a:solidFill>
              </a:rPr>
              <a:t>En AEPA,  et selon arrêté du 22-7-2019 : 16 Semaines de PFMP</a:t>
            </a:r>
          </a:p>
          <a:p>
            <a:r>
              <a:rPr lang="fr-FR" sz="900" dirty="0">
                <a:solidFill>
                  <a:srgbClr val="00B050"/>
                </a:solidFill>
              </a:rPr>
              <a:t>-  8 auprès Personnes âgées en perte d’autonomie </a:t>
            </a:r>
          </a:p>
          <a:p>
            <a:pPr>
              <a:buFontTx/>
              <a:buChar char="-"/>
            </a:pPr>
            <a:r>
              <a:rPr lang="fr-FR" sz="900" dirty="0">
                <a:solidFill>
                  <a:srgbClr val="00B050"/>
                </a:solidFill>
              </a:rPr>
              <a:t>8 secteur socio- culturel </a:t>
            </a:r>
          </a:p>
          <a:p>
            <a:pPr>
              <a:buFontTx/>
              <a:buChar char="-"/>
            </a:pPr>
            <a:r>
              <a:rPr lang="fr-FR" sz="900" dirty="0">
                <a:solidFill>
                  <a:srgbClr val="00B050"/>
                </a:solidFill>
              </a:rPr>
              <a:t>Quid des semaines en structure sportives au regard des publics fixés….</a:t>
            </a:r>
          </a:p>
          <a:p>
            <a:endParaRPr lang="fr-FR" dirty="0"/>
          </a:p>
        </p:txBody>
      </p:sp>
    </p:spTree>
    <p:extLst>
      <p:ext uri="{BB962C8B-B14F-4D97-AF65-F5344CB8AC3E}">
        <p14:creationId xmlns:p14="http://schemas.microsoft.com/office/powerpoint/2010/main" val="56458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a:solidFill>
                  <a:srgbClr val="00B050"/>
                </a:solidFill>
              </a:rPr>
              <a:t>En AEPA,  et selon arrêté du 22-7-2019 : 16 Semaines de PFMP</a:t>
            </a:r>
          </a:p>
          <a:p>
            <a:r>
              <a:rPr lang="fr-FR" sz="900" dirty="0">
                <a:solidFill>
                  <a:srgbClr val="00B050"/>
                </a:solidFill>
              </a:rPr>
              <a:t>-  8 auprès Personnes âgées en perte d’autonomie </a:t>
            </a:r>
          </a:p>
          <a:p>
            <a:pPr>
              <a:buFontTx/>
              <a:buChar char="-"/>
            </a:pPr>
            <a:r>
              <a:rPr lang="fr-FR" sz="900" dirty="0">
                <a:solidFill>
                  <a:srgbClr val="00B050"/>
                </a:solidFill>
              </a:rPr>
              <a:t>8 secteur socio- culturel </a:t>
            </a:r>
          </a:p>
          <a:p>
            <a:pPr>
              <a:buFontTx/>
              <a:buChar char="-"/>
            </a:pPr>
            <a:r>
              <a:rPr lang="fr-FR" sz="900" dirty="0">
                <a:solidFill>
                  <a:srgbClr val="00B050"/>
                </a:solidFill>
              </a:rPr>
              <a:t>Quid des semaines en structure sportives au regard des publics fixés….</a:t>
            </a:r>
          </a:p>
          <a:p>
            <a:endParaRPr lang="fr-FR" dirty="0"/>
          </a:p>
        </p:txBody>
      </p:sp>
    </p:spTree>
    <p:extLst>
      <p:ext uri="{BB962C8B-B14F-4D97-AF65-F5344CB8AC3E}">
        <p14:creationId xmlns:p14="http://schemas.microsoft.com/office/powerpoint/2010/main" val="56458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correspondance est totale à condition que :- Les PFMP se déroulent également dans des structures du secteur sportif ; - La connaissance des publics couvre toutes les générations et les profils, y compris les profils spécifiques (notamment en situation de pratiques physiques adaptées).De plus une appétence prononcée pour la pratique, l'animation, les événements et les projets sportifs est attendue.</a:t>
            </a:r>
          </a:p>
          <a:p>
            <a:r>
              <a:rPr lang="fr-FR" dirty="0" smtClean="0"/>
              <a:t>Interventions pédagogiques d'experts (CREPS, DRAJES, UCPA, représentants des branches professionnelles, cadres de la santé, partenaires institutionnels, collectivités, </a:t>
            </a:r>
            <a:r>
              <a:rPr lang="fr-FR" dirty="0" err="1" smtClean="0"/>
              <a:t>etc</a:t>
            </a:r>
            <a:r>
              <a:rPr lang="fr-FR" dirty="0" smtClean="0"/>
              <a:t>) :</a:t>
            </a:r>
          </a:p>
          <a:p>
            <a:pPr marL="171450" indent="-171450">
              <a:buFontTx/>
              <a:buChar char="-"/>
            </a:pPr>
            <a:r>
              <a:rPr lang="fr-FR" dirty="0" smtClean="0"/>
              <a:t>Connaissance des publics (notamment dans le cadre de l'inclusion) et des démarches de citoyenneté dans le sport, dispositif sport santé- Règlementation notamment en lien avec le code du sport (encadrement, POSS, EPI, accessibilité, </a:t>
            </a:r>
            <a:r>
              <a:rPr lang="fr-FR" dirty="0" err="1" smtClean="0"/>
              <a:t>etc</a:t>
            </a:r>
            <a:r>
              <a:rPr lang="fr-FR" dirty="0" smtClean="0"/>
              <a:t>)</a:t>
            </a:r>
          </a:p>
          <a:p>
            <a:pPr marL="171450" indent="-171450">
              <a:buFontTx/>
              <a:buChar char="-"/>
            </a:pPr>
            <a:r>
              <a:rPr lang="fr-FR" dirty="0" smtClean="0"/>
              <a:t>Organisation et financement du sport en France et plus spécifiquement des associations sportives</a:t>
            </a:r>
          </a:p>
          <a:p>
            <a:pPr marL="171450" indent="-171450">
              <a:buFontTx/>
              <a:buChar char="-"/>
            </a:pPr>
            <a:r>
              <a:rPr lang="fr-FR" dirty="0" smtClean="0"/>
              <a:t>Panorama des compétences et métiers du secteur sportif</a:t>
            </a:r>
          </a:p>
          <a:p>
            <a:pPr marL="171450" indent="-171450">
              <a:buFontTx/>
              <a:buChar char="-"/>
            </a:pPr>
            <a:r>
              <a:rPr lang="fr-FR" dirty="0" smtClean="0"/>
              <a:t>La préparation aux Tests d'Exigences Préalables (TEP), BNSSA et PSE1 est prévue dans le parcours de formation des jeunes au sein du projet d'EPS de manière à faciliter la poursuite d'études et l'intégration du jeune en formation au BPJEPS.</a:t>
            </a:r>
          </a:p>
          <a:p>
            <a:pPr marL="171450" indent="-171450">
              <a:buFontTx/>
              <a:buChar char="-"/>
            </a:pPr>
            <a:r>
              <a:rPr lang="fr-FR" dirty="0" smtClean="0"/>
              <a:t>Les marges de manœuvre laissées aux équipes éducatives et les choix effectués collectivement dans le cadre de la définition du parcours de formation des jeunes enrichiront les correspondances avec les compétences les moins développées. Une prise en compte des besoins repérés chez les élèves et du contexte local </a:t>
            </a:r>
            <a:r>
              <a:rPr lang="fr-FR" smtClean="0"/>
              <a:t>est indispensable </a:t>
            </a:r>
            <a:r>
              <a:rPr lang="fr-FR" dirty="0" smtClean="0"/>
              <a:t>pour décider des contenus ciblés comme prioritaires pour chacun d'eux."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p>
          <a:p>
            <a:r>
              <a:rPr lang="fr-FR" dirty="0" smtClean="0"/>
              <a:t>			</a:t>
            </a:r>
            <a:endParaRPr lang="fr-FR" dirty="0"/>
          </a:p>
        </p:txBody>
      </p:sp>
    </p:spTree>
    <p:extLst>
      <p:ext uri="{BB962C8B-B14F-4D97-AF65-F5344CB8AC3E}">
        <p14:creationId xmlns:p14="http://schemas.microsoft.com/office/powerpoint/2010/main" val="203842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Critique : « des programmes basés sur des généralités» </a:t>
            </a:r>
            <a:r>
              <a:rPr lang="fr-FR" sz="1200" i="1" dirty="0" smtClean="0">
                <a:solidFill>
                  <a:schemeClr val="tx1"/>
                </a:solidFill>
              </a:rPr>
              <a:t>L’autonomie des établissements et la liberté pédagogique des enseignants donnent des espaces de choix aux équipes, les programmes précisent ce qu’il y a à enseigner, pas nécessairement comment précisément l’enseigner !</a:t>
            </a:r>
          </a:p>
          <a:p>
            <a:endParaRPr lang="fr-FR" dirty="0"/>
          </a:p>
        </p:txBody>
      </p:sp>
      <p:sp>
        <p:nvSpPr>
          <p:cNvPr id="4" name="Espace réservé du numéro de diapositive 3"/>
          <p:cNvSpPr>
            <a:spLocks noGrp="1"/>
          </p:cNvSpPr>
          <p:nvPr>
            <p:ph type="sldNum" sz="quarter" idx="10"/>
          </p:nvPr>
        </p:nvSpPr>
        <p:spPr/>
        <p:txBody>
          <a:bodyPr/>
          <a:lstStyle/>
          <a:p>
            <a:fld id="{BA4EA913-9B5E-4766-909A-601DA07483D3}" type="slidenum">
              <a:rPr lang="fr-FR" smtClean="0">
                <a:solidFill>
                  <a:prstClr val="black"/>
                </a:solidFill>
                <a:latin typeface="Calibri"/>
              </a:rPr>
              <a:pPr/>
              <a:t>19</a:t>
            </a:fld>
            <a:endParaRPr lang="fr-FR">
              <a:solidFill>
                <a:prstClr val="black"/>
              </a:solidFill>
              <a:latin typeface="Calibri"/>
            </a:endParaRPr>
          </a:p>
        </p:txBody>
      </p:sp>
    </p:spTree>
    <p:extLst>
      <p:ext uri="{BB962C8B-B14F-4D97-AF65-F5344CB8AC3E}">
        <p14:creationId xmlns:p14="http://schemas.microsoft.com/office/powerpoint/2010/main" val="335248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212529"/>
                </a:solidFill>
                <a:effectLst/>
                <a:latin typeface="Open Sans"/>
              </a:rPr>
              <a:t>Le titulaire du BNSSA peut surveiller des piscines privées, des plages publiques ou privées et </a:t>
            </a:r>
            <a:r>
              <a:rPr lang="fr-FR" b="1" i="0" dirty="0">
                <a:solidFill>
                  <a:srgbClr val="212529"/>
                </a:solidFill>
                <a:effectLst/>
                <a:latin typeface="Open Sans"/>
              </a:rPr>
              <a:t>assister les maîtres nageurs</a:t>
            </a:r>
            <a:r>
              <a:rPr lang="fr-FR" b="0" i="0" dirty="0">
                <a:solidFill>
                  <a:srgbClr val="212529"/>
                </a:solidFill>
                <a:effectLst/>
                <a:latin typeface="Open Sans"/>
              </a:rPr>
              <a:t> dans la surveillance des piscines publiques.</a:t>
            </a:r>
          </a:p>
          <a:p>
            <a:pPr algn="l"/>
            <a:r>
              <a:rPr lang="fr-FR" b="0" i="0" dirty="0">
                <a:solidFill>
                  <a:srgbClr val="212529"/>
                </a:solidFill>
                <a:effectLst/>
                <a:latin typeface="Open Sans"/>
              </a:rPr>
              <a:t>L'examen du BNSSA est composé de quatre épreuves pratiques éliminatoires, de plusieurs épreuves pratiques notées et d'un examen théorique.</a:t>
            </a:r>
          </a:p>
          <a:p>
            <a:pPr algn="l"/>
            <a:r>
              <a:rPr lang="fr-FR" b="0" i="0" dirty="0">
                <a:solidFill>
                  <a:srgbClr val="212529"/>
                </a:solidFill>
                <a:effectLst/>
                <a:latin typeface="Open Sans"/>
              </a:rPr>
              <a:t>Retrouvez ici le détail des </a:t>
            </a:r>
            <a:r>
              <a:rPr lang="fr-FR" b="1" i="0" u="none" strike="noStrike" dirty="0">
                <a:solidFill>
                  <a:srgbClr val="21BBEF"/>
                </a:solidFill>
                <a:effectLst/>
                <a:latin typeface="Open Sans"/>
                <a:hlinkClick r:id="rId3"/>
              </a:rPr>
              <a:t>épreuves du BNSSA</a:t>
            </a:r>
            <a:r>
              <a:rPr lang="fr-FR" b="0" i="0" dirty="0">
                <a:solidFill>
                  <a:srgbClr val="212529"/>
                </a:solidFill>
                <a:effectLst/>
                <a:latin typeface="Open Sans"/>
              </a:rPr>
              <a:t>.</a:t>
            </a:r>
          </a:p>
          <a:p>
            <a:pPr algn="l"/>
            <a:r>
              <a:rPr lang="fr-FR" b="0" i="0" dirty="0">
                <a:solidFill>
                  <a:srgbClr val="212529"/>
                </a:solidFill>
                <a:effectLst/>
                <a:latin typeface="Open Sans"/>
              </a:rPr>
              <a:t>Pour que le BNSSA soit valide, il faut suivre chaque année une </a:t>
            </a:r>
            <a:r>
              <a:rPr lang="fr-FR" b="1" i="0" u="none" strike="noStrike" dirty="0">
                <a:solidFill>
                  <a:srgbClr val="21BBEF"/>
                </a:solidFill>
                <a:effectLst/>
                <a:latin typeface="Open Sans"/>
                <a:hlinkClick r:id="rId4"/>
              </a:rPr>
              <a:t>formation de secourisme</a:t>
            </a:r>
            <a:r>
              <a:rPr lang="fr-FR" b="0" i="0" dirty="0">
                <a:solidFill>
                  <a:srgbClr val="212529"/>
                </a:solidFill>
                <a:effectLst/>
                <a:latin typeface="Open Sans"/>
              </a:rPr>
              <a:t> (Premiers Secours en Equipe) et tous les cinq ans, il faut repasser certaines épreuves pratiques.</a:t>
            </a:r>
          </a:p>
          <a:p>
            <a:endParaRPr lang="fr-FR" dirty="0"/>
          </a:p>
          <a:p>
            <a:pPr algn="l"/>
            <a:r>
              <a:rPr lang="fr-FR" b="1" i="0" dirty="0">
                <a:solidFill>
                  <a:srgbClr val="212529"/>
                </a:solidFill>
                <a:effectLst/>
                <a:latin typeface="Poppins"/>
              </a:rPr>
              <a:t>L’examen du BNSSA</a:t>
            </a:r>
          </a:p>
          <a:p>
            <a:pPr algn="l">
              <a:buFont typeface="+mj-lt"/>
              <a:buAutoNum type="arabicPeriod"/>
            </a:pPr>
            <a:r>
              <a:rPr lang="fr-FR" b="1" i="0" u="sng" dirty="0">
                <a:solidFill>
                  <a:srgbClr val="212529"/>
                </a:solidFill>
                <a:effectLst/>
                <a:latin typeface="Open Sans"/>
              </a:rPr>
              <a:t>Parcours de sauvetage sur 100 m</a:t>
            </a:r>
            <a:r>
              <a:rPr lang="fr-FR" b="1" i="0" dirty="0">
                <a:solidFill>
                  <a:srgbClr val="212529"/>
                </a:solidFill>
                <a:effectLst/>
                <a:latin typeface="Open Sans"/>
              </a:rPr>
              <a:t> </a:t>
            </a:r>
            <a:r>
              <a:rPr lang="fr-FR" b="0" i="0" dirty="0">
                <a:solidFill>
                  <a:srgbClr val="212529"/>
                </a:solidFill>
                <a:effectLst/>
                <a:latin typeface="Open Sans"/>
              </a:rPr>
              <a:t>: le candidat doit enchaîner 4 parcours de 25m, dont deux avec 15m d'immersion. Le dernier parcours se précède d'un </a:t>
            </a:r>
            <a:r>
              <a:rPr lang="fr-FR" b="1" i="0" u="none" strike="noStrike" dirty="0">
                <a:solidFill>
                  <a:srgbClr val="21BBEF"/>
                </a:solidFill>
                <a:effectLst/>
                <a:latin typeface="Open Sans"/>
                <a:hlinkClick r:id="rId5"/>
              </a:rPr>
              <a:t>plongeon en canard</a:t>
            </a:r>
            <a:r>
              <a:rPr lang="fr-FR" b="0" i="0" dirty="0">
                <a:solidFill>
                  <a:srgbClr val="212529"/>
                </a:solidFill>
                <a:effectLst/>
                <a:latin typeface="Open Sans"/>
              </a:rPr>
              <a:t> pour récupérer un mannequin immergé à une certaine profondeur (entre 1m80 et 3m70) et le remorquer sur 25m de façon à ce que le mannequin ait la tête hors de l’eau. L’épreuve doit être réalisée en moins de 2 min 40 secondes.</a:t>
            </a:r>
          </a:p>
          <a:p>
            <a:pPr algn="l">
              <a:buFont typeface="+mj-lt"/>
              <a:buAutoNum type="arabicPeriod"/>
            </a:pPr>
            <a:r>
              <a:rPr lang="fr-FR" b="1" i="0" u="sng" dirty="0">
                <a:solidFill>
                  <a:srgbClr val="212529"/>
                </a:solidFill>
                <a:effectLst/>
                <a:latin typeface="Open Sans"/>
              </a:rPr>
              <a:t>Parcours de sauvetage de 250 m</a:t>
            </a:r>
            <a:r>
              <a:rPr lang="fr-FR" b="1" i="0" dirty="0">
                <a:solidFill>
                  <a:srgbClr val="212529"/>
                </a:solidFill>
                <a:effectLst/>
                <a:latin typeface="Open Sans"/>
              </a:rPr>
              <a:t> </a:t>
            </a:r>
            <a:r>
              <a:rPr lang="fr-FR" b="0" i="0" dirty="0">
                <a:solidFill>
                  <a:srgbClr val="212529"/>
                </a:solidFill>
                <a:effectLst/>
                <a:latin typeface="Open Sans"/>
              </a:rPr>
              <a:t>avec palmes, masque et tuba</a:t>
            </a:r>
            <a:r>
              <a:rPr lang="fr-FR" b="0" i="0" u="sng" dirty="0">
                <a:solidFill>
                  <a:srgbClr val="212529"/>
                </a:solidFill>
                <a:effectLst/>
                <a:latin typeface="Open Sans"/>
              </a:rPr>
              <a:t>.</a:t>
            </a:r>
            <a:r>
              <a:rPr lang="fr-FR" b="0" i="0" dirty="0">
                <a:solidFill>
                  <a:srgbClr val="212529"/>
                </a:solidFill>
                <a:effectLst/>
                <a:latin typeface="Open Sans"/>
              </a:rPr>
              <a:t> Le candidat doit parcourir au 200 mètres avec l'équipement le tout en moins de 4 minutes et 20 secondes avec sauvetage et remorquage d'un mannequin.</a:t>
            </a:r>
          </a:p>
          <a:p>
            <a:pPr algn="l">
              <a:buFont typeface="+mj-lt"/>
              <a:buAutoNum type="arabicPeriod"/>
            </a:pPr>
            <a:r>
              <a:rPr lang="fr-FR" b="1" i="0" u="sng" dirty="0">
                <a:solidFill>
                  <a:srgbClr val="212529"/>
                </a:solidFill>
                <a:effectLst/>
                <a:latin typeface="Open Sans"/>
              </a:rPr>
              <a:t>Assistance à personne en danger </a:t>
            </a:r>
            <a:r>
              <a:rPr lang="fr-FR" b="0" i="0" dirty="0">
                <a:solidFill>
                  <a:srgbClr val="212529"/>
                </a:solidFill>
                <a:effectLst/>
                <a:latin typeface="Open Sans"/>
              </a:rPr>
              <a:t>:  L'épreuve consiste à porter secours à une personne en milieu aquatique : la victime en situation de détresse est proche du bord (15 à 25m), le candidat doit dégager et transporter la victime en sécurité au bord du bassin tout en la rassurant . Après l'avoir sécurisée, il vérifie ses signes vitaux et explique sa démarche. Il est évalué sur l'exécution correcte de toute l'épreuve.</a:t>
            </a:r>
          </a:p>
          <a:p>
            <a:pPr algn="l">
              <a:buFont typeface="+mj-lt"/>
              <a:buAutoNum type="arabicPeriod"/>
            </a:pPr>
            <a:r>
              <a:rPr lang="fr-FR" b="1" i="0" u="sng" dirty="0">
                <a:solidFill>
                  <a:srgbClr val="212529"/>
                </a:solidFill>
                <a:effectLst/>
                <a:latin typeface="Open Sans"/>
              </a:rPr>
              <a:t>Un QCM de 45 minutes</a:t>
            </a:r>
            <a:r>
              <a:rPr lang="fr-FR" b="1" i="0" dirty="0">
                <a:solidFill>
                  <a:srgbClr val="212529"/>
                </a:solidFill>
                <a:effectLst/>
                <a:latin typeface="Open Sans"/>
              </a:rPr>
              <a:t> : </a:t>
            </a:r>
            <a:r>
              <a:rPr lang="fr-FR" b="0" i="0" dirty="0">
                <a:solidFill>
                  <a:srgbClr val="212529"/>
                </a:solidFill>
                <a:effectLst/>
                <a:latin typeface="Open Sans"/>
              </a:rPr>
              <a:t>Le candidat doit répondre à environ 40 questions pour permettre de vérifier ces connaissances sur les thèmes du secourisme, des aspects juridiques de la </a:t>
            </a:r>
            <a:r>
              <a:rPr lang="fr-FR" b="0" i="0" dirty="0" err="1">
                <a:solidFill>
                  <a:srgbClr val="212529"/>
                </a:solidFill>
                <a:effectLst/>
                <a:latin typeface="Open Sans"/>
              </a:rPr>
              <a:t>sécruité</a:t>
            </a:r>
            <a:r>
              <a:rPr lang="fr-FR" b="0" i="0" dirty="0">
                <a:solidFill>
                  <a:srgbClr val="212529"/>
                </a:solidFill>
                <a:effectLst/>
                <a:latin typeface="Open Sans"/>
              </a:rPr>
              <a:t> en milieu aquatique, de ses connaissances sur les règles et la sécurité des milieux de baignade, des premiers soins d'urgence, ainsi que d'autres </a:t>
            </a:r>
            <a:r>
              <a:rPr lang="fr-FR" b="1" i="0" u="none" strike="noStrike" dirty="0">
                <a:solidFill>
                  <a:srgbClr val="21BBEF"/>
                </a:solidFill>
                <a:effectLst/>
                <a:latin typeface="Open Sans"/>
                <a:hlinkClick r:id="rId6"/>
              </a:rPr>
              <a:t>thèmes listés ici.</a:t>
            </a:r>
            <a:endParaRPr lang="fr-FR" b="0" i="0" dirty="0">
              <a:solidFill>
                <a:srgbClr val="212529"/>
              </a:solidFill>
              <a:effectLst/>
              <a:latin typeface="Open Sans"/>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A5F5A7F-2378-4A0B-A5B6-93BC6001EEE5}" type="slidenum">
              <a:rPr lang="fr-FR" smtClean="0"/>
              <a:t>20</a:t>
            </a:fld>
            <a:endParaRPr lang="fr-FR"/>
          </a:p>
        </p:txBody>
      </p:sp>
    </p:spTree>
    <p:extLst>
      <p:ext uri="{BB962C8B-B14F-4D97-AF65-F5344CB8AC3E}">
        <p14:creationId xmlns:p14="http://schemas.microsoft.com/office/powerpoint/2010/main" val="396862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Panorama des métiers existants ou émergents en lien avec le développement des activités sportives : (227 000 emplois estimés dans le secteur du sport en France)</a:t>
            </a:r>
          </a:p>
          <a:p>
            <a:r>
              <a:rPr lang="fr-FR" dirty="0" smtClean="0"/>
              <a:t>Compétition, haut niveau, performance</a:t>
            </a:r>
          </a:p>
          <a:p>
            <a:r>
              <a:rPr lang="fr-FR" dirty="0" smtClean="0"/>
              <a:t>Vente, distribution,</a:t>
            </a:r>
          </a:p>
          <a:p>
            <a:r>
              <a:rPr lang="fr-FR" dirty="0" smtClean="0"/>
              <a:t>Santé, bien-être, réadaptation</a:t>
            </a:r>
          </a:p>
          <a:p>
            <a:r>
              <a:rPr lang="fr-FR" dirty="0" smtClean="0"/>
              <a:t>Fabrication, conception, recherche</a:t>
            </a:r>
          </a:p>
          <a:p>
            <a:r>
              <a:rPr lang="fr-FR" dirty="0" smtClean="0"/>
              <a:t>Management, événements sportifs, communication</a:t>
            </a:r>
          </a:p>
          <a:p>
            <a:r>
              <a:rPr lang="fr-FR" dirty="0" smtClean="0"/>
              <a:t>Gestion d’équipements, direction de structure</a:t>
            </a:r>
          </a:p>
          <a:p>
            <a:r>
              <a:rPr lang="fr-FR" dirty="0" smtClean="0"/>
              <a:t>Enseignement, encadrement, animation, loisirs</a:t>
            </a:r>
          </a:p>
          <a:p>
            <a:r>
              <a:rPr lang="fr-FR" dirty="0" smtClean="0"/>
              <a:t>Digital</a:t>
            </a:r>
          </a:p>
          <a:p>
            <a:endParaRPr lang="fr-FR" dirty="0" smtClean="0"/>
          </a:p>
          <a:p>
            <a:endParaRPr lang="fr-FR" dirty="0" smtClean="0"/>
          </a:p>
          <a:p>
            <a:r>
              <a:rPr lang="fr-FR" dirty="0" smtClean="0"/>
              <a:t>Formation Générale Commune (FGC) des Métiers de la Montagne (tronc commun des Diplômes d’Etat des métiers de la Montagne)</a:t>
            </a:r>
          </a:p>
          <a:p>
            <a:r>
              <a:rPr lang="fr-FR" dirty="0" smtClean="0"/>
              <a:t>Avec une formation complémentaire d’initiative locale travaux sur cordes, le lycée Louis Armand-Auguste Perret à Poitiers propose la seule formation en établissement public qui délivre le CQP de niveau 1 pour devenir cordiste</a:t>
            </a:r>
          </a:p>
          <a:p>
            <a:endParaRPr lang="fr-FR" dirty="0" smtClean="0"/>
          </a:p>
          <a:p>
            <a:r>
              <a:rPr lang="fr-FR" dirty="0" smtClean="0"/>
              <a:t>EBTP Vincennes lycée Nicolas Ledoux: </a:t>
            </a:r>
          </a:p>
          <a:p>
            <a:r>
              <a:rPr lang="fr-FR" dirty="0" smtClean="0"/>
              <a:t>Bac professionnel Technicien du Bâtiment – option A : Etudes et Economie</a:t>
            </a:r>
          </a:p>
          <a:p>
            <a:r>
              <a:rPr lang="fr-FR" dirty="0" smtClean="0"/>
              <a:t>Bac professionnel Technicien du Bâtiment – option B : Assistant en Architecture</a:t>
            </a:r>
            <a:endParaRPr lang="fr-FR" dirty="0"/>
          </a:p>
        </p:txBody>
      </p:sp>
    </p:spTree>
    <p:extLst>
      <p:ext uri="{BB962C8B-B14F-4D97-AF65-F5344CB8AC3E}">
        <p14:creationId xmlns:p14="http://schemas.microsoft.com/office/powerpoint/2010/main" val="304234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48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08BFF-C08F-5047-8C39-5E7AF2B1C6AF}"/>
              </a:ext>
            </a:extLst>
          </p:cNvPr>
          <p:cNvSpPr>
            <a:spLocks noGrp="1"/>
          </p:cNvSpPr>
          <p:nvPr>
            <p:ph type="title"/>
          </p:nvPr>
        </p:nvSpPr>
        <p:spPr>
          <a:xfrm>
            <a:off x="628650" y="273844"/>
            <a:ext cx="7886700" cy="994172"/>
          </a:xfrm>
          <a:prstGeom prst="rect">
            <a:avLst/>
          </a:prstGeom>
        </p:spPr>
        <p:txBody>
          <a:bodyPr lIns="68580" tIns="34290" rIns="68580" bIns="34290"/>
          <a:lstStyle/>
          <a:p>
            <a:r>
              <a:rPr lang="fr-FR"/>
              <a:t>Modifiez le style du titre</a:t>
            </a:r>
          </a:p>
        </p:txBody>
      </p:sp>
      <p:sp>
        <p:nvSpPr>
          <p:cNvPr id="3" name="Espace réservé du contenu 2">
            <a:extLst>
              <a:ext uri="{FF2B5EF4-FFF2-40B4-BE49-F238E27FC236}">
                <a16:creationId xmlns:a16="http://schemas.microsoft.com/office/drawing/2014/main" id="{7A9F89E1-8CE0-BC4F-AB27-A1BAE46D2ADB}"/>
              </a:ext>
            </a:extLst>
          </p:cNvPr>
          <p:cNvSpPr>
            <a:spLocks noGrp="1"/>
          </p:cNvSpPr>
          <p:nvPr>
            <p:ph idx="1"/>
          </p:nvPr>
        </p:nvSpPr>
        <p:spPr>
          <a:xfrm>
            <a:off x="628650" y="1369219"/>
            <a:ext cx="7886700" cy="3263504"/>
          </a:xfrm>
          <a:prstGeom prst="rect">
            <a:avLst/>
          </a:prstGeom>
        </p:spPr>
        <p:txBody>
          <a:bodyPr lIns="68580" tIns="34290" rIns="68580" bIns="34290"/>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189A5B7-71EA-E44D-BD25-FF90D6572542}"/>
              </a:ext>
            </a:extLst>
          </p:cNvPr>
          <p:cNvSpPr>
            <a:spLocks noGrp="1"/>
          </p:cNvSpPr>
          <p:nvPr>
            <p:ph type="dt" sz="half" idx="10"/>
          </p:nvPr>
        </p:nvSpPr>
        <p:spPr>
          <a:xfrm>
            <a:off x="628650" y="4767264"/>
            <a:ext cx="2057400" cy="273844"/>
          </a:xfrm>
          <a:prstGeom prst="rect">
            <a:avLst/>
          </a:prstGeom>
        </p:spPr>
        <p:txBody>
          <a:bodyPr lIns="68580" tIns="34290" rIns="68580" bIns="34290"/>
          <a:lstStyle/>
          <a:p>
            <a:endParaRPr lang="fr-FR"/>
          </a:p>
        </p:txBody>
      </p:sp>
      <p:sp>
        <p:nvSpPr>
          <p:cNvPr id="5" name="Espace réservé du pied de page 4">
            <a:extLst>
              <a:ext uri="{FF2B5EF4-FFF2-40B4-BE49-F238E27FC236}">
                <a16:creationId xmlns:a16="http://schemas.microsoft.com/office/drawing/2014/main" id="{724CC48F-58CA-614C-9133-41A1395F3341}"/>
              </a:ext>
            </a:extLst>
          </p:cNvPr>
          <p:cNvSpPr>
            <a:spLocks noGrp="1"/>
          </p:cNvSpPr>
          <p:nvPr>
            <p:ph type="ftr" sz="quarter" idx="11"/>
          </p:nvPr>
        </p:nvSpPr>
        <p:spPr>
          <a:xfrm>
            <a:off x="3028950" y="4767264"/>
            <a:ext cx="3086100" cy="273844"/>
          </a:xfrm>
          <a:prstGeom prst="rect">
            <a:avLst/>
          </a:prstGeom>
        </p:spPr>
        <p:txBody>
          <a:bodyPr lIns="68580" tIns="34290" rIns="68580" bIns="34290"/>
          <a:lstStyle/>
          <a:p>
            <a:endParaRPr lang="fr-FR"/>
          </a:p>
        </p:txBody>
      </p:sp>
      <p:sp>
        <p:nvSpPr>
          <p:cNvPr id="6" name="Espace réservé du numéro de diapositive 5">
            <a:extLst>
              <a:ext uri="{FF2B5EF4-FFF2-40B4-BE49-F238E27FC236}">
                <a16:creationId xmlns:a16="http://schemas.microsoft.com/office/drawing/2014/main" id="{5D9FA0F8-5415-AB40-B422-80C2ECCC9EF1}"/>
              </a:ext>
            </a:extLst>
          </p:cNvPr>
          <p:cNvSpPr>
            <a:spLocks noGrp="1"/>
          </p:cNvSpPr>
          <p:nvPr>
            <p:ph type="sldNum" sz="quarter" idx="12"/>
          </p:nvPr>
        </p:nvSpPr>
        <p:spPr>
          <a:xfrm>
            <a:off x="6457950" y="4767264"/>
            <a:ext cx="2057400" cy="273844"/>
          </a:xfrm>
          <a:prstGeom prst="rect">
            <a:avLst/>
          </a:prstGeom>
        </p:spPr>
        <p:txBody>
          <a:bodyPr lIns="68580" tIns="34290" rIns="68580" bIns="34290"/>
          <a:lstStyle/>
          <a:p>
            <a:fld id="{83C63EA6-EEA5-A447-81DB-99435B76310A}" type="slidenum">
              <a:rPr lang="fr-FR" smtClean="0"/>
              <a:t>‹N°›</a:t>
            </a:fld>
            <a:endParaRPr lang="fr-FR"/>
          </a:p>
        </p:txBody>
      </p:sp>
    </p:spTree>
    <p:extLst>
      <p:ext uri="{BB962C8B-B14F-4D97-AF65-F5344CB8AC3E}">
        <p14:creationId xmlns:p14="http://schemas.microsoft.com/office/powerpoint/2010/main" val="186353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1CB72-C05B-B34F-9B56-58D155CAA670}"/>
              </a:ext>
            </a:extLst>
          </p:cNvPr>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A08350D-861C-B14F-801C-22E020B962AC}"/>
              </a:ext>
            </a:extLst>
          </p:cNvPr>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CE93BC7-B3A2-4542-997F-348247D5CC5A}"/>
              </a:ext>
            </a:extLst>
          </p:cNvPr>
          <p:cNvSpPr>
            <a:spLocks noGrp="1"/>
          </p:cNvSpPr>
          <p:nvPr>
            <p:ph type="dt" sz="half" idx="10"/>
          </p:nvPr>
        </p:nvSpPr>
        <p:spPr>
          <a:xfrm>
            <a:off x="628650" y="4767264"/>
            <a:ext cx="2057400" cy="273844"/>
          </a:xfrm>
          <a:prstGeom prst="rect">
            <a:avLst/>
          </a:prstGeom>
        </p:spPr>
        <p:txBody>
          <a:bodyPr lIns="68580" tIns="34290" rIns="68580" bIns="34290"/>
          <a:lstStyle/>
          <a:p>
            <a:endParaRPr lang="fr-FR"/>
          </a:p>
        </p:txBody>
      </p:sp>
      <p:sp>
        <p:nvSpPr>
          <p:cNvPr id="5" name="Espace réservé du pied de page 4">
            <a:extLst>
              <a:ext uri="{FF2B5EF4-FFF2-40B4-BE49-F238E27FC236}">
                <a16:creationId xmlns:a16="http://schemas.microsoft.com/office/drawing/2014/main" id="{253AB213-EA55-F242-A15F-07C226E60C04}"/>
              </a:ext>
            </a:extLst>
          </p:cNvPr>
          <p:cNvSpPr>
            <a:spLocks noGrp="1"/>
          </p:cNvSpPr>
          <p:nvPr>
            <p:ph type="ftr" sz="quarter" idx="11"/>
          </p:nvPr>
        </p:nvSpPr>
        <p:spPr>
          <a:xfrm>
            <a:off x="3028950" y="4767264"/>
            <a:ext cx="3086100" cy="273844"/>
          </a:xfrm>
          <a:prstGeom prst="rect">
            <a:avLst/>
          </a:prstGeom>
        </p:spPr>
        <p:txBody>
          <a:bodyPr lIns="68580" tIns="34290" rIns="68580" bIns="34290"/>
          <a:lstStyle/>
          <a:p>
            <a:endParaRPr lang="fr-FR"/>
          </a:p>
        </p:txBody>
      </p:sp>
      <p:sp>
        <p:nvSpPr>
          <p:cNvPr id="6" name="Espace réservé du numéro de diapositive 5">
            <a:extLst>
              <a:ext uri="{FF2B5EF4-FFF2-40B4-BE49-F238E27FC236}">
                <a16:creationId xmlns:a16="http://schemas.microsoft.com/office/drawing/2014/main" id="{163EA95A-CBA4-DC4C-9B95-06904BA6346D}"/>
              </a:ext>
            </a:extLst>
          </p:cNvPr>
          <p:cNvSpPr>
            <a:spLocks noGrp="1"/>
          </p:cNvSpPr>
          <p:nvPr>
            <p:ph type="sldNum" sz="quarter" idx="12"/>
          </p:nvPr>
        </p:nvSpPr>
        <p:spPr>
          <a:xfrm>
            <a:off x="6457950" y="4767264"/>
            <a:ext cx="2057400" cy="273844"/>
          </a:xfrm>
          <a:prstGeom prst="rect">
            <a:avLst/>
          </a:prstGeom>
        </p:spPr>
        <p:txBody>
          <a:bodyPr lIns="68580" tIns="34290" rIns="68580" bIns="34290"/>
          <a:lstStyle/>
          <a:p>
            <a:fld id="{83C63EA6-EEA5-A447-81DB-99435B76310A}" type="slidenum">
              <a:rPr lang="fr-FR" smtClean="0"/>
              <a:t>‹N°›</a:t>
            </a:fld>
            <a:endParaRPr lang="fr-FR"/>
          </a:p>
        </p:txBody>
      </p:sp>
    </p:spTree>
    <p:extLst>
      <p:ext uri="{BB962C8B-B14F-4D97-AF65-F5344CB8AC3E}">
        <p14:creationId xmlns:p14="http://schemas.microsoft.com/office/powerpoint/2010/main" val="1157524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39429" cy="5143500"/>
          </a:xfrm>
          <a:prstGeom prst="rect">
            <a:avLst/>
          </a:prstGeom>
        </p:spPr>
      </p:pic>
    </p:spTree>
    <p:extLst>
      <p:ext uri="{BB962C8B-B14F-4D97-AF65-F5344CB8AC3E}">
        <p14:creationId xmlns:p14="http://schemas.microsoft.com/office/powerpoint/2010/main" val="14289575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campus2023.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927AB679-5BCA-8144-9858-DAE815D8B6D8}"/>
              </a:ext>
            </a:extLst>
          </p:cNvPr>
          <p:cNvGrpSpPr/>
          <p:nvPr/>
        </p:nvGrpSpPr>
        <p:grpSpPr>
          <a:xfrm>
            <a:off x="-7952" y="-984"/>
            <a:ext cx="9151951" cy="1010116"/>
            <a:chOff x="-7951" y="-984"/>
            <a:chExt cx="9151950" cy="1010116"/>
          </a:xfrm>
        </p:grpSpPr>
        <p:sp>
          <p:nvSpPr>
            <p:cNvPr id="19" name="Rectangle 18">
              <a:extLst>
                <a:ext uri="{FF2B5EF4-FFF2-40B4-BE49-F238E27FC236}">
                  <a16:creationId xmlns:a16="http://schemas.microsoft.com/office/drawing/2014/main" id="{63C207EB-6FFF-6E4F-8E5C-5EFE6C2BEF15}"/>
                </a:ext>
              </a:extLst>
            </p:cNvPr>
            <p:cNvSpPr/>
            <p:nvPr/>
          </p:nvSpPr>
          <p:spPr>
            <a:xfrm>
              <a:off x="3922138" y="0"/>
              <a:ext cx="5221861" cy="100913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50000"/>
                </a:lnSpc>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Unité Facultative Secteur Sportif</a:t>
              </a:r>
            </a:p>
            <a:p>
              <a:pPr lvl="0" algn="r">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en Baccalauréat professionnel</a:t>
              </a:r>
            </a:p>
          </p:txBody>
        </p:sp>
        <p:pic>
          <p:nvPicPr>
            <p:cNvPr id="30" name="Image 29">
              <a:extLst>
                <a:ext uri="{FF2B5EF4-FFF2-40B4-BE49-F238E27FC236}">
                  <a16:creationId xmlns:a16="http://schemas.microsoft.com/office/drawing/2014/main" id="{9FC119F4-6694-1746-821B-80183D0F4013}"/>
                </a:ext>
              </a:extLst>
            </p:cNvPr>
            <p:cNvPicPr>
              <a:picLocks noChangeAspect="1"/>
            </p:cNvPicPr>
            <p:nvPr/>
          </p:nvPicPr>
          <p:blipFill rotWithShape="1">
            <a:blip r:embed="rId2"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3930090" cy="1008517"/>
            </a:xfrm>
            <a:prstGeom prst="rect">
              <a:avLst/>
            </a:prstGeom>
          </p:spPr>
        </p:pic>
      </p:grpSp>
      <p:pic>
        <p:nvPicPr>
          <p:cNvPr id="51" name="Image 50">
            <a:extLst>
              <a:ext uri="{FF2B5EF4-FFF2-40B4-BE49-F238E27FC236}">
                <a16:creationId xmlns:a16="http://schemas.microsoft.com/office/drawing/2014/main" id="{EF27893F-CED8-084A-91DD-5B009274A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094" y="921809"/>
            <a:ext cx="1487075" cy="973770"/>
          </a:xfrm>
          <a:prstGeom prst="rect">
            <a:avLst/>
          </a:prstGeom>
        </p:spPr>
      </p:pic>
      <p:pic>
        <p:nvPicPr>
          <p:cNvPr id="52" name="Image 51">
            <a:extLst>
              <a:ext uri="{FF2B5EF4-FFF2-40B4-BE49-F238E27FC236}">
                <a16:creationId xmlns:a16="http://schemas.microsoft.com/office/drawing/2014/main" id="{7E14259D-83A1-8249-A7F2-9CC4518ED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25" y="1007534"/>
            <a:ext cx="1084608" cy="952906"/>
          </a:xfrm>
          <a:prstGeom prst="rect">
            <a:avLst/>
          </a:prstGeom>
        </p:spPr>
      </p:pic>
      <p:sp>
        <p:nvSpPr>
          <p:cNvPr id="53" name="Espace réservé du texte 5">
            <a:extLst>
              <a:ext uri="{FF2B5EF4-FFF2-40B4-BE49-F238E27FC236}">
                <a16:creationId xmlns:a16="http://schemas.microsoft.com/office/drawing/2014/main" id="{1204F057-EAC8-F14F-9153-B58BF836AE0B}"/>
              </a:ext>
            </a:extLst>
          </p:cNvPr>
          <p:cNvSpPr txBox="1">
            <a:spLocks/>
          </p:cNvSpPr>
          <p:nvPr/>
        </p:nvSpPr>
        <p:spPr>
          <a:xfrm>
            <a:off x="390525" y="2333625"/>
            <a:ext cx="4352925" cy="13243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2400" b="1" dirty="0">
                <a:latin typeface="Arial" panose="020B0604020202020204" pitchFamily="34" charset="0"/>
                <a:cs typeface="Arial" panose="020B0604020202020204" pitchFamily="34" charset="0"/>
              </a:rPr>
              <a:t>La filière des métiers du sport dans la voie professionnelle</a:t>
            </a:r>
          </a:p>
          <a:p>
            <a:pPr marL="0" indent="0">
              <a:lnSpc>
                <a:spcPct val="100000"/>
              </a:lnSpc>
              <a:spcBef>
                <a:spcPts val="0"/>
              </a:spcBef>
              <a:buNone/>
            </a:pPr>
            <a:endParaRPr lang="fr-FR" sz="1000" dirty="0">
              <a:latin typeface="Arial" panose="020B0604020202020204" pitchFamily="34" charset="0"/>
              <a:cs typeface="Arial" panose="020B0604020202020204" pitchFamily="34" charset="0"/>
            </a:endParaRPr>
          </a:p>
          <a:p>
            <a:pPr marL="0" indent="0">
              <a:lnSpc>
                <a:spcPct val="100000"/>
              </a:lnSpc>
              <a:spcBef>
                <a:spcPts val="0"/>
              </a:spcBef>
              <a:buNone/>
            </a:pPr>
            <a:endParaRPr lang="fr-FR" sz="1800" dirty="0" smtClean="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100" dirty="0" smtClean="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100" dirty="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100" dirty="0" smtClean="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r>
              <a:rPr lang="fr-FR" sz="1100" dirty="0" smtClean="0">
                <a:solidFill>
                  <a:schemeClr val="bg1">
                    <a:lumMod val="50000"/>
                  </a:schemeClr>
                </a:solidFill>
                <a:latin typeface="Arial" panose="020B0604020202020204" pitchFamily="34" charset="0"/>
                <a:cs typeface="Arial" panose="020B0604020202020204" pitchFamily="34" charset="0"/>
              </a:rPr>
              <a:t>Bernard ANDRE, IGESR honoraire</a:t>
            </a:r>
          </a:p>
          <a:p>
            <a:pPr marL="0" indent="0">
              <a:lnSpc>
                <a:spcPct val="100000"/>
              </a:lnSpc>
              <a:spcBef>
                <a:spcPts val="0"/>
              </a:spcBef>
              <a:buNone/>
            </a:pPr>
            <a:endParaRPr lang="fr-FR" sz="1100" dirty="0" smtClean="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800" dirty="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800" dirty="0" smtClean="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800" dirty="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400" dirty="0" smtClean="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400" dirty="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400" dirty="0" smtClean="0">
              <a:solidFill>
                <a:schemeClr val="bg1">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fr-FR" sz="1400" dirty="0">
              <a:solidFill>
                <a:schemeClr val="bg1">
                  <a:lumMod val="50000"/>
                </a:schemeClr>
              </a:solidFill>
              <a:latin typeface="Arial" panose="020B0604020202020204" pitchFamily="34" charset="0"/>
              <a:cs typeface="Arial" panose="020B0604020202020204" pitchFamily="34" charset="0"/>
            </a:endParaRP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1270660"/>
            <a:ext cx="5149353" cy="355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79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a:extLst>
              <a:ext uri="{FF2B5EF4-FFF2-40B4-BE49-F238E27FC236}">
                <a16:creationId xmlns:a16="http://schemas.microsoft.com/office/drawing/2014/main" id="{C3B2DD0B-9CCB-E54C-B76C-FECEB3FD7B56}"/>
              </a:ext>
            </a:extLst>
          </p:cNvPr>
          <p:cNvGrpSpPr/>
          <p:nvPr/>
        </p:nvGrpSpPr>
        <p:grpSpPr>
          <a:xfrm>
            <a:off x="-7951" y="-1599"/>
            <a:ext cx="9151950" cy="1009132"/>
            <a:chOff x="-7951" y="-1599"/>
            <a:chExt cx="9151950" cy="1009132"/>
          </a:xfrm>
        </p:grpSpPr>
        <p:sp>
          <p:nvSpPr>
            <p:cNvPr id="37" name="Rectangle 36">
              <a:extLst>
                <a:ext uri="{FF2B5EF4-FFF2-40B4-BE49-F238E27FC236}">
                  <a16:creationId xmlns:a16="http://schemas.microsoft.com/office/drawing/2014/main" id="{4F18F102-3C3B-3E43-A6FF-3DDC59FE30D8}"/>
                </a:ext>
              </a:extLst>
            </p:cNvPr>
            <p:cNvSpPr/>
            <p:nvPr/>
          </p:nvSpPr>
          <p:spPr>
            <a:xfrm>
              <a:off x="3922138" y="-1599"/>
              <a:ext cx="5221861" cy="100913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defRPr/>
              </a:pPr>
              <a:r>
                <a:rPr lang="fr-FR" altLang="zh-CN" sz="2400" dirty="0">
                  <a:solidFill>
                    <a:prstClr val="white"/>
                  </a:solidFill>
                  <a:latin typeface="Calibri" panose="020F0502020204030204" pitchFamily="34" charset="0"/>
                  <a:cs typeface="Calibri" panose="020F0502020204030204" pitchFamily="34" charset="0"/>
                  <a:sym typeface="微软雅黑" pitchFamily="34" charset="-122"/>
                </a:rPr>
                <a:t>Unité Facultative Secteur Sportif</a:t>
              </a:r>
            </a:p>
            <a:p>
              <a:pPr algn="r">
                <a:defRPr/>
              </a:pPr>
              <a:r>
                <a:rPr lang="fr-FR" altLang="zh-CN" sz="2400" dirty="0">
                  <a:solidFill>
                    <a:prstClr val="white"/>
                  </a:solidFill>
                  <a:latin typeface="Calibri" panose="020F0502020204030204" pitchFamily="34" charset="0"/>
                  <a:cs typeface="Calibri" panose="020F0502020204030204" pitchFamily="34" charset="0"/>
                  <a:sym typeface="微软雅黑" pitchFamily="34" charset="-122"/>
                </a:rPr>
                <a:t>en Baccalauréat professionnel</a:t>
              </a:r>
            </a:p>
          </p:txBody>
        </p:sp>
        <p:pic>
          <p:nvPicPr>
            <p:cNvPr id="38" name="Image 37">
              <a:extLst>
                <a:ext uri="{FF2B5EF4-FFF2-40B4-BE49-F238E27FC236}">
                  <a16:creationId xmlns:a16="http://schemas.microsoft.com/office/drawing/2014/main" id="{6587A302-47B9-7145-A5D1-B6F28F675220}"/>
                </a:ext>
              </a:extLst>
            </p:cNvPr>
            <p:cNvPicPr>
              <a:picLocks noChangeAspect="1"/>
            </p:cNvPicPr>
            <p:nvPr/>
          </p:nvPicPr>
          <p:blipFill rotWithShape="1">
            <a:blip r:embed="rId2"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3930090" cy="1008517"/>
            </a:xfrm>
            <a:prstGeom prst="rect">
              <a:avLst/>
            </a:prstGeom>
          </p:spPr>
        </p:pic>
      </p:grpSp>
      <p:pic>
        <p:nvPicPr>
          <p:cNvPr id="12" name="Image 11">
            <a:extLst>
              <a:ext uri="{FF2B5EF4-FFF2-40B4-BE49-F238E27FC236}">
                <a16:creationId xmlns:a16="http://schemas.microsoft.com/office/drawing/2014/main" id="{5C8F8FD7-076E-D74B-9377-450D4DA7C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33" y="1007533"/>
            <a:ext cx="8283388" cy="4135967"/>
          </a:xfrm>
          <a:prstGeom prst="rect">
            <a:avLst/>
          </a:prstGeom>
        </p:spPr>
      </p:pic>
    </p:spTree>
    <p:extLst>
      <p:ext uri="{BB962C8B-B14F-4D97-AF65-F5344CB8AC3E}">
        <p14:creationId xmlns:p14="http://schemas.microsoft.com/office/powerpoint/2010/main" val="276531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a:extLst>
              <a:ext uri="{FF2B5EF4-FFF2-40B4-BE49-F238E27FC236}">
                <a16:creationId xmlns:a16="http://schemas.microsoft.com/office/drawing/2014/main" id="{C3B2DD0B-9CCB-E54C-B76C-FECEB3FD7B56}"/>
              </a:ext>
            </a:extLst>
          </p:cNvPr>
          <p:cNvGrpSpPr/>
          <p:nvPr/>
        </p:nvGrpSpPr>
        <p:grpSpPr>
          <a:xfrm>
            <a:off x="-7951" y="-1599"/>
            <a:ext cx="9151950" cy="1009132"/>
            <a:chOff x="-7951" y="-1599"/>
            <a:chExt cx="9151950" cy="1009132"/>
          </a:xfrm>
        </p:grpSpPr>
        <p:sp>
          <p:nvSpPr>
            <p:cNvPr id="37" name="Rectangle 36">
              <a:extLst>
                <a:ext uri="{FF2B5EF4-FFF2-40B4-BE49-F238E27FC236}">
                  <a16:creationId xmlns:a16="http://schemas.microsoft.com/office/drawing/2014/main" id="{4F18F102-3C3B-3E43-A6FF-3DDC59FE30D8}"/>
                </a:ext>
              </a:extLst>
            </p:cNvPr>
            <p:cNvSpPr/>
            <p:nvPr/>
          </p:nvSpPr>
          <p:spPr>
            <a:xfrm>
              <a:off x="3922138" y="-1599"/>
              <a:ext cx="5221861" cy="100913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50000"/>
                </a:lnSpc>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Unité Facultative Secteur Sportif</a:t>
              </a:r>
            </a:p>
            <a:p>
              <a:pPr lvl="0" algn="r">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en Baccalauréat professionnel</a:t>
              </a:r>
            </a:p>
          </p:txBody>
        </p:sp>
        <p:pic>
          <p:nvPicPr>
            <p:cNvPr id="38" name="Image 37">
              <a:extLst>
                <a:ext uri="{FF2B5EF4-FFF2-40B4-BE49-F238E27FC236}">
                  <a16:creationId xmlns:a16="http://schemas.microsoft.com/office/drawing/2014/main" id="{6587A302-47B9-7145-A5D1-B6F28F675220}"/>
                </a:ext>
              </a:extLst>
            </p:cNvPr>
            <p:cNvPicPr>
              <a:picLocks noChangeAspect="1"/>
            </p:cNvPicPr>
            <p:nvPr/>
          </p:nvPicPr>
          <p:blipFill rotWithShape="1">
            <a:blip r:embed="rId2"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3930090" cy="1008517"/>
            </a:xfrm>
            <a:prstGeom prst="rect">
              <a:avLst/>
            </a:prstGeom>
          </p:spPr>
        </p:pic>
      </p:grpSp>
      <p:sp>
        <p:nvSpPr>
          <p:cNvPr id="20" name="Espace réservé du texte 5">
            <a:extLst>
              <a:ext uri="{FF2B5EF4-FFF2-40B4-BE49-F238E27FC236}">
                <a16:creationId xmlns:a16="http://schemas.microsoft.com/office/drawing/2014/main" id="{E81FA1CE-2790-7A49-AFB5-314C959E0837}"/>
              </a:ext>
            </a:extLst>
          </p:cNvPr>
          <p:cNvSpPr txBox="1">
            <a:spLocks/>
          </p:cNvSpPr>
          <p:nvPr/>
        </p:nvSpPr>
        <p:spPr>
          <a:xfrm>
            <a:off x="390848" y="1153790"/>
            <a:ext cx="8533020" cy="8591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800" dirty="0">
                <a:latin typeface="Arial" panose="020B0604020202020204" pitchFamily="34" charset="0"/>
                <a:cs typeface="Arial" panose="020B0604020202020204" pitchFamily="34" charset="0"/>
              </a:rPr>
              <a:t>Une unité facultative construite pour 5 spécialités de baccalauréat professionnel</a:t>
            </a:r>
          </a:p>
          <a:p>
            <a:pPr marL="0" lvl="0" indent="0" defTabSz="457200">
              <a:lnSpc>
                <a:spcPct val="100000"/>
              </a:lnSpc>
              <a:spcBef>
                <a:spcPts val="0"/>
              </a:spcBef>
              <a:buNone/>
            </a:pPr>
            <a:r>
              <a:rPr lang="fr-FR" sz="1800" dirty="0" smtClean="0">
                <a:solidFill>
                  <a:prstClr val="black"/>
                </a:solidFill>
                <a:latin typeface="Arial Narrow"/>
                <a:ea typeface="Times New Roman"/>
                <a:cs typeface="Arial"/>
              </a:rPr>
              <a:t>retenues </a:t>
            </a:r>
            <a:r>
              <a:rPr lang="fr-FR" sz="1800" dirty="0">
                <a:solidFill>
                  <a:prstClr val="black"/>
                </a:solidFill>
                <a:latin typeface="Arial Narrow"/>
                <a:ea typeface="Times New Roman"/>
                <a:cs typeface="Arial"/>
              </a:rPr>
              <a:t>en raison des compétences professionnelles que leurs référentiels ont en commun avec les BPJEPS   (UC1 et UC2) partiellement ou en </a:t>
            </a:r>
            <a:r>
              <a:rPr lang="fr-FR" sz="1800" dirty="0" smtClean="0">
                <a:solidFill>
                  <a:prstClr val="black"/>
                </a:solidFill>
                <a:latin typeface="Arial Narrow"/>
                <a:ea typeface="Times New Roman"/>
                <a:cs typeface="Arial"/>
              </a:rPr>
              <a:t>totalité</a:t>
            </a:r>
            <a:r>
              <a:rPr lang="fr-FR" sz="1800" dirty="0" smtClean="0">
                <a:solidFill>
                  <a:prstClr val="black"/>
                </a:solidFill>
                <a:latin typeface="Calibri"/>
                <a:ea typeface="Calibri"/>
                <a:cs typeface="Times New Roman"/>
              </a:rPr>
              <a:t> </a:t>
            </a:r>
            <a:endParaRPr lang="fr-FR" sz="1800" dirty="0">
              <a:solidFill>
                <a:prstClr val="black"/>
              </a:solidFill>
            </a:endParaRPr>
          </a:p>
        </p:txBody>
      </p:sp>
      <p:grpSp>
        <p:nvGrpSpPr>
          <p:cNvPr id="24" name="组合 177">
            <a:extLst>
              <a:ext uri="{FF2B5EF4-FFF2-40B4-BE49-F238E27FC236}">
                <a16:creationId xmlns:a16="http://schemas.microsoft.com/office/drawing/2014/main" id="{0CDD520F-D2C3-8C4F-8A4D-D8814FC2982A}"/>
              </a:ext>
            </a:extLst>
          </p:cNvPr>
          <p:cNvGrpSpPr/>
          <p:nvPr/>
        </p:nvGrpSpPr>
        <p:grpSpPr>
          <a:xfrm>
            <a:off x="494521" y="2468666"/>
            <a:ext cx="762943" cy="762943"/>
            <a:chOff x="1254722" y="1864234"/>
            <a:chExt cx="762943" cy="762943"/>
          </a:xfrm>
        </p:grpSpPr>
        <p:grpSp>
          <p:nvGrpSpPr>
            <p:cNvPr id="25" name="组合 178">
              <a:extLst>
                <a:ext uri="{FF2B5EF4-FFF2-40B4-BE49-F238E27FC236}">
                  <a16:creationId xmlns:a16="http://schemas.microsoft.com/office/drawing/2014/main" id="{B19165E5-03EC-9447-B187-E933D6E38C2B}"/>
                </a:ext>
              </a:extLst>
            </p:cNvPr>
            <p:cNvGrpSpPr/>
            <p:nvPr/>
          </p:nvGrpSpPr>
          <p:grpSpPr>
            <a:xfrm>
              <a:off x="1254722" y="1864234"/>
              <a:ext cx="762943" cy="762943"/>
              <a:chOff x="2894659" y="1465288"/>
              <a:chExt cx="1727827" cy="1727827"/>
            </a:xfrm>
          </p:grpSpPr>
          <p:grpSp>
            <p:nvGrpSpPr>
              <p:cNvPr id="30" name="组合 180">
                <a:extLst>
                  <a:ext uri="{FF2B5EF4-FFF2-40B4-BE49-F238E27FC236}">
                    <a16:creationId xmlns:a16="http://schemas.microsoft.com/office/drawing/2014/main" id="{45EB15D1-D6FF-774C-A394-564EDE40724A}"/>
                  </a:ext>
                </a:extLst>
              </p:cNvPr>
              <p:cNvGrpSpPr/>
              <p:nvPr/>
            </p:nvGrpSpPr>
            <p:grpSpPr>
              <a:xfrm rot="1771504">
                <a:off x="2914532" y="1485269"/>
                <a:ext cx="1688083" cy="1687866"/>
                <a:chOff x="1827622" y="1343919"/>
                <a:chExt cx="2304000" cy="2304000"/>
              </a:xfrm>
            </p:grpSpPr>
            <p:sp>
              <p:nvSpPr>
                <p:cNvPr id="32" name="椭圆 182">
                  <a:extLst>
                    <a:ext uri="{FF2B5EF4-FFF2-40B4-BE49-F238E27FC236}">
                      <a16:creationId xmlns:a16="http://schemas.microsoft.com/office/drawing/2014/main" id="{1B86A3E6-0520-CC42-97C8-1D74FCBEC1A6}"/>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00B7CA"/>
                    </a:solidFill>
                    <a:effectLst/>
                    <a:uLnTx/>
                    <a:uFillTx/>
                    <a:latin typeface="华文细黑" panose="02010600040101010101" pitchFamily="2" charset="-122"/>
                    <a:ea typeface="华文细黑" panose="02010600040101010101" pitchFamily="2" charset="-122"/>
                    <a:cs typeface="+mn-cs"/>
                  </a:endParaRPr>
                </a:p>
              </p:txBody>
            </p:sp>
            <p:sp>
              <p:nvSpPr>
                <p:cNvPr id="33" name="椭圆 183">
                  <a:extLst>
                    <a:ext uri="{FF2B5EF4-FFF2-40B4-BE49-F238E27FC236}">
                      <a16:creationId xmlns:a16="http://schemas.microsoft.com/office/drawing/2014/main" id="{6E2B02BF-1741-2E42-AF89-E40520ABCC31}"/>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FFC00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00B7CA"/>
                    </a:solidFill>
                    <a:effectLst/>
                    <a:uLnTx/>
                    <a:uFillTx/>
                    <a:latin typeface="华文细黑" panose="02010600040101010101" pitchFamily="2" charset="-122"/>
                    <a:ea typeface="华文细黑" panose="02010600040101010101" pitchFamily="2" charset="-122"/>
                    <a:cs typeface="+mn-cs"/>
                  </a:endParaRPr>
                </a:p>
              </p:txBody>
            </p:sp>
          </p:grpSp>
          <p:sp>
            <p:nvSpPr>
              <p:cNvPr id="31" name="流程图: 联系 31">
                <a:extLst>
                  <a:ext uri="{FF2B5EF4-FFF2-40B4-BE49-F238E27FC236}">
                    <a16:creationId xmlns:a16="http://schemas.microsoft.com/office/drawing/2014/main" id="{B3B4B8EB-80FC-0446-92DD-57ADCF2DADEC}"/>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B7CA"/>
                  </a:solidFill>
                  <a:effectLst/>
                  <a:uLnTx/>
                  <a:uFillTx/>
                  <a:latin typeface="微软雅黑"/>
                  <a:ea typeface="微软雅黑"/>
                  <a:cs typeface="+mn-cs"/>
                </a:endParaRPr>
              </a:p>
            </p:txBody>
          </p:sp>
        </p:grpSp>
        <p:sp>
          <p:nvSpPr>
            <p:cNvPr id="26" name="文本框 179">
              <a:extLst>
                <a:ext uri="{FF2B5EF4-FFF2-40B4-BE49-F238E27FC236}">
                  <a16:creationId xmlns:a16="http://schemas.microsoft.com/office/drawing/2014/main" id="{DA7D83D3-D32E-9F48-B6D7-37947C04CA41}"/>
                </a:ext>
              </a:extLst>
            </p:cNvPr>
            <p:cNvSpPr txBox="1"/>
            <p:nvPr/>
          </p:nvSpPr>
          <p:spPr>
            <a:xfrm>
              <a:off x="1334778" y="2115685"/>
              <a:ext cx="646799" cy="2462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000" b="1" dirty="0" err="1">
                  <a:solidFill>
                    <a:srgbClr val="0F6FC6"/>
                  </a:solidFill>
                  <a:latin typeface="微软雅黑" panose="020B0503020204020204" pitchFamily="34" charset="-122"/>
                  <a:ea typeface="微软雅黑" panose="020B0503020204020204" pitchFamily="34" charset="-122"/>
                </a:rPr>
                <a:t>AGOrA</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184">
            <a:extLst>
              <a:ext uri="{FF2B5EF4-FFF2-40B4-BE49-F238E27FC236}">
                <a16:creationId xmlns:a16="http://schemas.microsoft.com/office/drawing/2014/main" id="{034128AD-37F8-2B44-BFBB-71EA6701A30B}"/>
              </a:ext>
            </a:extLst>
          </p:cNvPr>
          <p:cNvGrpSpPr/>
          <p:nvPr/>
        </p:nvGrpSpPr>
        <p:grpSpPr>
          <a:xfrm>
            <a:off x="2229662" y="2468666"/>
            <a:ext cx="893387" cy="762943"/>
            <a:chOff x="2661396" y="1864234"/>
            <a:chExt cx="893387" cy="762943"/>
          </a:xfrm>
        </p:grpSpPr>
        <p:grpSp>
          <p:nvGrpSpPr>
            <p:cNvPr id="35" name="组合 185">
              <a:extLst>
                <a:ext uri="{FF2B5EF4-FFF2-40B4-BE49-F238E27FC236}">
                  <a16:creationId xmlns:a16="http://schemas.microsoft.com/office/drawing/2014/main" id="{37F16426-A1A6-B447-80F5-6FF55A9BDCA6}"/>
                </a:ext>
              </a:extLst>
            </p:cNvPr>
            <p:cNvGrpSpPr/>
            <p:nvPr/>
          </p:nvGrpSpPr>
          <p:grpSpPr>
            <a:xfrm>
              <a:off x="2705448" y="1864234"/>
              <a:ext cx="762943" cy="762943"/>
              <a:chOff x="2894659" y="1465288"/>
              <a:chExt cx="1727827" cy="1727827"/>
            </a:xfrm>
          </p:grpSpPr>
          <p:grpSp>
            <p:nvGrpSpPr>
              <p:cNvPr id="49" name="组合 187">
                <a:extLst>
                  <a:ext uri="{FF2B5EF4-FFF2-40B4-BE49-F238E27FC236}">
                    <a16:creationId xmlns:a16="http://schemas.microsoft.com/office/drawing/2014/main" id="{F3CE898C-4CF3-864B-9598-B93E32F0EF6B}"/>
                  </a:ext>
                </a:extLst>
              </p:cNvPr>
              <p:cNvGrpSpPr/>
              <p:nvPr/>
            </p:nvGrpSpPr>
            <p:grpSpPr>
              <a:xfrm rot="1771504">
                <a:off x="2914532" y="1485269"/>
                <a:ext cx="1688083" cy="1687866"/>
                <a:chOff x="1827622" y="1343919"/>
                <a:chExt cx="2304000" cy="2304000"/>
              </a:xfrm>
            </p:grpSpPr>
            <p:sp>
              <p:nvSpPr>
                <p:cNvPr id="51" name="椭圆 189">
                  <a:extLst>
                    <a:ext uri="{FF2B5EF4-FFF2-40B4-BE49-F238E27FC236}">
                      <a16:creationId xmlns:a16="http://schemas.microsoft.com/office/drawing/2014/main" id="{2E9461B6-1F2B-5E4F-9AAF-802C4387378B}"/>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B757"/>
                    </a:solidFill>
                    <a:effectLst/>
                    <a:uLnTx/>
                    <a:uFillTx/>
                    <a:latin typeface="华文细黑" panose="02010600040101010101" pitchFamily="2" charset="-122"/>
                    <a:ea typeface="华文细黑" panose="02010600040101010101" pitchFamily="2" charset="-122"/>
                    <a:cs typeface="+mn-cs"/>
                  </a:endParaRPr>
                </a:p>
              </p:txBody>
            </p:sp>
            <p:sp>
              <p:nvSpPr>
                <p:cNvPr id="52" name="椭圆 190">
                  <a:extLst>
                    <a:ext uri="{FF2B5EF4-FFF2-40B4-BE49-F238E27FC236}">
                      <a16:creationId xmlns:a16="http://schemas.microsoft.com/office/drawing/2014/main" id="{EA014D00-59E3-4D45-BD09-ACE825C97D96}"/>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B757"/>
                    </a:solidFill>
                    <a:effectLst/>
                    <a:uLnTx/>
                    <a:uFillTx/>
                    <a:latin typeface="华文细黑" panose="02010600040101010101" pitchFamily="2" charset="-122"/>
                    <a:ea typeface="华文细黑" panose="02010600040101010101" pitchFamily="2" charset="-122"/>
                    <a:cs typeface="+mn-cs"/>
                  </a:endParaRPr>
                </a:p>
              </p:txBody>
            </p:sp>
          </p:grpSp>
          <p:sp>
            <p:nvSpPr>
              <p:cNvPr id="50" name="流程图: 联系 38">
                <a:extLst>
                  <a:ext uri="{FF2B5EF4-FFF2-40B4-BE49-F238E27FC236}">
                    <a16:creationId xmlns:a16="http://schemas.microsoft.com/office/drawing/2014/main" id="{104C62F9-EF80-D44A-91D2-92066C1F1789}"/>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B757"/>
                  </a:solidFill>
                  <a:effectLst/>
                  <a:uLnTx/>
                  <a:uFillTx/>
                  <a:latin typeface="微软雅黑"/>
                  <a:ea typeface="微软雅黑"/>
                  <a:cs typeface="+mn-cs"/>
                </a:endParaRPr>
              </a:p>
            </p:txBody>
          </p:sp>
        </p:grpSp>
        <p:sp>
          <p:nvSpPr>
            <p:cNvPr id="48" name="文本框 186">
              <a:extLst>
                <a:ext uri="{FF2B5EF4-FFF2-40B4-BE49-F238E27FC236}">
                  <a16:creationId xmlns:a16="http://schemas.microsoft.com/office/drawing/2014/main" id="{B0E67D5D-5B70-A84C-9266-AC980DADD0F5}"/>
                </a:ext>
              </a:extLst>
            </p:cNvPr>
            <p:cNvSpPr txBox="1"/>
            <p:nvPr/>
          </p:nvSpPr>
          <p:spPr>
            <a:xfrm>
              <a:off x="2661396" y="2114023"/>
              <a:ext cx="893387"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Commerce</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53" name="组合 191">
            <a:extLst>
              <a:ext uri="{FF2B5EF4-FFF2-40B4-BE49-F238E27FC236}">
                <a16:creationId xmlns:a16="http://schemas.microsoft.com/office/drawing/2014/main" id="{A042A034-DCDA-8F46-B2AC-E9EE9870C0FE}"/>
              </a:ext>
            </a:extLst>
          </p:cNvPr>
          <p:cNvGrpSpPr/>
          <p:nvPr/>
        </p:nvGrpSpPr>
        <p:grpSpPr>
          <a:xfrm>
            <a:off x="4135972" y="2460095"/>
            <a:ext cx="813341" cy="762943"/>
            <a:chOff x="4132381" y="1864234"/>
            <a:chExt cx="813341" cy="762943"/>
          </a:xfrm>
        </p:grpSpPr>
        <p:grpSp>
          <p:nvGrpSpPr>
            <p:cNvPr id="54" name="组合 192">
              <a:extLst>
                <a:ext uri="{FF2B5EF4-FFF2-40B4-BE49-F238E27FC236}">
                  <a16:creationId xmlns:a16="http://schemas.microsoft.com/office/drawing/2014/main" id="{BA6D8BB1-018E-AE49-936B-74280235211C}"/>
                </a:ext>
              </a:extLst>
            </p:cNvPr>
            <p:cNvGrpSpPr/>
            <p:nvPr/>
          </p:nvGrpSpPr>
          <p:grpSpPr>
            <a:xfrm>
              <a:off x="4132381" y="1864234"/>
              <a:ext cx="762943" cy="762943"/>
              <a:chOff x="2894659" y="1465288"/>
              <a:chExt cx="1727827" cy="1727827"/>
            </a:xfrm>
          </p:grpSpPr>
          <p:grpSp>
            <p:nvGrpSpPr>
              <p:cNvPr id="56" name="组合 194">
                <a:extLst>
                  <a:ext uri="{FF2B5EF4-FFF2-40B4-BE49-F238E27FC236}">
                    <a16:creationId xmlns:a16="http://schemas.microsoft.com/office/drawing/2014/main" id="{2EABC3C2-57C4-1742-9C2D-C0F605E99CC5}"/>
                  </a:ext>
                </a:extLst>
              </p:cNvPr>
              <p:cNvGrpSpPr/>
              <p:nvPr/>
            </p:nvGrpSpPr>
            <p:grpSpPr>
              <a:xfrm rot="1771504">
                <a:off x="2914532" y="1485269"/>
                <a:ext cx="1688083" cy="1687866"/>
                <a:chOff x="1827622" y="1343919"/>
                <a:chExt cx="2304000" cy="2304000"/>
              </a:xfrm>
            </p:grpSpPr>
            <p:sp>
              <p:nvSpPr>
                <p:cNvPr id="58" name="椭圆 196">
                  <a:extLst>
                    <a:ext uri="{FF2B5EF4-FFF2-40B4-BE49-F238E27FC236}">
                      <a16:creationId xmlns:a16="http://schemas.microsoft.com/office/drawing/2014/main" id="{7C1AF792-FEFC-2049-BBF4-F282C6ABCE54}"/>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59" name="椭圆 197">
                  <a:extLst>
                    <a:ext uri="{FF2B5EF4-FFF2-40B4-BE49-F238E27FC236}">
                      <a16:creationId xmlns:a16="http://schemas.microsoft.com/office/drawing/2014/main" id="{C09492AF-B4F1-7040-B165-65D03803B881}"/>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E87A3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57" name="流程图: 联系 45">
                <a:extLst>
                  <a:ext uri="{FF2B5EF4-FFF2-40B4-BE49-F238E27FC236}">
                    <a16:creationId xmlns:a16="http://schemas.microsoft.com/office/drawing/2014/main" id="{89496770-0B3D-7A48-B94B-D77DEDCD92BF}"/>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5" name="文本框 193">
              <a:extLst>
                <a:ext uri="{FF2B5EF4-FFF2-40B4-BE49-F238E27FC236}">
                  <a16:creationId xmlns:a16="http://schemas.microsoft.com/office/drawing/2014/main" id="{550B5496-227E-B940-AE71-63ADC2B73B40}"/>
                </a:ext>
              </a:extLst>
            </p:cNvPr>
            <p:cNvSpPr txBox="1"/>
            <p:nvPr/>
          </p:nvSpPr>
          <p:spPr>
            <a:xfrm>
              <a:off x="4189481" y="2128988"/>
              <a:ext cx="756241"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a:defRPr/>
              </a:pPr>
              <a:r>
                <a:rPr lang="en-US" altLang="zh-CN" sz="1000" dirty="0" err="1">
                  <a:solidFill>
                    <a:srgbClr val="0F6FC6"/>
                  </a:solidFill>
                </a:rPr>
                <a:t>Accueil</a:t>
              </a:r>
              <a:endParaRPr lang="zh-CN" altLang="en-US" sz="1000" dirty="0">
                <a:solidFill>
                  <a:srgbClr val="0F6FC6"/>
                </a:solidFill>
              </a:endParaRPr>
            </a:p>
          </p:txBody>
        </p:sp>
      </p:grpSp>
      <p:grpSp>
        <p:nvGrpSpPr>
          <p:cNvPr id="60" name="组合 198">
            <a:extLst>
              <a:ext uri="{FF2B5EF4-FFF2-40B4-BE49-F238E27FC236}">
                <a16:creationId xmlns:a16="http://schemas.microsoft.com/office/drawing/2014/main" id="{F2B89DB1-F5E1-2B4A-AE30-16E4C85F460D}"/>
              </a:ext>
            </a:extLst>
          </p:cNvPr>
          <p:cNvGrpSpPr/>
          <p:nvPr/>
        </p:nvGrpSpPr>
        <p:grpSpPr>
          <a:xfrm>
            <a:off x="5968419" y="2462985"/>
            <a:ext cx="790040" cy="762943"/>
            <a:chOff x="5617616" y="1872229"/>
            <a:chExt cx="790040" cy="762943"/>
          </a:xfrm>
        </p:grpSpPr>
        <p:grpSp>
          <p:nvGrpSpPr>
            <p:cNvPr id="61" name="组合 199">
              <a:extLst>
                <a:ext uri="{FF2B5EF4-FFF2-40B4-BE49-F238E27FC236}">
                  <a16:creationId xmlns:a16="http://schemas.microsoft.com/office/drawing/2014/main" id="{5969A6EF-7C8D-9E45-875D-25C204A3CE6E}"/>
                </a:ext>
              </a:extLst>
            </p:cNvPr>
            <p:cNvGrpSpPr/>
            <p:nvPr/>
          </p:nvGrpSpPr>
          <p:grpSpPr>
            <a:xfrm>
              <a:off x="5617616" y="1872229"/>
              <a:ext cx="762943" cy="762943"/>
              <a:chOff x="2894659" y="1465288"/>
              <a:chExt cx="1727827" cy="1727827"/>
            </a:xfrm>
          </p:grpSpPr>
          <p:grpSp>
            <p:nvGrpSpPr>
              <p:cNvPr id="63" name="组合 201">
                <a:extLst>
                  <a:ext uri="{FF2B5EF4-FFF2-40B4-BE49-F238E27FC236}">
                    <a16:creationId xmlns:a16="http://schemas.microsoft.com/office/drawing/2014/main" id="{33AC8536-FBAE-1E43-A8FB-293917075622}"/>
                  </a:ext>
                </a:extLst>
              </p:cNvPr>
              <p:cNvGrpSpPr/>
              <p:nvPr/>
            </p:nvGrpSpPr>
            <p:grpSpPr>
              <a:xfrm rot="1771504">
                <a:off x="2914532" y="1485269"/>
                <a:ext cx="1688083" cy="1687866"/>
                <a:chOff x="1827622" y="1343919"/>
                <a:chExt cx="2304000" cy="2304000"/>
              </a:xfrm>
            </p:grpSpPr>
            <p:sp>
              <p:nvSpPr>
                <p:cNvPr id="65" name="椭圆 203">
                  <a:extLst>
                    <a:ext uri="{FF2B5EF4-FFF2-40B4-BE49-F238E27FC236}">
                      <a16:creationId xmlns:a16="http://schemas.microsoft.com/office/drawing/2014/main" id="{4A1FD88D-36F4-2E41-A5B1-685FD86B0C4D}"/>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66" name="椭圆 204">
                  <a:extLst>
                    <a:ext uri="{FF2B5EF4-FFF2-40B4-BE49-F238E27FC236}">
                      <a16:creationId xmlns:a16="http://schemas.microsoft.com/office/drawing/2014/main" id="{02AEB2C2-549B-D240-AC82-95A844A905C2}"/>
                    </a:ext>
                  </a:extLst>
                </p:cNvPr>
                <p:cNvSpPr/>
                <p:nvPr/>
              </p:nvSpPr>
              <p:spPr>
                <a:xfrm>
                  <a:off x="1877478" y="1393777"/>
                  <a:ext cx="2204283"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4372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64" name="流程图: 联系 52">
                <a:extLst>
                  <a:ext uri="{FF2B5EF4-FFF2-40B4-BE49-F238E27FC236}">
                    <a16:creationId xmlns:a16="http://schemas.microsoft.com/office/drawing/2014/main" id="{02DDFAA3-C021-9C47-888E-ADC98F88471B}"/>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2" name="文本框 200">
              <a:extLst>
                <a:ext uri="{FF2B5EF4-FFF2-40B4-BE49-F238E27FC236}">
                  <a16:creationId xmlns:a16="http://schemas.microsoft.com/office/drawing/2014/main" id="{648C3CF0-9625-5E4A-95FD-64ABBE0CF305}"/>
                </a:ext>
              </a:extLst>
            </p:cNvPr>
            <p:cNvSpPr txBox="1"/>
            <p:nvPr/>
          </p:nvSpPr>
          <p:spPr>
            <a:xfrm>
              <a:off x="5658460" y="2130074"/>
              <a:ext cx="749196"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000" dirty="0" err="1">
                  <a:solidFill>
                    <a:srgbClr val="0F6FC6"/>
                  </a:solidFill>
                </a:rPr>
                <a:t>Sécurité</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67" name="组合 217">
            <a:extLst>
              <a:ext uri="{FF2B5EF4-FFF2-40B4-BE49-F238E27FC236}">
                <a16:creationId xmlns:a16="http://schemas.microsoft.com/office/drawing/2014/main" id="{252972A1-ED33-DF4E-B2C0-379433D7B794}"/>
              </a:ext>
            </a:extLst>
          </p:cNvPr>
          <p:cNvGrpSpPr/>
          <p:nvPr/>
        </p:nvGrpSpPr>
        <p:grpSpPr>
          <a:xfrm rot="1771504">
            <a:off x="1027786" y="2962228"/>
            <a:ext cx="272244" cy="272209"/>
            <a:chOff x="1827622" y="1343919"/>
            <a:chExt cx="2304000" cy="2304000"/>
          </a:xfrm>
          <a:solidFill>
            <a:srgbClr val="FFC003"/>
          </a:solidFill>
          <a:effectLst>
            <a:outerShdw blurRad="50800" dist="38100" dir="2700000" algn="tl" rotWithShape="0">
              <a:prstClr val="black">
                <a:alpha val="40000"/>
              </a:prstClr>
            </a:outerShdw>
          </a:effectLst>
        </p:grpSpPr>
        <p:sp>
          <p:nvSpPr>
            <p:cNvPr id="68" name="椭圆 218">
              <a:extLst>
                <a:ext uri="{FF2B5EF4-FFF2-40B4-BE49-F238E27FC236}">
                  <a16:creationId xmlns:a16="http://schemas.microsoft.com/office/drawing/2014/main" id="{D41EE88D-72C1-0242-8F7D-384F28D1862D}"/>
                </a:ext>
              </a:extLst>
            </p:cNvPr>
            <p:cNvSpPr/>
            <p:nvPr/>
          </p:nvSpPr>
          <p:spPr>
            <a:xfrm>
              <a:off x="1827622" y="1343919"/>
              <a:ext cx="2304000" cy="2304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69" name="椭圆 219">
              <a:extLst>
                <a:ext uri="{FF2B5EF4-FFF2-40B4-BE49-F238E27FC236}">
                  <a16:creationId xmlns:a16="http://schemas.microsoft.com/office/drawing/2014/main" id="{27D25FA4-DA3F-6C4C-9066-29BD299FED31}"/>
                </a:ext>
              </a:extLst>
            </p:cNvPr>
            <p:cNvSpPr/>
            <p:nvPr/>
          </p:nvSpPr>
          <p:spPr>
            <a:xfrm>
              <a:off x="1877481" y="1393778"/>
              <a:ext cx="2204282" cy="2204282"/>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70" name="组合 220">
            <a:extLst>
              <a:ext uri="{FF2B5EF4-FFF2-40B4-BE49-F238E27FC236}">
                <a16:creationId xmlns:a16="http://schemas.microsoft.com/office/drawing/2014/main" id="{F1A89725-46F4-5649-BCBA-F22DB1CD5972}"/>
              </a:ext>
            </a:extLst>
          </p:cNvPr>
          <p:cNvGrpSpPr/>
          <p:nvPr/>
        </p:nvGrpSpPr>
        <p:grpSpPr>
          <a:xfrm rot="1771504">
            <a:off x="2822548" y="2970257"/>
            <a:ext cx="272244" cy="272209"/>
            <a:chOff x="1827622" y="1343919"/>
            <a:chExt cx="2304000" cy="2304000"/>
          </a:xfrm>
          <a:solidFill>
            <a:srgbClr val="00B050"/>
          </a:solidFill>
          <a:effectLst>
            <a:outerShdw blurRad="50800" dist="38100" dir="2700000" algn="tl" rotWithShape="0">
              <a:prstClr val="black">
                <a:alpha val="40000"/>
              </a:prstClr>
            </a:outerShdw>
          </a:effectLst>
        </p:grpSpPr>
        <p:sp>
          <p:nvSpPr>
            <p:cNvPr id="71" name="椭圆 221">
              <a:extLst>
                <a:ext uri="{FF2B5EF4-FFF2-40B4-BE49-F238E27FC236}">
                  <a16:creationId xmlns:a16="http://schemas.microsoft.com/office/drawing/2014/main" id="{B38D136C-728E-9849-A37F-1961FDBE1358}"/>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72" name="椭圆 222">
              <a:extLst>
                <a:ext uri="{FF2B5EF4-FFF2-40B4-BE49-F238E27FC236}">
                  <a16:creationId xmlns:a16="http://schemas.microsoft.com/office/drawing/2014/main" id="{FEA077A9-29FD-1345-A4D1-1816858F41E3}"/>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73" name="组合 223">
            <a:extLst>
              <a:ext uri="{FF2B5EF4-FFF2-40B4-BE49-F238E27FC236}">
                <a16:creationId xmlns:a16="http://schemas.microsoft.com/office/drawing/2014/main" id="{AB3AB2CE-DF34-7842-8DE1-DB25B3C6E916}"/>
              </a:ext>
            </a:extLst>
          </p:cNvPr>
          <p:cNvGrpSpPr/>
          <p:nvPr/>
        </p:nvGrpSpPr>
        <p:grpSpPr>
          <a:xfrm rot="1771504">
            <a:off x="4700196" y="2948369"/>
            <a:ext cx="272244" cy="272209"/>
            <a:chOff x="1827622" y="1343919"/>
            <a:chExt cx="2304000" cy="2304000"/>
          </a:xfrm>
          <a:solidFill>
            <a:srgbClr val="E87A31"/>
          </a:solidFill>
          <a:effectLst>
            <a:outerShdw blurRad="50800" dist="38100" dir="2700000" algn="tl" rotWithShape="0">
              <a:prstClr val="black">
                <a:alpha val="40000"/>
              </a:prstClr>
            </a:outerShdw>
          </a:effectLst>
        </p:grpSpPr>
        <p:sp>
          <p:nvSpPr>
            <p:cNvPr id="74" name="椭圆 224">
              <a:extLst>
                <a:ext uri="{FF2B5EF4-FFF2-40B4-BE49-F238E27FC236}">
                  <a16:creationId xmlns:a16="http://schemas.microsoft.com/office/drawing/2014/main" id="{FC12D09E-A733-254E-ACA6-9D70BDC20A71}"/>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75" name="椭圆 225">
              <a:extLst>
                <a:ext uri="{FF2B5EF4-FFF2-40B4-BE49-F238E27FC236}">
                  <a16:creationId xmlns:a16="http://schemas.microsoft.com/office/drawing/2014/main" id="{45ABF65B-0716-E34B-94A8-A6600A6C7F35}"/>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76" name="组合 226">
            <a:extLst>
              <a:ext uri="{FF2B5EF4-FFF2-40B4-BE49-F238E27FC236}">
                <a16:creationId xmlns:a16="http://schemas.microsoft.com/office/drawing/2014/main" id="{667B4B17-7CD8-E648-94B1-6734AB3301E4}"/>
              </a:ext>
            </a:extLst>
          </p:cNvPr>
          <p:cNvGrpSpPr/>
          <p:nvPr/>
        </p:nvGrpSpPr>
        <p:grpSpPr>
          <a:xfrm rot="1771504">
            <a:off x="6566453" y="2955120"/>
            <a:ext cx="272244" cy="272209"/>
            <a:chOff x="1827622" y="1343919"/>
            <a:chExt cx="2304000" cy="2304000"/>
          </a:xfrm>
          <a:solidFill>
            <a:srgbClr val="4372C4"/>
          </a:solidFill>
          <a:effectLst>
            <a:outerShdw blurRad="50800" dist="38100" dir="2700000" algn="tl" rotWithShape="0">
              <a:prstClr val="black">
                <a:alpha val="40000"/>
              </a:prstClr>
            </a:outerShdw>
          </a:effectLst>
        </p:grpSpPr>
        <p:sp>
          <p:nvSpPr>
            <p:cNvPr id="77" name="椭圆 227">
              <a:extLst>
                <a:ext uri="{FF2B5EF4-FFF2-40B4-BE49-F238E27FC236}">
                  <a16:creationId xmlns:a16="http://schemas.microsoft.com/office/drawing/2014/main" id="{A5B4E250-3786-D34A-B6A3-3A4A7E96A717}"/>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78" name="椭圆 228">
              <a:extLst>
                <a:ext uri="{FF2B5EF4-FFF2-40B4-BE49-F238E27FC236}">
                  <a16:creationId xmlns:a16="http://schemas.microsoft.com/office/drawing/2014/main" id="{D21ADD7A-4E96-D349-B4D8-B8FE88F6381C}"/>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82" name="文本框 52">
            <a:extLst>
              <a:ext uri="{FF2B5EF4-FFF2-40B4-BE49-F238E27FC236}">
                <a16:creationId xmlns:a16="http://schemas.microsoft.com/office/drawing/2014/main" id="{C0C97431-C5C5-9244-938D-F727541BEA84}"/>
              </a:ext>
            </a:extLst>
          </p:cNvPr>
          <p:cNvSpPr txBox="1"/>
          <p:nvPr/>
        </p:nvSpPr>
        <p:spPr>
          <a:xfrm>
            <a:off x="77783" y="3558663"/>
            <a:ext cx="1552853" cy="1061829"/>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Bac Pro</a:t>
            </a:r>
          </a:p>
          <a:p>
            <a:pPr algn="ctr"/>
            <a:endParaRPr lang="fr-FR" sz="300" dirty="0">
              <a:latin typeface="Arial" panose="020B0604020202020204" pitchFamily="34" charset="0"/>
              <a:cs typeface="Arial" panose="020B0604020202020204" pitchFamily="34" charset="0"/>
            </a:endParaRPr>
          </a:p>
          <a:p>
            <a:pPr algn="ctr"/>
            <a:r>
              <a:rPr lang="fr-FR" sz="1200" dirty="0">
                <a:latin typeface="Arial" panose="020B0604020202020204" pitchFamily="34" charset="0"/>
                <a:cs typeface="Arial" panose="020B0604020202020204" pitchFamily="34" charset="0"/>
              </a:rPr>
              <a:t>Assistance</a:t>
            </a:r>
          </a:p>
          <a:p>
            <a:pPr algn="ctr"/>
            <a:r>
              <a:rPr lang="fr-FR" sz="1200" dirty="0">
                <a:latin typeface="Arial" panose="020B0604020202020204" pitchFamily="34" charset="0"/>
                <a:cs typeface="Arial" panose="020B0604020202020204" pitchFamily="34" charset="0"/>
              </a:rPr>
              <a:t>à la gestion</a:t>
            </a:r>
          </a:p>
          <a:p>
            <a:pPr algn="ctr"/>
            <a:r>
              <a:rPr lang="fr-FR" sz="1200" dirty="0">
                <a:latin typeface="Arial" panose="020B0604020202020204" pitchFamily="34" charset="0"/>
                <a:cs typeface="Arial" panose="020B0604020202020204" pitchFamily="34" charset="0"/>
              </a:rPr>
              <a:t>des organisations</a:t>
            </a:r>
          </a:p>
          <a:p>
            <a:pPr algn="ctr"/>
            <a:r>
              <a:rPr lang="fr-FR" sz="1200" dirty="0">
                <a:latin typeface="Arial" panose="020B0604020202020204" pitchFamily="34" charset="0"/>
                <a:cs typeface="Arial" panose="020B0604020202020204" pitchFamily="34" charset="0"/>
              </a:rPr>
              <a:t>et de leurs activités</a:t>
            </a:r>
          </a:p>
        </p:txBody>
      </p:sp>
      <p:sp>
        <p:nvSpPr>
          <p:cNvPr id="83" name="文本框 73">
            <a:extLst>
              <a:ext uri="{FF2B5EF4-FFF2-40B4-BE49-F238E27FC236}">
                <a16:creationId xmlns:a16="http://schemas.microsoft.com/office/drawing/2014/main" id="{D082CFB6-AB53-374C-89AE-DAE6D28D3BBB}"/>
              </a:ext>
            </a:extLst>
          </p:cNvPr>
          <p:cNvSpPr txBox="1"/>
          <p:nvPr/>
        </p:nvSpPr>
        <p:spPr>
          <a:xfrm>
            <a:off x="1758443" y="3561563"/>
            <a:ext cx="1793483" cy="692497"/>
          </a:xfrm>
          <a:prstGeom prst="rect">
            <a:avLst/>
          </a:prstGeom>
          <a:noFill/>
        </p:spPr>
        <p:txBody>
          <a:bodyPr wrap="square" rtlCol="0">
            <a:spAutoFit/>
          </a:bodyPr>
          <a:lstStyle>
            <a:defPPr>
              <a:defRPr lang="en-US"/>
            </a:defPPr>
            <a:lvl1pPr algn="ctr">
              <a:defRPr sz="1200">
                <a:latin typeface="Arial" panose="020B0604020202020204" pitchFamily="34" charset="0"/>
                <a:cs typeface="Arial" panose="020B0604020202020204" pitchFamily="34" charset="0"/>
              </a:defRPr>
            </a:lvl1pPr>
          </a:lstStyle>
          <a:p>
            <a:r>
              <a:rPr lang="fr-FR" dirty="0"/>
              <a:t>Bac Pro</a:t>
            </a:r>
          </a:p>
          <a:p>
            <a:endParaRPr lang="fr-FR" sz="300" dirty="0"/>
          </a:p>
          <a:p>
            <a:r>
              <a:rPr lang="fr-FR" dirty="0"/>
              <a:t>métiers du commerce</a:t>
            </a:r>
          </a:p>
          <a:p>
            <a:r>
              <a:rPr lang="fr-FR" dirty="0"/>
              <a:t>et de la vente</a:t>
            </a:r>
          </a:p>
        </p:txBody>
      </p:sp>
      <p:sp>
        <p:nvSpPr>
          <p:cNvPr id="84" name="文本框 75">
            <a:extLst>
              <a:ext uri="{FF2B5EF4-FFF2-40B4-BE49-F238E27FC236}">
                <a16:creationId xmlns:a16="http://schemas.microsoft.com/office/drawing/2014/main" id="{CF1E9BBB-3BE0-8C41-8447-0D01A6E90083}"/>
              </a:ext>
            </a:extLst>
          </p:cNvPr>
          <p:cNvSpPr txBox="1"/>
          <p:nvPr/>
        </p:nvSpPr>
        <p:spPr>
          <a:xfrm>
            <a:off x="3575806" y="3559919"/>
            <a:ext cx="1883273" cy="507831"/>
          </a:xfrm>
          <a:prstGeom prst="rect">
            <a:avLst/>
          </a:prstGeom>
          <a:noFill/>
        </p:spPr>
        <p:txBody>
          <a:bodyPr wrap="square" rtlCol="0">
            <a:spAutoFit/>
          </a:bodyPr>
          <a:lstStyle>
            <a:defPPr>
              <a:defRPr lang="en-US"/>
            </a:defPPr>
            <a:lvl1pPr algn="ctr">
              <a:defRPr sz="1200">
                <a:latin typeface="Arial" panose="020B0604020202020204" pitchFamily="34" charset="0"/>
                <a:cs typeface="Arial" panose="020B0604020202020204" pitchFamily="34" charset="0"/>
              </a:defRPr>
            </a:lvl1pPr>
          </a:lstStyle>
          <a:p>
            <a:r>
              <a:rPr lang="fr-FR" dirty="0"/>
              <a:t>Bac Pro</a:t>
            </a:r>
          </a:p>
          <a:p>
            <a:endParaRPr lang="fr-FR" sz="300" dirty="0"/>
          </a:p>
          <a:p>
            <a:r>
              <a:rPr lang="fr-FR" dirty="0"/>
              <a:t>métiers de l’accueil</a:t>
            </a:r>
          </a:p>
        </p:txBody>
      </p:sp>
      <p:sp>
        <p:nvSpPr>
          <p:cNvPr id="85" name="文本框 77">
            <a:extLst>
              <a:ext uri="{FF2B5EF4-FFF2-40B4-BE49-F238E27FC236}">
                <a16:creationId xmlns:a16="http://schemas.microsoft.com/office/drawing/2014/main" id="{DAB5DA8B-0D40-5147-B0DC-811002EB8111}"/>
              </a:ext>
            </a:extLst>
          </p:cNvPr>
          <p:cNvSpPr txBox="1"/>
          <p:nvPr/>
        </p:nvSpPr>
        <p:spPr>
          <a:xfrm>
            <a:off x="5411963" y="3548358"/>
            <a:ext cx="1980820" cy="507831"/>
          </a:xfrm>
          <a:prstGeom prst="rect">
            <a:avLst/>
          </a:prstGeom>
          <a:noFill/>
        </p:spPr>
        <p:txBody>
          <a:bodyPr wrap="square" rtlCol="0">
            <a:spAutoFit/>
          </a:bodyPr>
          <a:lstStyle>
            <a:defPPr>
              <a:defRPr lang="en-US"/>
            </a:defPPr>
            <a:lvl1pPr algn="ctr">
              <a:defRPr sz="1200">
                <a:latin typeface="Arial" panose="020B0604020202020204" pitchFamily="34" charset="0"/>
                <a:cs typeface="Arial" panose="020B0604020202020204" pitchFamily="34" charset="0"/>
              </a:defRPr>
            </a:lvl1pPr>
          </a:lstStyle>
          <a:p>
            <a:r>
              <a:rPr lang="fr-FR" dirty="0"/>
              <a:t>Bac Pro</a:t>
            </a:r>
          </a:p>
          <a:p>
            <a:endParaRPr lang="fr-FR" sz="300" dirty="0"/>
          </a:p>
          <a:p>
            <a:r>
              <a:rPr lang="fr-FR" dirty="0"/>
              <a:t>métiers de la sécurité</a:t>
            </a:r>
          </a:p>
        </p:txBody>
      </p:sp>
      <p:grpSp>
        <p:nvGrpSpPr>
          <p:cNvPr id="86" name="组合 198">
            <a:extLst>
              <a:ext uri="{FF2B5EF4-FFF2-40B4-BE49-F238E27FC236}">
                <a16:creationId xmlns:a16="http://schemas.microsoft.com/office/drawing/2014/main" id="{829FFCF3-FB02-214A-8BFB-85091FF809F6}"/>
              </a:ext>
            </a:extLst>
          </p:cNvPr>
          <p:cNvGrpSpPr/>
          <p:nvPr/>
        </p:nvGrpSpPr>
        <p:grpSpPr>
          <a:xfrm>
            <a:off x="7778886" y="2471232"/>
            <a:ext cx="848344" cy="762943"/>
            <a:chOff x="5559312" y="1872229"/>
            <a:chExt cx="848344" cy="762943"/>
          </a:xfrm>
        </p:grpSpPr>
        <p:grpSp>
          <p:nvGrpSpPr>
            <p:cNvPr id="87" name="组合 199">
              <a:extLst>
                <a:ext uri="{FF2B5EF4-FFF2-40B4-BE49-F238E27FC236}">
                  <a16:creationId xmlns:a16="http://schemas.microsoft.com/office/drawing/2014/main" id="{C9D61C48-1160-5C4A-B719-518B04B14C9D}"/>
                </a:ext>
              </a:extLst>
            </p:cNvPr>
            <p:cNvGrpSpPr/>
            <p:nvPr/>
          </p:nvGrpSpPr>
          <p:grpSpPr>
            <a:xfrm>
              <a:off x="5617616" y="1872229"/>
              <a:ext cx="762943" cy="762943"/>
              <a:chOff x="2894659" y="1465288"/>
              <a:chExt cx="1727827" cy="1727827"/>
            </a:xfrm>
          </p:grpSpPr>
          <p:grpSp>
            <p:nvGrpSpPr>
              <p:cNvPr id="89" name="组合 201">
                <a:extLst>
                  <a:ext uri="{FF2B5EF4-FFF2-40B4-BE49-F238E27FC236}">
                    <a16:creationId xmlns:a16="http://schemas.microsoft.com/office/drawing/2014/main" id="{C40EC478-EAF8-4546-8372-09470D259475}"/>
                  </a:ext>
                </a:extLst>
              </p:cNvPr>
              <p:cNvGrpSpPr/>
              <p:nvPr/>
            </p:nvGrpSpPr>
            <p:grpSpPr>
              <a:xfrm rot="1771504">
                <a:off x="2914532" y="1485269"/>
                <a:ext cx="1688083" cy="1687866"/>
                <a:chOff x="1827622" y="1343919"/>
                <a:chExt cx="2304000" cy="2304000"/>
              </a:xfrm>
            </p:grpSpPr>
            <p:sp>
              <p:nvSpPr>
                <p:cNvPr id="91" name="椭圆 203">
                  <a:extLst>
                    <a:ext uri="{FF2B5EF4-FFF2-40B4-BE49-F238E27FC236}">
                      <a16:creationId xmlns:a16="http://schemas.microsoft.com/office/drawing/2014/main" id="{599ED526-186F-2646-B713-4AFBA3AAF8BA}"/>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92" name="椭圆 204">
                  <a:extLst>
                    <a:ext uri="{FF2B5EF4-FFF2-40B4-BE49-F238E27FC236}">
                      <a16:creationId xmlns:a16="http://schemas.microsoft.com/office/drawing/2014/main" id="{C440FEA9-D984-FB4E-8B8B-C7815FBC1E36}"/>
                    </a:ext>
                  </a:extLst>
                </p:cNvPr>
                <p:cNvSpPr/>
                <p:nvPr/>
              </p:nvSpPr>
              <p:spPr>
                <a:xfrm>
                  <a:off x="1877478" y="1393777"/>
                  <a:ext cx="2204283"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90" name="流程图: 联系 52">
                <a:extLst>
                  <a:ext uri="{FF2B5EF4-FFF2-40B4-BE49-F238E27FC236}">
                    <a16:creationId xmlns:a16="http://schemas.microsoft.com/office/drawing/2014/main" id="{8E671D5E-7FED-1448-8F85-07C1F837E30F}"/>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88" name="文本框 200">
              <a:extLst>
                <a:ext uri="{FF2B5EF4-FFF2-40B4-BE49-F238E27FC236}">
                  <a16:creationId xmlns:a16="http://schemas.microsoft.com/office/drawing/2014/main" id="{1876F6A2-B11D-6A40-AC4D-02A74B8F710D}"/>
                </a:ext>
              </a:extLst>
            </p:cNvPr>
            <p:cNvSpPr txBox="1"/>
            <p:nvPr/>
          </p:nvSpPr>
          <p:spPr>
            <a:xfrm>
              <a:off x="5559312" y="2130074"/>
              <a:ext cx="848344"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AEPA</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93" name="组合 226">
            <a:extLst>
              <a:ext uri="{FF2B5EF4-FFF2-40B4-BE49-F238E27FC236}">
                <a16:creationId xmlns:a16="http://schemas.microsoft.com/office/drawing/2014/main" id="{248CB83C-EC7A-0B4E-9D30-486206827FB1}"/>
              </a:ext>
            </a:extLst>
          </p:cNvPr>
          <p:cNvGrpSpPr/>
          <p:nvPr/>
        </p:nvGrpSpPr>
        <p:grpSpPr>
          <a:xfrm rot="1771504">
            <a:off x="8435224" y="2963367"/>
            <a:ext cx="272244" cy="272209"/>
            <a:chOff x="1827622" y="1343919"/>
            <a:chExt cx="2304000" cy="2304000"/>
          </a:xfrm>
          <a:solidFill>
            <a:srgbClr val="FF0000"/>
          </a:solidFill>
          <a:effectLst>
            <a:outerShdw blurRad="50800" dist="38100" dir="2700000" algn="tl" rotWithShape="0">
              <a:prstClr val="black">
                <a:alpha val="40000"/>
              </a:prstClr>
            </a:outerShdw>
          </a:effectLst>
        </p:grpSpPr>
        <p:sp>
          <p:nvSpPr>
            <p:cNvPr id="94" name="椭圆 227">
              <a:extLst>
                <a:ext uri="{FF2B5EF4-FFF2-40B4-BE49-F238E27FC236}">
                  <a16:creationId xmlns:a16="http://schemas.microsoft.com/office/drawing/2014/main" id="{45C955C0-36CB-3E42-AC00-D305C97C366A}"/>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95" name="椭圆 228">
              <a:extLst>
                <a:ext uri="{FF2B5EF4-FFF2-40B4-BE49-F238E27FC236}">
                  <a16:creationId xmlns:a16="http://schemas.microsoft.com/office/drawing/2014/main" id="{1D4F33D3-C341-2C49-AB47-62587F3A1288}"/>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97" name="文本框 77">
            <a:extLst>
              <a:ext uri="{FF2B5EF4-FFF2-40B4-BE49-F238E27FC236}">
                <a16:creationId xmlns:a16="http://schemas.microsoft.com/office/drawing/2014/main" id="{C8F3AE07-1D93-244B-B00D-18D49159839B}"/>
              </a:ext>
            </a:extLst>
          </p:cNvPr>
          <p:cNvSpPr txBox="1"/>
          <p:nvPr/>
        </p:nvSpPr>
        <p:spPr>
          <a:xfrm>
            <a:off x="7263291" y="3556605"/>
            <a:ext cx="1964552" cy="692497"/>
          </a:xfrm>
          <a:prstGeom prst="rect">
            <a:avLst/>
          </a:prstGeom>
          <a:noFill/>
        </p:spPr>
        <p:txBody>
          <a:bodyPr wrap="square" rtlCol="0">
            <a:spAutoFit/>
          </a:bodyPr>
          <a:lstStyle>
            <a:defPPr>
              <a:defRPr lang="en-US"/>
            </a:defPPr>
            <a:lvl1pPr algn="ctr">
              <a:defRPr sz="1200">
                <a:latin typeface="Arial" panose="020B0604020202020204" pitchFamily="34" charset="0"/>
                <a:cs typeface="Arial" panose="020B0604020202020204" pitchFamily="34" charset="0"/>
              </a:defRPr>
            </a:lvl1pPr>
          </a:lstStyle>
          <a:p>
            <a:r>
              <a:rPr lang="fr-FR" dirty="0"/>
              <a:t>Bac Pro</a:t>
            </a:r>
          </a:p>
          <a:p>
            <a:endParaRPr lang="fr-FR" sz="300" dirty="0"/>
          </a:p>
          <a:p>
            <a:r>
              <a:rPr lang="fr-FR" dirty="0"/>
              <a:t>animation enfance</a:t>
            </a:r>
          </a:p>
          <a:p>
            <a:r>
              <a:rPr lang="fr-FR" dirty="0"/>
              <a:t>et personnes âgées</a:t>
            </a:r>
          </a:p>
        </p:txBody>
      </p:sp>
    </p:spTree>
    <p:extLst>
      <p:ext uri="{BB962C8B-B14F-4D97-AF65-F5344CB8AC3E}">
        <p14:creationId xmlns:p14="http://schemas.microsoft.com/office/powerpoint/2010/main" val="3862180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afterEffect" p14:presetBounceEnd="3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30000">
                                          <p:cBhvr additive="base">
                                            <p:cTn id="7" dur="2000" fill="hold"/>
                                            <p:tgtEl>
                                              <p:spTgt spid="24"/>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9" accel="30000" fill="hold" nodeType="withEffect" p14:presetBounceEnd="30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30000">
                                          <p:cBhvr additive="base">
                                            <p:cTn id="11" dur="2000" fill="hold"/>
                                            <p:tgtEl>
                                              <p:spTgt spid="34"/>
                                            </p:tgtEl>
                                            <p:attrNameLst>
                                              <p:attrName>ppt_x</p:attrName>
                                            </p:attrNameLst>
                                          </p:cBhvr>
                                          <p:tavLst>
                                            <p:tav tm="0">
                                              <p:val>
                                                <p:strVal val="0-#ppt_w/2"/>
                                              </p:val>
                                            </p:tav>
                                            <p:tav tm="100000">
                                              <p:val>
                                                <p:strVal val="#ppt_x"/>
                                              </p:val>
                                            </p:tav>
                                          </p:tavLst>
                                        </p:anim>
                                        <p:anim calcmode="lin" valueType="num" p14:bounceEnd="30000">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9" accel="30000" fill="hold" nodeType="withEffect" p14:presetBounceEnd="30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30000">
                                          <p:cBhvr additive="base">
                                            <p:cTn id="15" dur="2000" fill="hold"/>
                                            <p:tgtEl>
                                              <p:spTgt spid="53"/>
                                            </p:tgtEl>
                                            <p:attrNameLst>
                                              <p:attrName>ppt_x</p:attrName>
                                            </p:attrNameLst>
                                          </p:cBhvr>
                                          <p:tavLst>
                                            <p:tav tm="0">
                                              <p:val>
                                                <p:strVal val="0-#ppt_w/2"/>
                                              </p:val>
                                            </p:tav>
                                            <p:tav tm="100000">
                                              <p:val>
                                                <p:strVal val="#ppt_x"/>
                                              </p:val>
                                            </p:tav>
                                          </p:tavLst>
                                        </p:anim>
                                        <p:anim calcmode="lin" valueType="num" p14:bounceEnd="30000">
                                          <p:cBhvr additive="base">
                                            <p:cTn id="16" dur="20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9" accel="30000" fill="hold" nodeType="withEffect" p14:presetBounceEnd="30000">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14:bounceEnd="30000">
                                          <p:cBhvr additive="base">
                                            <p:cTn id="19" dur="2000" fill="hold"/>
                                            <p:tgtEl>
                                              <p:spTgt spid="60"/>
                                            </p:tgtEl>
                                            <p:attrNameLst>
                                              <p:attrName>ppt_x</p:attrName>
                                            </p:attrNameLst>
                                          </p:cBhvr>
                                          <p:tavLst>
                                            <p:tav tm="0">
                                              <p:val>
                                                <p:strVal val="0-#ppt_w/2"/>
                                              </p:val>
                                            </p:tav>
                                            <p:tav tm="100000">
                                              <p:val>
                                                <p:strVal val="#ppt_x"/>
                                              </p:val>
                                            </p:tav>
                                          </p:tavLst>
                                        </p:anim>
                                        <p:anim calcmode="lin" valueType="num" p14:bounceEnd="30000">
                                          <p:cBhvr additive="base">
                                            <p:cTn id="20" dur="200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6" accel="30000" fill="hold" nodeType="withEffect" p14:presetBounceEnd="30000">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14:bounceEnd="30000">
                                          <p:cBhvr additive="base">
                                            <p:cTn id="23" dur="2000" fill="hold"/>
                                            <p:tgtEl>
                                              <p:spTgt spid="67"/>
                                            </p:tgtEl>
                                            <p:attrNameLst>
                                              <p:attrName>ppt_x</p:attrName>
                                            </p:attrNameLst>
                                          </p:cBhvr>
                                          <p:tavLst>
                                            <p:tav tm="0">
                                              <p:val>
                                                <p:strVal val="1+#ppt_w/2"/>
                                              </p:val>
                                            </p:tav>
                                            <p:tav tm="100000">
                                              <p:val>
                                                <p:strVal val="#ppt_x"/>
                                              </p:val>
                                            </p:tav>
                                          </p:tavLst>
                                        </p:anim>
                                        <p:anim calcmode="lin" valueType="num" p14:bounceEnd="30000">
                                          <p:cBhvr additive="base">
                                            <p:cTn id="24" dur="2000" fill="hold"/>
                                            <p:tgtEl>
                                              <p:spTgt spid="67"/>
                                            </p:tgtEl>
                                            <p:attrNameLst>
                                              <p:attrName>ppt_y</p:attrName>
                                            </p:attrNameLst>
                                          </p:cBhvr>
                                          <p:tavLst>
                                            <p:tav tm="0">
                                              <p:val>
                                                <p:strVal val="1+#ppt_h/2"/>
                                              </p:val>
                                            </p:tav>
                                            <p:tav tm="100000">
                                              <p:val>
                                                <p:strVal val="#ppt_y"/>
                                              </p:val>
                                            </p:tav>
                                          </p:tavLst>
                                        </p:anim>
                                      </p:childTnLst>
                                    </p:cTn>
                                  </p:par>
                                  <p:par>
                                    <p:cTn id="25" presetID="2" presetClass="entr" presetSubtype="6" accel="30000" fill="hold" nodeType="withEffect" p14:presetBounceEnd="30000">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14:bounceEnd="30000">
                                          <p:cBhvr additive="base">
                                            <p:cTn id="27" dur="2000" fill="hold"/>
                                            <p:tgtEl>
                                              <p:spTgt spid="70"/>
                                            </p:tgtEl>
                                            <p:attrNameLst>
                                              <p:attrName>ppt_x</p:attrName>
                                            </p:attrNameLst>
                                          </p:cBhvr>
                                          <p:tavLst>
                                            <p:tav tm="0">
                                              <p:val>
                                                <p:strVal val="1+#ppt_w/2"/>
                                              </p:val>
                                            </p:tav>
                                            <p:tav tm="100000">
                                              <p:val>
                                                <p:strVal val="#ppt_x"/>
                                              </p:val>
                                            </p:tav>
                                          </p:tavLst>
                                        </p:anim>
                                        <p:anim calcmode="lin" valueType="num" p14:bounceEnd="30000">
                                          <p:cBhvr additive="base">
                                            <p:cTn id="28" dur="200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6" accel="30000" fill="hold" nodeType="withEffect" p14:presetBounceEnd="30000">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14:bounceEnd="30000">
                                          <p:cBhvr additive="base">
                                            <p:cTn id="31" dur="2000" fill="hold"/>
                                            <p:tgtEl>
                                              <p:spTgt spid="73"/>
                                            </p:tgtEl>
                                            <p:attrNameLst>
                                              <p:attrName>ppt_x</p:attrName>
                                            </p:attrNameLst>
                                          </p:cBhvr>
                                          <p:tavLst>
                                            <p:tav tm="0">
                                              <p:val>
                                                <p:strVal val="1+#ppt_w/2"/>
                                              </p:val>
                                            </p:tav>
                                            <p:tav tm="100000">
                                              <p:val>
                                                <p:strVal val="#ppt_x"/>
                                              </p:val>
                                            </p:tav>
                                          </p:tavLst>
                                        </p:anim>
                                        <p:anim calcmode="lin" valueType="num" p14:bounceEnd="30000">
                                          <p:cBhvr additive="base">
                                            <p:cTn id="32" dur="2000" fill="hold"/>
                                            <p:tgtEl>
                                              <p:spTgt spid="73"/>
                                            </p:tgtEl>
                                            <p:attrNameLst>
                                              <p:attrName>ppt_y</p:attrName>
                                            </p:attrNameLst>
                                          </p:cBhvr>
                                          <p:tavLst>
                                            <p:tav tm="0">
                                              <p:val>
                                                <p:strVal val="1+#ppt_h/2"/>
                                              </p:val>
                                            </p:tav>
                                            <p:tav tm="100000">
                                              <p:val>
                                                <p:strVal val="#ppt_y"/>
                                              </p:val>
                                            </p:tav>
                                          </p:tavLst>
                                        </p:anim>
                                      </p:childTnLst>
                                    </p:cTn>
                                  </p:par>
                                  <p:par>
                                    <p:cTn id="33" presetID="2" presetClass="entr" presetSubtype="6" accel="30000" fill="hold" nodeType="withEffect" p14:presetBounceEnd="30000">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14:bounceEnd="30000">
                                          <p:cBhvr additive="base">
                                            <p:cTn id="35" dur="2000" fill="hold"/>
                                            <p:tgtEl>
                                              <p:spTgt spid="76"/>
                                            </p:tgtEl>
                                            <p:attrNameLst>
                                              <p:attrName>ppt_x</p:attrName>
                                            </p:attrNameLst>
                                          </p:cBhvr>
                                          <p:tavLst>
                                            <p:tav tm="0">
                                              <p:val>
                                                <p:strVal val="1+#ppt_w/2"/>
                                              </p:val>
                                            </p:tav>
                                            <p:tav tm="100000">
                                              <p:val>
                                                <p:strVal val="#ppt_x"/>
                                              </p:val>
                                            </p:tav>
                                          </p:tavLst>
                                        </p:anim>
                                        <p:anim calcmode="lin" valueType="num" p14:bounceEnd="30000">
                                          <p:cBhvr additive="base">
                                            <p:cTn id="36" dur="20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9" accel="30000" fill="hold" nodeType="withEffect" p14:presetBounceEnd="30000">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14:bounceEnd="30000">
                                          <p:cBhvr additive="base">
                                            <p:cTn id="39" dur="20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40" dur="2000" fill="hold"/>
                                            <p:tgtEl>
                                              <p:spTgt spid="86"/>
                                            </p:tgtEl>
                                            <p:attrNameLst>
                                              <p:attrName>ppt_y</p:attrName>
                                            </p:attrNameLst>
                                          </p:cBhvr>
                                          <p:tavLst>
                                            <p:tav tm="0">
                                              <p:val>
                                                <p:strVal val="0-#ppt_h/2"/>
                                              </p:val>
                                            </p:tav>
                                            <p:tav tm="100000">
                                              <p:val>
                                                <p:strVal val="#ppt_y"/>
                                              </p:val>
                                            </p:tav>
                                          </p:tavLst>
                                        </p:anim>
                                      </p:childTnLst>
                                    </p:cTn>
                                  </p:par>
                                  <p:par>
                                    <p:cTn id="41" presetID="2" presetClass="entr" presetSubtype="6" accel="30000" fill="hold" nodeType="withEffect" p14:presetBounceEnd="30000">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14:bounceEnd="30000">
                                          <p:cBhvr additive="base">
                                            <p:cTn id="43" dur="2000" fill="hold"/>
                                            <p:tgtEl>
                                              <p:spTgt spid="93"/>
                                            </p:tgtEl>
                                            <p:attrNameLst>
                                              <p:attrName>ppt_x</p:attrName>
                                            </p:attrNameLst>
                                          </p:cBhvr>
                                          <p:tavLst>
                                            <p:tav tm="0">
                                              <p:val>
                                                <p:strVal val="1+#ppt_w/2"/>
                                              </p:val>
                                            </p:tav>
                                            <p:tav tm="100000">
                                              <p:val>
                                                <p:strVal val="#ppt_x"/>
                                              </p:val>
                                            </p:tav>
                                          </p:tavLst>
                                        </p:anim>
                                        <p:anim calcmode="lin" valueType="num" p14:bounceEnd="30000">
                                          <p:cBhvr additive="base">
                                            <p:cTn id="44" dur="2000" fill="hold"/>
                                            <p:tgtEl>
                                              <p:spTgt spid="93"/>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down)">
                                          <p:cBhvr>
                                            <p:cTn id="48" dur="500"/>
                                            <p:tgtEl>
                                              <p:spTgt spid="8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500"/>
                                            <p:tgtEl>
                                              <p:spTgt spid="8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down)">
                                          <p:cBhvr>
                                            <p:cTn id="54" dur="500"/>
                                            <p:tgtEl>
                                              <p:spTgt spid="8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down)">
                                          <p:cBhvr>
                                            <p:cTn id="57" dur="500"/>
                                            <p:tgtEl>
                                              <p:spTgt spid="8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down)">
                                          <p:cBhvr>
                                            <p:cTn id="6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0-#ppt_w/2"/>
                                              </p:val>
                                            </p:tav>
                                            <p:tav tm="100000">
                                              <p:val>
                                                <p:strVal val="#ppt_x"/>
                                              </p:val>
                                            </p:tav>
                                          </p:tavLst>
                                        </p:anim>
                                        <p:anim calcmode="lin" valueType="num">
                                          <p:cBhvr additive="base">
                                            <p:cTn id="8" dur="2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9" accel="30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0" fill="hold"/>
                                            <p:tgtEl>
                                              <p:spTgt spid="34"/>
                                            </p:tgtEl>
                                            <p:attrNameLst>
                                              <p:attrName>ppt_x</p:attrName>
                                            </p:attrNameLst>
                                          </p:cBhvr>
                                          <p:tavLst>
                                            <p:tav tm="0">
                                              <p:val>
                                                <p:strVal val="0-#ppt_w/2"/>
                                              </p:val>
                                            </p:tav>
                                            <p:tav tm="100000">
                                              <p:val>
                                                <p:strVal val="#ppt_x"/>
                                              </p:val>
                                            </p:tav>
                                          </p:tavLst>
                                        </p:anim>
                                        <p:anim calcmode="lin" valueType="num">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9" accel="30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0-#ppt_w/2"/>
                                              </p:val>
                                            </p:tav>
                                            <p:tav tm="100000">
                                              <p:val>
                                                <p:strVal val="#ppt_x"/>
                                              </p:val>
                                            </p:tav>
                                          </p:tavLst>
                                        </p:anim>
                                        <p:anim calcmode="lin" valueType="num">
                                          <p:cBhvr additive="base">
                                            <p:cTn id="16" dur="20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9" accel="3000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2000" fill="hold"/>
                                            <p:tgtEl>
                                              <p:spTgt spid="60"/>
                                            </p:tgtEl>
                                            <p:attrNameLst>
                                              <p:attrName>ppt_x</p:attrName>
                                            </p:attrNameLst>
                                          </p:cBhvr>
                                          <p:tavLst>
                                            <p:tav tm="0">
                                              <p:val>
                                                <p:strVal val="0-#ppt_w/2"/>
                                              </p:val>
                                            </p:tav>
                                            <p:tav tm="100000">
                                              <p:val>
                                                <p:strVal val="#ppt_x"/>
                                              </p:val>
                                            </p:tav>
                                          </p:tavLst>
                                        </p:anim>
                                        <p:anim calcmode="lin" valueType="num">
                                          <p:cBhvr additive="base">
                                            <p:cTn id="20" dur="200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6" accel="3000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2000" fill="hold"/>
                                            <p:tgtEl>
                                              <p:spTgt spid="67"/>
                                            </p:tgtEl>
                                            <p:attrNameLst>
                                              <p:attrName>ppt_x</p:attrName>
                                            </p:attrNameLst>
                                          </p:cBhvr>
                                          <p:tavLst>
                                            <p:tav tm="0">
                                              <p:val>
                                                <p:strVal val="1+#ppt_w/2"/>
                                              </p:val>
                                            </p:tav>
                                            <p:tav tm="100000">
                                              <p:val>
                                                <p:strVal val="#ppt_x"/>
                                              </p:val>
                                            </p:tav>
                                          </p:tavLst>
                                        </p:anim>
                                        <p:anim calcmode="lin" valueType="num">
                                          <p:cBhvr additive="base">
                                            <p:cTn id="24" dur="2000" fill="hold"/>
                                            <p:tgtEl>
                                              <p:spTgt spid="67"/>
                                            </p:tgtEl>
                                            <p:attrNameLst>
                                              <p:attrName>ppt_y</p:attrName>
                                            </p:attrNameLst>
                                          </p:cBhvr>
                                          <p:tavLst>
                                            <p:tav tm="0">
                                              <p:val>
                                                <p:strVal val="1+#ppt_h/2"/>
                                              </p:val>
                                            </p:tav>
                                            <p:tav tm="100000">
                                              <p:val>
                                                <p:strVal val="#ppt_y"/>
                                              </p:val>
                                            </p:tav>
                                          </p:tavLst>
                                        </p:anim>
                                      </p:childTnLst>
                                    </p:cTn>
                                  </p:par>
                                  <p:par>
                                    <p:cTn id="25" presetID="2" presetClass="entr" presetSubtype="6" accel="3000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2000" fill="hold"/>
                                            <p:tgtEl>
                                              <p:spTgt spid="70"/>
                                            </p:tgtEl>
                                            <p:attrNameLst>
                                              <p:attrName>ppt_x</p:attrName>
                                            </p:attrNameLst>
                                          </p:cBhvr>
                                          <p:tavLst>
                                            <p:tav tm="0">
                                              <p:val>
                                                <p:strVal val="1+#ppt_w/2"/>
                                              </p:val>
                                            </p:tav>
                                            <p:tav tm="100000">
                                              <p:val>
                                                <p:strVal val="#ppt_x"/>
                                              </p:val>
                                            </p:tav>
                                          </p:tavLst>
                                        </p:anim>
                                        <p:anim calcmode="lin" valueType="num">
                                          <p:cBhvr additive="base">
                                            <p:cTn id="28" dur="200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6" accel="3000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2000" fill="hold"/>
                                            <p:tgtEl>
                                              <p:spTgt spid="73"/>
                                            </p:tgtEl>
                                            <p:attrNameLst>
                                              <p:attrName>ppt_x</p:attrName>
                                            </p:attrNameLst>
                                          </p:cBhvr>
                                          <p:tavLst>
                                            <p:tav tm="0">
                                              <p:val>
                                                <p:strVal val="1+#ppt_w/2"/>
                                              </p:val>
                                            </p:tav>
                                            <p:tav tm="100000">
                                              <p:val>
                                                <p:strVal val="#ppt_x"/>
                                              </p:val>
                                            </p:tav>
                                          </p:tavLst>
                                        </p:anim>
                                        <p:anim calcmode="lin" valueType="num">
                                          <p:cBhvr additive="base">
                                            <p:cTn id="32" dur="2000" fill="hold"/>
                                            <p:tgtEl>
                                              <p:spTgt spid="73"/>
                                            </p:tgtEl>
                                            <p:attrNameLst>
                                              <p:attrName>ppt_y</p:attrName>
                                            </p:attrNameLst>
                                          </p:cBhvr>
                                          <p:tavLst>
                                            <p:tav tm="0">
                                              <p:val>
                                                <p:strVal val="1+#ppt_h/2"/>
                                              </p:val>
                                            </p:tav>
                                            <p:tav tm="100000">
                                              <p:val>
                                                <p:strVal val="#ppt_y"/>
                                              </p:val>
                                            </p:tav>
                                          </p:tavLst>
                                        </p:anim>
                                      </p:childTnLst>
                                    </p:cTn>
                                  </p:par>
                                  <p:par>
                                    <p:cTn id="33" presetID="2" presetClass="entr" presetSubtype="6" accel="3000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2000" fill="hold"/>
                                            <p:tgtEl>
                                              <p:spTgt spid="76"/>
                                            </p:tgtEl>
                                            <p:attrNameLst>
                                              <p:attrName>ppt_x</p:attrName>
                                            </p:attrNameLst>
                                          </p:cBhvr>
                                          <p:tavLst>
                                            <p:tav tm="0">
                                              <p:val>
                                                <p:strVal val="1+#ppt_w/2"/>
                                              </p:val>
                                            </p:tav>
                                            <p:tav tm="100000">
                                              <p:val>
                                                <p:strVal val="#ppt_x"/>
                                              </p:val>
                                            </p:tav>
                                          </p:tavLst>
                                        </p:anim>
                                        <p:anim calcmode="lin" valueType="num">
                                          <p:cBhvr additive="base">
                                            <p:cTn id="36" dur="20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9" accel="3000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2000" fill="hold"/>
                                            <p:tgtEl>
                                              <p:spTgt spid="86"/>
                                            </p:tgtEl>
                                            <p:attrNameLst>
                                              <p:attrName>ppt_x</p:attrName>
                                            </p:attrNameLst>
                                          </p:cBhvr>
                                          <p:tavLst>
                                            <p:tav tm="0">
                                              <p:val>
                                                <p:strVal val="0-#ppt_w/2"/>
                                              </p:val>
                                            </p:tav>
                                            <p:tav tm="100000">
                                              <p:val>
                                                <p:strVal val="#ppt_x"/>
                                              </p:val>
                                            </p:tav>
                                          </p:tavLst>
                                        </p:anim>
                                        <p:anim calcmode="lin" valueType="num">
                                          <p:cBhvr additive="base">
                                            <p:cTn id="40" dur="2000" fill="hold"/>
                                            <p:tgtEl>
                                              <p:spTgt spid="86"/>
                                            </p:tgtEl>
                                            <p:attrNameLst>
                                              <p:attrName>ppt_y</p:attrName>
                                            </p:attrNameLst>
                                          </p:cBhvr>
                                          <p:tavLst>
                                            <p:tav tm="0">
                                              <p:val>
                                                <p:strVal val="0-#ppt_h/2"/>
                                              </p:val>
                                            </p:tav>
                                            <p:tav tm="100000">
                                              <p:val>
                                                <p:strVal val="#ppt_y"/>
                                              </p:val>
                                            </p:tav>
                                          </p:tavLst>
                                        </p:anim>
                                      </p:childTnLst>
                                    </p:cTn>
                                  </p:par>
                                  <p:par>
                                    <p:cTn id="41" presetID="2" presetClass="entr" presetSubtype="6" accel="3000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2000" fill="hold"/>
                                            <p:tgtEl>
                                              <p:spTgt spid="93"/>
                                            </p:tgtEl>
                                            <p:attrNameLst>
                                              <p:attrName>ppt_x</p:attrName>
                                            </p:attrNameLst>
                                          </p:cBhvr>
                                          <p:tavLst>
                                            <p:tav tm="0">
                                              <p:val>
                                                <p:strVal val="1+#ppt_w/2"/>
                                              </p:val>
                                            </p:tav>
                                            <p:tav tm="100000">
                                              <p:val>
                                                <p:strVal val="#ppt_x"/>
                                              </p:val>
                                            </p:tav>
                                          </p:tavLst>
                                        </p:anim>
                                        <p:anim calcmode="lin" valueType="num">
                                          <p:cBhvr additive="base">
                                            <p:cTn id="44" dur="2000" fill="hold"/>
                                            <p:tgtEl>
                                              <p:spTgt spid="93"/>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down)">
                                          <p:cBhvr>
                                            <p:cTn id="48" dur="500"/>
                                            <p:tgtEl>
                                              <p:spTgt spid="8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500"/>
                                            <p:tgtEl>
                                              <p:spTgt spid="8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down)">
                                          <p:cBhvr>
                                            <p:cTn id="54" dur="500"/>
                                            <p:tgtEl>
                                              <p:spTgt spid="8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down)">
                                          <p:cBhvr>
                                            <p:cTn id="57" dur="500"/>
                                            <p:tgtEl>
                                              <p:spTgt spid="8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down)">
                                          <p:cBhvr>
                                            <p:cTn id="6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9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4374" y="495300"/>
            <a:ext cx="79533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3738"/>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4F18F102-3C3B-3E43-A6FF-3DDC59FE30D8}"/>
              </a:ext>
            </a:extLst>
          </p:cNvPr>
          <p:cNvSpPr/>
          <p:nvPr/>
        </p:nvSpPr>
        <p:spPr>
          <a:xfrm>
            <a:off x="3922138" y="-1599"/>
            <a:ext cx="5221861" cy="458799"/>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fr-FR" altLang="zh-CN" sz="1400" dirty="0">
                <a:solidFill>
                  <a:schemeClr val="bg1"/>
                </a:solidFill>
                <a:latin typeface="Calibri" panose="020F0502020204030204" pitchFamily="34" charset="0"/>
                <a:cs typeface="Calibri" panose="020F0502020204030204" pitchFamily="34" charset="0"/>
                <a:sym typeface="微软雅黑" pitchFamily="34" charset="-122"/>
              </a:rPr>
              <a:t>Unité Facultative Secteur </a:t>
            </a:r>
            <a:r>
              <a:rPr lang="fr-FR" altLang="zh-CN" sz="1400" dirty="0" smtClean="0">
                <a:solidFill>
                  <a:schemeClr val="bg1"/>
                </a:solidFill>
                <a:latin typeface="Calibri" panose="020F0502020204030204" pitchFamily="34" charset="0"/>
                <a:cs typeface="Calibri" panose="020F0502020204030204" pitchFamily="34" charset="0"/>
                <a:sym typeface="微软雅黑" pitchFamily="34" charset="-122"/>
              </a:rPr>
              <a:t>Sportif en </a:t>
            </a:r>
            <a:r>
              <a:rPr lang="fr-FR" altLang="zh-CN" sz="1400" dirty="0">
                <a:solidFill>
                  <a:schemeClr val="bg1"/>
                </a:solidFill>
                <a:latin typeface="Calibri" panose="020F0502020204030204" pitchFamily="34" charset="0"/>
                <a:cs typeface="Calibri" panose="020F0502020204030204" pitchFamily="34" charset="0"/>
                <a:sym typeface="微软雅黑" pitchFamily="34" charset="-122"/>
              </a:rPr>
              <a:t>Baccalauréat professionnel</a:t>
            </a:r>
          </a:p>
        </p:txBody>
      </p:sp>
      <p:grpSp>
        <p:nvGrpSpPr>
          <p:cNvPr id="10" name="组合 217">
            <a:extLst>
              <a:ext uri="{FF2B5EF4-FFF2-40B4-BE49-F238E27FC236}">
                <a16:creationId xmlns:a16="http://schemas.microsoft.com/office/drawing/2014/main" id="{7EE9F2DA-B7C1-E042-98CF-2E9BDCC27520}"/>
              </a:ext>
            </a:extLst>
          </p:cNvPr>
          <p:cNvGrpSpPr/>
          <p:nvPr/>
        </p:nvGrpSpPr>
        <p:grpSpPr>
          <a:xfrm rot="1771504">
            <a:off x="691900" y="1316233"/>
            <a:ext cx="272244" cy="272209"/>
            <a:chOff x="1827622" y="1343919"/>
            <a:chExt cx="2304000" cy="2304000"/>
          </a:xfrm>
          <a:solidFill>
            <a:srgbClr val="FFC003"/>
          </a:solidFill>
          <a:effectLst>
            <a:outerShdw blurRad="50800" dist="38100" dir="2700000" algn="tl" rotWithShape="0">
              <a:prstClr val="black">
                <a:alpha val="40000"/>
              </a:prstClr>
            </a:outerShdw>
          </a:effectLst>
        </p:grpSpPr>
        <p:sp>
          <p:nvSpPr>
            <p:cNvPr id="11" name="椭圆 218">
              <a:extLst>
                <a:ext uri="{FF2B5EF4-FFF2-40B4-BE49-F238E27FC236}">
                  <a16:creationId xmlns:a16="http://schemas.microsoft.com/office/drawing/2014/main" id="{7BC10DDE-5AA7-D943-95BA-DA31838F6CDD}"/>
                </a:ext>
              </a:extLst>
            </p:cNvPr>
            <p:cNvSpPr/>
            <p:nvPr/>
          </p:nvSpPr>
          <p:spPr>
            <a:xfrm>
              <a:off x="1827622" y="1343919"/>
              <a:ext cx="2304000" cy="2304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2" name="椭圆 219">
              <a:extLst>
                <a:ext uri="{FF2B5EF4-FFF2-40B4-BE49-F238E27FC236}">
                  <a16:creationId xmlns:a16="http://schemas.microsoft.com/office/drawing/2014/main" id="{9D07CC42-7BF4-5D43-B9BE-1F63D52793B7}"/>
                </a:ext>
              </a:extLst>
            </p:cNvPr>
            <p:cNvSpPr/>
            <p:nvPr/>
          </p:nvSpPr>
          <p:spPr>
            <a:xfrm>
              <a:off x="1877481" y="1393778"/>
              <a:ext cx="2204282" cy="2204282"/>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5" name="Espace réservé du numéro de diapositive 4"/>
          <p:cNvSpPr>
            <a:spLocks noGrp="1"/>
          </p:cNvSpPr>
          <p:nvPr>
            <p:ph type="sldNum" sz="quarter" idx="12"/>
          </p:nvPr>
        </p:nvSpPr>
        <p:spPr>
          <a:xfrm>
            <a:off x="8524873" y="4757739"/>
            <a:ext cx="438151" cy="273844"/>
          </a:xfrm>
        </p:spPr>
        <p:txBody>
          <a:bodyPr/>
          <a:lstStyle/>
          <a:p>
            <a:fld id="{83C63EA6-EEA5-A447-81DB-99435B76310A}" type="slidenum">
              <a:rPr lang="fr-FR" sz="1100" smtClean="0"/>
              <a:t>12</a:t>
            </a:fld>
            <a:endParaRPr lang="fr-FR" sz="1100" dirty="0"/>
          </a:p>
        </p:txBody>
      </p:sp>
    </p:spTree>
    <p:extLst>
      <p:ext uri="{BB962C8B-B14F-4D97-AF65-F5344CB8AC3E}">
        <p14:creationId xmlns:p14="http://schemas.microsoft.com/office/powerpoint/2010/main" val="18003901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30000" fill="hold" nodeType="withEffect" p14:presetBounceEnd="3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30000">
                                          <p:cBhvr additive="base">
                                            <p:cTn id="7" dur="20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3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173951"/>
            <a:ext cx="7620000" cy="491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组合 184">
            <a:extLst>
              <a:ext uri="{FF2B5EF4-FFF2-40B4-BE49-F238E27FC236}">
                <a16:creationId xmlns:a16="http://schemas.microsoft.com/office/drawing/2014/main" id="{E79E8989-7E99-0040-91FF-FF9F043044F8}"/>
              </a:ext>
            </a:extLst>
          </p:cNvPr>
          <p:cNvGrpSpPr/>
          <p:nvPr/>
        </p:nvGrpSpPr>
        <p:grpSpPr>
          <a:xfrm>
            <a:off x="342832" y="632024"/>
            <a:ext cx="889413" cy="768179"/>
            <a:chOff x="2705448" y="1864234"/>
            <a:chExt cx="889413" cy="768179"/>
          </a:xfrm>
        </p:grpSpPr>
        <p:grpSp>
          <p:nvGrpSpPr>
            <p:cNvPr id="13" name="组合 185">
              <a:extLst>
                <a:ext uri="{FF2B5EF4-FFF2-40B4-BE49-F238E27FC236}">
                  <a16:creationId xmlns:a16="http://schemas.microsoft.com/office/drawing/2014/main" id="{DA3424A2-9B8F-944B-B251-AC1D5EB05261}"/>
                </a:ext>
              </a:extLst>
            </p:cNvPr>
            <p:cNvGrpSpPr/>
            <p:nvPr/>
          </p:nvGrpSpPr>
          <p:grpSpPr>
            <a:xfrm>
              <a:off x="2705448" y="1864234"/>
              <a:ext cx="862445" cy="768179"/>
              <a:chOff x="2894659" y="1465288"/>
              <a:chExt cx="1953168" cy="1739685"/>
            </a:xfrm>
          </p:grpSpPr>
          <p:grpSp>
            <p:nvGrpSpPr>
              <p:cNvPr id="15" name="组合 187">
                <a:extLst>
                  <a:ext uri="{FF2B5EF4-FFF2-40B4-BE49-F238E27FC236}">
                    <a16:creationId xmlns:a16="http://schemas.microsoft.com/office/drawing/2014/main" id="{7FD55F23-017F-B94B-9926-2E2B6725A1D5}"/>
                  </a:ext>
                </a:extLst>
              </p:cNvPr>
              <p:cNvGrpSpPr/>
              <p:nvPr/>
            </p:nvGrpSpPr>
            <p:grpSpPr>
              <a:xfrm rot="1771504">
                <a:off x="2906142" y="1517107"/>
                <a:ext cx="1817294" cy="1687866"/>
                <a:chOff x="1827622" y="1343919"/>
                <a:chExt cx="2480355" cy="2304000"/>
              </a:xfrm>
            </p:grpSpPr>
            <p:sp>
              <p:nvSpPr>
                <p:cNvPr id="17" name="椭圆 189">
                  <a:extLst>
                    <a:ext uri="{FF2B5EF4-FFF2-40B4-BE49-F238E27FC236}">
                      <a16:creationId xmlns:a16="http://schemas.microsoft.com/office/drawing/2014/main" id="{F4AAF3CC-87BB-1D4A-B97B-5900CDCEAABE}"/>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B757"/>
                    </a:solidFill>
                    <a:effectLst/>
                    <a:uLnTx/>
                    <a:uFillTx/>
                    <a:latin typeface="华文细黑" panose="02010600040101010101" pitchFamily="2" charset="-122"/>
                    <a:ea typeface="华文细黑" panose="02010600040101010101" pitchFamily="2" charset="-122"/>
                    <a:cs typeface="+mn-cs"/>
                  </a:endParaRPr>
                </a:p>
              </p:txBody>
            </p:sp>
            <p:sp>
              <p:nvSpPr>
                <p:cNvPr id="18" name="椭圆 190">
                  <a:extLst>
                    <a:ext uri="{FF2B5EF4-FFF2-40B4-BE49-F238E27FC236}">
                      <a16:creationId xmlns:a16="http://schemas.microsoft.com/office/drawing/2014/main" id="{042C65BA-7D33-7940-96CF-DABB355DECDF}"/>
                    </a:ext>
                  </a:extLst>
                </p:cNvPr>
                <p:cNvSpPr/>
                <p:nvPr/>
              </p:nvSpPr>
              <p:spPr>
                <a:xfrm>
                  <a:off x="1877479" y="1393777"/>
                  <a:ext cx="2430498" cy="2204281"/>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B757"/>
                    </a:solidFill>
                    <a:effectLst/>
                    <a:uLnTx/>
                    <a:uFillTx/>
                    <a:latin typeface="华文细黑" panose="02010600040101010101" pitchFamily="2" charset="-122"/>
                    <a:ea typeface="华文细黑" panose="02010600040101010101" pitchFamily="2" charset="-122"/>
                    <a:cs typeface="+mn-cs"/>
                  </a:endParaRPr>
                </a:p>
              </p:txBody>
            </p:sp>
          </p:grpSp>
          <p:sp>
            <p:nvSpPr>
              <p:cNvPr id="16" name="流程图: 联系 38">
                <a:extLst>
                  <a:ext uri="{FF2B5EF4-FFF2-40B4-BE49-F238E27FC236}">
                    <a16:creationId xmlns:a16="http://schemas.microsoft.com/office/drawing/2014/main" id="{A128372A-97DB-F54A-9D4C-7071F52FE8D4}"/>
                  </a:ext>
                </a:extLst>
              </p:cNvPr>
              <p:cNvSpPr/>
              <p:nvPr/>
            </p:nvSpPr>
            <p:spPr>
              <a:xfrm>
                <a:off x="2894659" y="1465288"/>
                <a:ext cx="1953168"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B757"/>
                  </a:solidFill>
                  <a:effectLst/>
                  <a:uLnTx/>
                  <a:uFillTx/>
                  <a:latin typeface="微软雅黑"/>
                  <a:ea typeface="微软雅黑"/>
                  <a:cs typeface="+mn-cs"/>
                </a:endParaRPr>
              </a:p>
            </p:txBody>
          </p:sp>
        </p:grpSp>
        <p:sp>
          <p:nvSpPr>
            <p:cNvPr id="14" name="文本框 186">
              <a:extLst>
                <a:ext uri="{FF2B5EF4-FFF2-40B4-BE49-F238E27FC236}">
                  <a16:creationId xmlns:a16="http://schemas.microsoft.com/office/drawing/2014/main" id="{9EBE8FFB-FB8A-1C4C-829E-7C7D286CD0AA}"/>
                </a:ext>
              </a:extLst>
            </p:cNvPr>
            <p:cNvSpPr txBox="1"/>
            <p:nvPr/>
          </p:nvSpPr>
          <p:spPr>
            <a:xfrm>
              <a:off x="2705448" y="2045635"/>
              <a:ext cx="88941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smtClean="0">
                  <a:ln>
                    <a:noFill/>
                  </a:ln>
                  <a:solidFill>
                    <a:srgbClr val="0F6FC6"/>
                  </a:solidFill>
                  <a:effectLst/>
                  <a:uLnTx/>
                  <a:uFillTx/>
                  <a:latin typeface="微软雅黑" panose="020B0503020204020204" pitchFamily="34" charset="-122"/>
                  <a:ea typeface="微软雅黑" panose="020B0503020204020204" pitchFamily="34" charset="-122"/>
                  <a:cs typeface="+mn-cs"/>
                </a:rPr>
                <a:t>Vente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smtClean="0">
                  <a:ln>
                    <a:noFill/>
                  </a:ln>
                  <a:solidFill>
                    <a:srgbClr val="0F6FC6"/>
                  </a:solidFill>
                  <a:effectLst/>
                  <a:uLnTx/>
                  <a:uFillTx/>
                  <a:latin typeface="微软雅黑" panose="020B0503020204020204" pitchFamily="34" charset="-122"/>
                  <a:ea typeface="微软雅黑" panose="020B0503020204020204" pitchFamily="34" charset="-122"/>
                  <a:cs typeface="+mn-cs"/>
                </a:rPr>
                <a:t> </a:t>
              </a:r>
              <a:r>
                <a:rPr kumimoji="0" lang="en-US" altLang="zh-CN" sz="900" b="1" i="0" u="none" strike="noStrike" kern="1200" cap="none" spc="0" normalizeH="0" baseline="0" noProof="0" dirty="0" smtClean="0">
                  <a:ln>
                    <a:noFill/>
                  </a:ln>
                  <a:solidFill>
                    <a:srgbClr val="0F6FC6"/>
                  </a:solidFill>
                  <a:effectLst/>
                  <a:uLnTx/>
                  <a:uFillTx/>
                  <a:latin typeface="微软雅黑" panose="020B0503020204020204" pitchFamily="34" charset="-122"/>
                  <a:ea typeface="微软雅黑" panose="020B0503020204020204" pitchFamily="34" charset="-122"/>
                  <a:cs typeface="+mn-cs"/>
                </a:rPr>
                <a:t>Commerce</a:t>
              </a:r>
              <a:endParaRPr kumimoji="0" lang="zh-CN" altLang="en-US" sz="9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220">
            <a:extLst>
              <a:ext uri="{FF2B5EF4-FFF2-40B4-BE49-F238E27FC236}">
                <a16:creationId xmlns:a16="http://schemas.microsoft.com/office/drawing/2014/main" id="{D1E1D8F0-A41F-944C-833E-576CF4F23F11}"/>
              </a:ext>
            </a:extLst>
          </p:cNvPr>
          <p:cNvGrpSpPr/>
          <p:nvPr/>
        </p:nvGrpSpPr>
        <p:grpSpPr>
          <a:xfrm rot="1771504">
            <a:off x="830746" y="1252977"/>
            <a:ext cx="272244" cy="272209"/>
            <a:chOff x="1827622" y="1343919"/>
            <a:chExt cx="2304000" cy="2304000"/>
          </a:xfrm>
          <a:solidFill>
            <a:srgbClr val="00B050"/>
          </a:solidFill>
          <a:effectLst>
            <a:outerShdw blurRad="50800" dist="38100" dir="2700000" algn="tl" rotWithShape="0">
              <a:prstClr val="black">
                <a:alpha val="40000"/>
              </a:prstClr>
            </a:outerShdw>
          </a:effectLst>
        </p:grpSpPr>
        <p:sp>
          <p:nvSpPr>
            <p:cNvPr id="20" name="椭圆 221">
              <a:extLst>
                <a:ext uri="{FF2B5EF4-FFF2-40B4-BE49-F238E27FC236}">
                  <a16:creationId xmlns:a16="http://schemas.microsoft.com/office/drawing/2014/main" id="{927C4DFA-F5FF-7748-AECF-E3B2FFD6AB94}"/>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1" name="椭圆 222">
              <a:extLst>
                <a:ext uri="{FF2B5EF4-FFF2-40B4-BE49-F238E27FC236}">
                  <a16:creationId xmlns:a16="http://schemas.microsoft.com/office/drawing/2014/main" id="{523E7C29-3675-764B-BDE5-1CCF21CED3F1}"/>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7" name="Espace réservé du numéro de diapositive 6"/>
          <p:cNvSpPr>
            <a:spLocks noGrp="1"/>
          </p:cNvSpPr>
          <p:nvPr>
            <p:ph type="sldNum" sz="quarter" idx="12"/>
          </p:nvPr>
        </p:nvSpPr>
        <p:spPr>
          <a:xfrm>
            <a:off x="8296274" y="4767264"/>
            <a:ext cx="485776" cy="273844"/>
          </a:xfrm>
        </p:spPr>
        <p:txBody>
          <a:bodyPr/>
          <a:lstStyle/>
          <a:p>
            <a:fld id="{83C63EA6-EEA5-A447-81DB-99435B76310A}" type="slidenum">
              <a:rPr lang="fr-FR" sz="1100" smtClean="0"/>
              <a:t>13</a:t>
            </a:fld>
            <a:endParaRPr lang="fr-FR" sz="1100" dirty="0"/>
          </a:p>
        </p:txBody>
      </p:sp>
    </p:spTree>
    <p:extLst>
      <p:ext uri="{BB962C8B-B14F-4D97-AF65-F5344CB8AC3E}">
        <p14:creationId xmlns:p14="http://schemas.microsoft.com/office/powerpoint/2010/main" val="42323726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14:presetBounceEnd="3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30000">
                                          <p:cBhvr additive="base">
                                            <p:cTn id="7" dur="2000" fill="hold"/>
                                            <p:tgtEl>
                                              <p:spTgt spid="12"/>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14:presetBounceEnd="3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30000">
                                          <p:cBhvr additive="base">
                                            <p:cTn id="11" dur="2000" fill="hold"/>
                                            <p:tgtEl>
                                              <p:spTgt spid="19"/>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1+#ppt_w/2"/>
                                              </p:val>
                                            </p:tav>
                                            <p:tav tm="100000">
                                              <p:val>
                                                <p:strVal val="#ppt_x"/>
                                              </p:val>
                                            </p:tav>
                                          </p:tavLst>
                                        </p:anim>
                                        <p:anim calcmode="lin" valueType="num">
                                          <p:cBhvr additive="base">
                                            <p:cTn id="12"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0075" y="66675"/>
            <a:ext cx="79724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725738"/>
            <a:ext cx="4051300" cy="155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avec flèche 5"/>
          <p:cNvCxnSpPr/>
          <p:nvPr/>
        </p:nvCxnSpPr>
        <p:spPr>
          <a:xfrm flipH="1" flipV="1">
            <a:off x="1743075" y="2838450"/>
            <a:ext cx="4010025" cy="1445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组合 191">
            <a:extLst>
              <a:ext uri="{FF2B5EF4-FFF2-40B4-BE49-F238E27FC236}">
                <a16:creationId xmlns:a16="http://schemas.microsoft.com/office/drawing/2014/main" id="{D655CD78-523A-EB43-9AB9-3A6725997B43}"/>
              </a:ext>
            </a:extLst>
          </p:cNvPr>
          <p:cNvGrpSpPr/>
          <p:nvPr/>
        </p:nvGrpSpPr>
        <p:grpSpPr>
          <a:xfrm>
            <a:off x="201065" y="483987"/>
            <a:ext cx="813341" cy="762943"/>
            <a:chOff x="4132381" y="1864234"/>
            <a:chExt cx="813341" cy="762943"/>
          </a:xfrm>
        </p:grpSpPr>
        <p:grpSp>
          <p:nvGrpSpPr>
            <p:cNvPr id="11" name="组合 192">
              <a:extLst>
                <a:ext uri="{FF2B5EF4-FFF2-40B4-BE49-F238E27FC236}">
                  <a16:creationId xmlns:a16="http://schemas.microsoft.com/office/drawing/2014/main" id="{3C76B937-D57E-8342-9530-A1ABCD15BA1A}"/>
                </a:ext>
              </a:extLst>
            </p:cNvPr>
            <p:cNvGrpSpPr/>
            <p:nvPr/>
          </p:nvGrpSpPr>
          <p:grpSpPr>
            <a:xfrm>
              <a:off x="4132381" y="1864234"/>
              <a:ext cx="762943" cy="762943"/>
              <a:chOff x="2894659" y="1465288"/>
              <a:chExt cx="1727827" cy="1727827"/>
            </a:xfrm>
          </p:grpSpPr>
          <p:grpSp>
            <p:nvGrpSpPr>
              <p:cNvPr id="13" name="组合 194">
                <a:extLst>
                  <a:ext uri="{FF2B5EF4-FFF2-40B4-BE49-F238E27FC236}">
                    <a16:creationId xmlns:a16="http://schemas.microsoft.com/office/drawing/2014/main" id="{F1CF753A-571C-764E-B3FD-A930DEFCC0FF}"/>
                  </a:ext>
                </a:extLst>
              </p:cNvPr>
              <p:cNvGrpSpPr/>
              <p:nvPr/>
            </p:nvGrpSpPr>
            <p:grpSpPr>
              <a:xfrm rot="1771504">
                <a:off x="2914532" y="1485269"/>
                <a:ext cx="1688083" cy="1687866"/>
                <a:chOff x="1827622" y="1343919"/>
                <a:chExt cx="2304000" cy="2304000"/>
              </a:xfrm>
            </p:grpSpPr>
            <p:sp>
              <p:nvSpPr>
                <p:cNvPr id="15" name="椭圆 196">
                  <a:extLst>
                    <a:ext uri="{FF2B5EF4-FFF2-40B4-BE49-F238E27FC236}">
                      <a16:creationId xmlns:a16="http://schemas.microsoft.com/office/drawing/2014/main" id="{8098F643-86B4-354C-8567-98B97E97FD2E}"/>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6" name="椭圆 197">
                  <a:extLst>
                    <a:ext uri="{FF2B5EF4-FFF2-40B4-BE49-F238E27FC236}">
                      <a16:creationId xmlns:a16="http://schemas.microsoft.com/office/drawing/2014/main" id="{D315E2E2-1669-ED47-87F8-969FA789D6F9}"/>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E87A3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14" name="流程图: 联系 45">
                <a:extLst>
                  <a:ext uri="{FF2B5EF4-FFF2-40B4-BE49-F238E27FC236}">
                    <a16:creationId xmlns:a16="http://schemas.microsoft.com/office/drawing/2014/main" id="{5B215AE6-A166-C24E-BB96-C0A60A41C7C2}"/>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2" name="文本框 193">
              <a:extLst>
                <a:ext uri="{FF2B5EF4-FFF2-40B4-BE49-F238E27FC236}">
                  <a16:creationId xmlns:a16="http://schemas.microsoft.com/office/drawing/2014/main" id="{B0831E89-7399-D24E-AE03-C25E2A5EFD7A}"/>
                </a:ext>
              </a:extLst>
            </p:cNvPr>
            <p:cNvSpPr txBox="1"/>
            <p:nvPr/>
          </p:nvSpPr>
          <p:spPr>
            <a:xfrm>
              <a:off x="4189481" y="2128988"/>
              <a:ext cx="756241"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a:defRPr/>
              </a:pPr>
              <a:r>
                <a:rPr lang="en-US" altLang="zh-CN" sz="1000" dirty="0" err="1">
                  <a:solidFill>
                    <a:srgbClr val="0F6FC6"/>
                  </a:solidFill>
                </a:rPr>
                <a:t>Accueil</a:t>
              </a:r>
              <a:endParaRPr lang="zh-CN" altLang="en-US" sz="1000" dirty="0">
                <a:solidFill>
                  <a:srgbClr val="0F6FC6"/>
                </a:solidFill>
              </a:endParaRPr>
            </a:p>
          </p:txBody>
        </p:sp>
      </p:grpSp>
      <p:grpSp>
        <p:nvGrpSpPr>
          <p:cNvPr id="17" name="组合 223">
            <a:extLst>
              <a:ext uri="{FF2B5EF4-FFF2-40B4-BE49-F238E27FC236}">
                <a16:creationId xmlns:a16="http://schemas.microsoft.com/office/drawing/2014/main" id="{120ADFD2-52D4-DE46-86F2-3F10D1258019}"/>
              </a:ext>
            </a:extLst>
          </p:cNvPr>
          <p:cNvGrpSpPr/>
          <p:nvPr/>
        </p:nvGrpSpPr>
        <p:grpSpPr>
          <a:xfrm rot="1771504">
            <a:off x="678532" y="1102798"/>
            <a:ext cx="272244" cy="272209"/>
            <a:chOff x="1827622" y="1343919"/>
            <a:chExt cx="2304000" cy="2304000"/>
          </a:xfrm>
          <a:solidFill>
            <a:srgbClr val="E87A31"/>
          </a:solidFill>
          <a:effectLst>
            <a:outerShdw blurRad="50800" dist="38100" dir="2700000" algn="tl" rotWithShape="0">
              <a:prstClr val="black">
                <a:alpha val="40000"/>
              </a:prstClr>
            </a:outerShdw>
          </a:effectLst>
        </p:grpSpPr>
        <p:sp>
          <p:nvSpPr>
            <p:cNvPr id="18" name="椭圆 224">
              <a:extLst>
                <a:ext uri="{FF2B5EF4-FFF2-40B4-BE49-F238E27FC236}">
                  <a16:creationId xmlns:a16="http://schemas.microsoft.com/office/drawing/2014/main" id="{041BF947-0C70-344F-BA00-AD9E570F885C}"/>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9" name="椭圆 225">
              <a:extLst>
                <a:ext uri="{FF2B5EF4-FFF2-40B4-BE49-F238E27FC236}">
                  <a16:creationId xmlns:a16="http://schemas.microsoft.com/office/drawing/2014/main" id="{C70DC2F9-F377-AE46-A97D-F0847F3C25E7}"/>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7" name="Espace réservé du numéro de diapositive 6"/>
          <p:cNvSpPr>
            <a:spLocks noGrp="1"/>
          </p:cNvSpPr>
          <p:nvPr>
            <p:ph type="sldNum" sz="quarter" idx="12"/>
          </p:nvPr>
        </p:nvSpPr>
        <p:spPr>
          <a:xfrm>
            <a:off x="8401050" y="4767264"/>
            <a:ext cx="476250" cy="273844"/>
          </a:xfrm>
        </p:spPr>
        <p:txBody>
          <a:bodyPr/>
          <a:lstStyle/>
          <a:p>
            <a:fld id="{83C63EA6-EEA5-A447-81DB-99435B76310A}" type="slidenum">
              <a:rPr lang="fr-FR" sz="1100" smtClean="0"/>
              <a:t>14</a:t>
            </a:fld>
            <a:endParaRPr lang="fr-FR" sz="1100" dirty="0"/>
          </a:p>
        </p:txBody>
      </p:sp>
    </p:spTree>
    <p:extLst>
      <p:ext uri="{BB962C8B-B14F-4D97-AF65-F5344CB8AC3E}">
        <p14:creationId xmlns:p14="http://schemas.microsoft.com/office/powerpoint/2010/main" val="2446125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14:presetBounceEnd="3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30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14:presetBounceEnd="3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30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114300"/>
            <a:ext cx="827722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198">
            <a:extLst>
              <a:ext uri="{FF2B5EF4-FFF2-40B4-BE49-F238E27FC236}">
                <a16:creationId xmlns:a16="http://schemas.microsoft.com/office/drawing/2014/main" id="{8F9ABBA0-EB2E-CF40-AAAA-800A913D971E}"/>
              </a:ext>
            </a:extLst>
          </p:cNvPr>
          <p:cNvGrpSpPr/>
          <p:nvPr/>
        </p:nvGrpSpPr>
        <p:grpSpPr>
          <a:xfrm>
            <a:off x="492189" y="611825"/>
            <a:ext cx="790040" cy="762943"/>
            <a:chOff x="5617616" y="1872229"/>
            <a:chExt cx="790040" cy="762943"/>
          </a:xfrm>
        </p:grpSpPr>
        <p:grpSp>
          <p:nvGrpSpPr>
            <p:cNvPr id="7" name="组合 199">
              <a:extLst>
                <a:ext uri="{FF2B5EF4-FFF2-40B4-BE49-F238E27FC236}">
                  <a16:creationId xmlns:a16="http://schemas.microsoft.com/office/drawing/2014/main" id="{2152D807-13DB-5346-90AD-D2969C0FB74B}"/>
                </a:ext>
              </a:extLst>
            </p:cNvPr>
            <p:cNvGrpSpPr/>
            <p:nvPr/>
          </p:nvGrpSpPr>
          <p:grpSpPr>
            <a:xfrm>
              <a:off x="5617616" y="1872229"/>
              <a:ext cx="762943" cy="762943"/>
              <a:chOff x="2894659" y="1465288"/>
              <a:chExt cx="1727827" cy="1727827"/>
            </a:xfrm>
          </p:grpSpPr>
          <p:grpSp>
            <p:nvGrpSpPr>
              <p:cNvPr id="9" name="组合 201">
                <a:extLst>
                  <a:ext uri="{FF2B5EF4-FFF2-40B4-BE49-F238E27FC236}">
                    <a16:creationId xmlns:a16="http://schemas.microsoft.com/office/drawing/2014/main" id="{0EEA57EA-428A-1D4D-B5C8-F6E1AF3BE80B}"/>
                  </a:ext>
                </a:extLst>
              </p:cNvPr>
              <p:cNvGrpSpPr/>
              <p:nvPr/>
            </p:nvGrpSpPr>
            <p:grpSpPr>
              <a:xfrm rot="1771504">
                <a:off x="2914532" y="1485269"/>
                <a:ext cx="1688083" cy="1687866"/>
                <a:chOff x="1827622" y="1343919"/>
                <a:chExt cx="2304000" cy="2304000"/>
              </a:xfrm>
            </p:grpSpPr>
            <p:sp>
              <p:nvSpPr>
                <p:cNvPr id="11" name="椭圆 203">
                  <a:extLst>
                    <a:ext uri="{FF2B5EF4-FFF2-40B4-BE49-F238E27FC236}">
                      <a16:creationId xmlns:a16="http://schemas.microsoft.com/office/drawing/2014/main" id="{86EB2EEF-B8EF-F541-B6A3-C778487260BF}"/>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2" name="椭圆 204">
                  <a:extLst>
                    <a:ext uri="{FF2B5EF4-FFF2-40B4-BE49-F238E27FC236}">
                      <a16:creationId xmlns:a16="http://schemas.microsoft.com/office/drawing/2014/main" id="{CF984F88-6CC1-E640-9C47-E447CD4304D7}"/>
                    </a:ext>
                  </a:extLst>
                </p:cNvPr>
                <p:cNvSpPr/>
                <p:nvPr/>
              </p:nvSpPr>
              <p:spPr>
                <a:xfrm>
                  <a:off x="1877478" y="1393777"/>
                  <a:ext cx="2204283"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4372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10" name="流程图: 联系 52">
                <a:extLst>
                  <a:ext uri="{FF2B5EF4-FFF2-40B4-BE49-F238E27FC236}">
                    <a16:creationId xmlns:a16="http://schemas.microsoft.com/office/drawing/2014/main" id="{67FED352-EED4-AF45-960A-C2D634301759}"/>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8" name="文本框 200">
              <a:extLst>
                <a:ext uri="{FF2B5EF4-FFF2-40B4-BE49-F238E27FC236}">
                  <a16:creationId xmlns:a16="http://schemas.microsoft.com/office/drawing/2014/main" id="{9E85564F-7D63-B645-9E40-12F78D307B52}"/>
                </a:ext>
              </a:extLst>
            </p:cNvPr>
            <p:cNvSpPr txBox="1"/>
            <p:nvPr/>
          </p:nvSpPr>
          <p:spPr>
            <a:xfrm>
              <a:off x="5658460" y="2130074"/>
              <a:ext cx="749196"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000" dirty="0" err="1">
                  <a:solidFill>
                    <a:srgbClr val="0F6FC6"/>
                  </a:solidFill>
                </a:rPr>
                <a:t>Sécurité</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226">
            <a:extLst>
              <a:ext uri="{FF2B5EF4-FFF2-40B4-BE49-F238E27FC236}">
                <a16:creationId xmlns:a16="http://schemas.microsoft.com/office/drawing/2014/main" id="{45631EBB-5D03-EC4C-B191-D88D511527B3}"/>
              </a:ext>
            </a:extLst>
          </p:cNvPr>
          <p:cNvGrpSpPr/>
          <p:nvPr/>
        </p:nvGrpSpPr>
        <p:grpSpPr>
          <a:xfrm rot="1771504">
            <a:off x="957028" y="1194208"/>
            <a:ext cx="272244" cy="272209"/>
            <a:chOff x="1827622" y="1343919"/>
            <a:chExt cx="2304000" cy="2304000"/>
          </a:xfrm>
          <a:solidFill>
            <a:srgbClr val="4372C4"/>
          </a:solidFill>
          <a:effectLst>
            <a:outerShdw blurRad="50800" dist="38100" dir="2700000" algn="tl" rotWithShape="0">
              <a:prstClr val="black">
                <a:alpha val="40000"/>
              </a:prstClr>
            </a:outerShdw>
          </a:effectLst>
        </p:grpSpPr>
        <p:sp>
          <p:nvSpPr>
            <p:cNvPr id="14" name="椭圆 227">
              <a:extLst>
                <a:ext uri="{FF2B5EF4-FFF2-40B4-BE49-F238E27FC236}">
                  <a16:creationId xmlns:a16="http://schemas.microsoft.com/office/drawing/2014/main" id="{2413594D-7D23-BE47-9E68-08C15C20F7C6}"/>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5" name="椭圆 228">
              <a:extLst>
                <a:ext uri="{FF2B5EF4-FFF2-40B4-BE49-F238E27FC236}">
                  <a16:creationId xmlns:a16="http://schemas.microsoft.com/office/drawing/2014/main" id="{134DF9B3-50EE-474E-9060-B0F3BA06B25E}"/>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5" name="Espace réservé du numéro de diapositive 4"/>
          <p:cNvSpPr>
            <a:spLocks noGrp="1"/>
          </p:cNvSpPr>
          <p:nvPr>
            <p:ph type="sldNum" sz="quarter" idx="12"/>
          </p:nvPr>
        </p:nvSpPr>
        <p:spPr>
          <a:xfrm>
            <a:off x="8420100" y="4767264"/>
            <a:ext cx="419100" cy="273844"/>
          </a:xfrm>
        </p:spPr>
        <p:txBody>
          <a:bodyPr/>
          <a:lstStyle/>
          <a:p>
            <a:fld id="{83C63EA6-EEA5-A447-81DB-99435B76310A}" type="slidenum">
              <a:rPr lang="fr-FR" sz="1100" smtClean="0"/>
              <a:t>15</a:t>
            </a:fld>
            <a:endParaRPr lang="fr-FR" sz="1100" dirty="0"/>
          </a:p>
        </p:txBody>
      </p:sp>
    </p:spTree>
    <p:extLst>
      <p:ext uri="{BB962C8B-B14F-4D97-AF65-F5344CB8AC3E}">
        <p14:creationId xmlns:p14="http://schemas.microsoft.com/office/powerpoint/2010/main" val="26963586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14:presetBounceEnd="3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0000">
                                          <p:cBhvr additive="base">
                                            <p:cTn id="7" dur="20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14:presetBounceEnd="3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30000">
                                          <p:cBhvr additive="base">
                                            <p:cTn id="11" dur="20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85724"/>
            <a:ext cx="8162924" cy="512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avec flèche 5"/>
          <p:cNvCxnSpPr/>
          <p:nvPr/>
        </p:nvCxnSpPr>
        <p:spPr>
          <a:xfrm flipH="1" flipV="1">
            <a:off x="5143500" y="1905000"/>
            <a:ext cx="438150" cy="18573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组合 198">
            <a:extLst>
              <a:ext uri="{FF2B5EF4-FFF2-40B4-BE49-F238E27FC236}">
                <a16:creationId xmlns:a16="http://schemas.microsoft.com/office/drawing/2014/main" id="{23A0DBAB-D00C-994A-93DD-8D64C0B887F4}"/>
              </a:ext>
            </a:extLst>
          </p:cNvPr>
          <p:cNvGrpSpPr/>
          <p:nvPr/>
        </p:nvGrpSpPr>
        <p:grpSpPr>
          <a:xfrm>
            <a:off x="190976" y="702808"/>
            <a:ext cx="848344" cy="762943"/>
            <a:chOff x="5559312" y="1872229"/>
            <a:chExt cx="848344" cy="762943"/>
          </a:xfrm>
        </p:grpSpPr>
        <p:grpSp>
          <p:nvGrpSpPr>
            <p:cNvPr id="9" name="组合 199">
              <a:extLst>
                <a:ext uri="{FF2B5EF4-FFF2-40B4-BE49-F238E27FC236}">
                  <a16:creationId xmlns:a16="http://schemas.microsoft.com/office/drawing/2014/main" id="{5E38AF01-427D-EA47-B400-166B32EA43CB}"/>
                </a:ext>
              </a:extLst>
            </p:cNvPr>
            <p:cNvGrpSpPr/>
            <p:nvPr/>
          </p:nvGrpSpPr>
          <p:grpSpPr>
            <a:xfrm>
              <a:off x="5617616" y="1872229"/>
              <a:ext cx="762943" cy="762943"/>
              <a:chOff x="2894659" y="1465288"/>
              <a:chExt cx="1727827" cy="1727827"/>
            </a:xfrm>
          </p:grpSpPr>
          <p:grpSp>
            <p:nvGrpSpPr>
              <p:cNvPr id="11" name="组合 201">
                <a:extLst>
                  <a:ext uri="{FF2B5EF4-FFF2-40B4-BE49-F238E27FC236}">
                    <a16:creationId xmlns:a16="http://schemas.microsoft.com/office/drawing/2014/main" id="{09812613-C813-4345-84AF-1D2C6616B746}"/>
                  </a:ext>
                </a:extLst>
              </p:cNvPr>
              <p:cNvGrpSpPr/>
              <p:nvPr/>
            </p:nvGrpSpPr>
            <p:grpSpPr>
              <a:xfrm rot="1771504">
                <a:off x="2914532" y="1485269"/>
                <a:ext cx="1688083" cy="1687866"/>
                <a:chOff x="1827622" y="1343919"/>
                <a:chExt cx="2304000" cy="2304000"/>
              </a:xfrm>
            </p:grpSpPr>
            <p:sp>
              <p:nvSpPr>
                <p:cNvPr id="13" name="椭圆 203">
                  <a:extLst>
                    <a:ext uri="{FF2B5EF4-FFF2-40B4-BE49-F238E27FC236}">
                      <a16:creationId xmlns:a16="http://schemas.microsoft.com/office/drawing/2014/main" id="{781DEC70-16F8-074A-92F0-8552EDF4DDF5}"/>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4" name="椭圆 204">
                  <a:extLst>
                    <a:ext uri="{FF2B5EF4-FFF2-40B4-BE49-F238E27FC236}">
                      <a16:creationId xmlns:a16="http://schemas.microsoft.com/office/drawing/2014/main" id="{D4117157-BD9E-9540-B40D-000060CADB92}"/>
                    </a:ext>
                  </a:extLst>
                </p:cNvPr>
                <p:cNvSpPr/>
                <p:nvPr/>
              </p:nvSpPr>
              <p:spPr>
                <a:xfrm>
                  <a:off x="1877478" y="1393777"/>
                  <a:ext cx="2204283"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12" name="流程图: 联系 52">
                <a:extLst>
                  <a:ext uri="{FF2B5EF4-FFF2-40B4-BE49-F238E27FC236}">
                    <a16:creationId xmlns:a16="http://schemas.microsoft.com/office/drawing/2014/main" id="{467292E4-E8D9-4F45-BE5A-9B149DC6BB9A}"/>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0" name="文本框 200">
              <a:extLst>
                <a:ext uri="{FF2B5EF4-FFF2-40B4-BE49-F238E27FC236}">
                  <a16:creationId xmlns:a16="http://schemas.microsoft.com/office/drawing/2014/main" id="{475D7AF1-4FEB-DE4A-8F0B-0052E0EB6CDC}"/>
                </a:ext>
              </a:extLst>
            </p:cNvPr>
            <p:cNvSpPr txBox="1"/>
            <p:nvPr/>
          </p:nvSpPr>
          <p:spPr>
            <a:xfrm>
              <a:off x="5559312" y="2130074"/>
              <a:ext cx="848344"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AEPA</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226">
            <a:extLst>
              <a:ext uri="{FF2B5EF4-FFF2-40B4-BE49-F238E27FC236}">
                <a16:creationId xmlns:a16="http://schemas.microsoft.com/office/drawing/2014/main" id="{94A1E7C6-8F88-3B4A-9044-90D3F8B052D9}"/>
              </a:ext>
            </a:extLst>
          </p:cNvPr>
          <p:cNvGrpSpPr/>
          <p:nvPr/>
        </p:nvGrpSpPr>
        <p:grpSpPr>
          <a:xfrm rot="1771504">
            <a:off x="725709" y="1248604"/>
            <a:ext cx="272244" cy="272209"/>
            <a:chOff x="1827622" y="1343919"/>
            <a:chExt cx="2304000" cy="2304000"/>
          </a:xfrm>
          <a:solidFill>
            <a:srgbClr val="FF0000"/>
          </a:solidFill>
          <a:effectLst>
            <a:outerShdw blurRad="50800" dist="38100" dir="2700000" algn="tl" rotWithShape="0">
              <a:prstClr val="black">
                <a:alpha val="40000"/>
              </a:prstClr>
            </a:outerShdw>
          </a:effectLst>
        </p:grpSpPr>
        <p:sp>
          <p:nvSpPr>
            <p:cNvPr id="16" name="椭圆 227">
              <a:extLst>
                <a:ext uri="{FF2B5EF4-FFF2-40B4-BE49-F238E27FC236}">
                  <a16:creationId xmlns:a16="http://schemas.microsoft.com/office/drawing/2014/main" id="{D5BE9B2F-E2F9-674B-8165-5D6864D3531A}"/>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7" name="椭圆 228">
              <a:extLst>
                <a:ext uri="{FF2B5EF4-FFF2-40B4-BE49-F238E27FC236}">
                  <a16:creationId xmlns:a16="http://schemas.microsoft.com/office/drawing/2014/main" id="{4BB22F94-A7B4-1E44-B408-80E02A60CB28}"/>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7" name="Espace réservé du numéro de diapositive 6"/>
          <p:cNvSpPr>
            <a:spLocks noGrp="1"/>
          </p:cNvSpPr>
          <p:nvPr>
            <p:ph type="sldNum" sz="quarter" idx="12"/>
          </p:nvPr>
        </p:nvSpPr>
        <p:spPr>
          <a:xfrm>
            <a:off x="8477250" y="4767264"/>
            <a:ext cx="323850" cy="273844"/>
          </a:xfrm>
        </p:spPr>
        <p:txBody>
          <a:bodyPr/>
          <a:lstStyle/>
          <a:p>
            <a:fld id="{83C63EA6-EEA5-A447-81DB-99435B76310A}" type="slidenum">
              <a:rPr lang="fr-FR" sz="1100" smtClean="0"/>
              <a:t>16</a:t>
            </a:fld>
            <a:endParaRPr lang="fr-FR" sz="1100" dirty="0"/>
          </a:p>
        </p:txBody>
      </p:sp>
    </p:spTree>
    <p:extLst>
      <p:ext uri="{BB962C8B-B14F-4D97-AF65-F5344CB8AC3E}">
        <p14:creationId xmlns:p14="http://schemas.microsoft.com/office/powerpoint/2010/main" val="10321603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14:presetBounceEnd="3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30000">
                                          <p:cBhvr additive="base">
                                            <p:cTn id="11" dur="2000" fill="hold"/>
                                            <p:tgtEl>
                                              <p:spTgt spid="15"/>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1+#ppt_w/2"/>
                                              </p:val>
                                            </p:tav>
                                            <p:tav tm="100000">
                                              <p:val>
                                                <p:strVal val="#ppt_x"/>
                                              </p:val>
                                            </p:tav>
                                          </p:tavLst>
                                        </p:anim>
                                        <p:anim calcmode="lin" valueType="num">
                                          <p:cBhvr additive="base">
                                            <p:cTn id="1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a:extLst>
              <a:ext uri="{FF2B5EF4-FFF2-40B4-BE49-F238E27FC236}">
                <a16:creationId xmlns:a16="http://schemas.microsoft.com/office/drawing/2014/main" id="{C3B2DD0B-9CCB-E54C-B76C-FECEB3FD7B56}"/>
              </a:ext>
            </a:extLst>
          </p:cNvPr>
          <p:cNvGrpSpPr/>
          <p:nvPr/>
        </p:nvGrpSpPr>
        <p:grpSpPr>
          <a:xfrm>
            <a:off x="-7951" y="-983"/>
            <a:ext cx="9151951" cy="915383"/>
            <a:chOff x="-7951" y="-984"/>
            <a:chExt cx="9151951" cy="1165858"/>
          </a:xfrm>
        </p:grpSpPr>
        <p:sp>
          <p:nvSpPr>
            <p:cNvPr id="37" name="Rectangle 36">
              <a:extLst>
                <a:ext uri="{FF2B5EF4-FFF2-40B4-BE49-F238E27FC236}">
                  <a16:creationId xmlns:a16="http://schemas.microsoft.com/office/drawing/2014/main" id="{4F18F102-3C3B-3E43-A6FF-3DDC59FE30D8}"/>
                </a:ext>
              </a:extLst>
            </p:cNvPr>
            <p:cNvSpPr/>
            <p:nvPr/>
          </p:nvSpPr>
          <p:spPr>
            <a:xfrm>
              <a:off x="4776353" y="209547"/>
              <a:ext cx="4367647" cy="955327"/>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50000"/>
                </a:lnSpc>
                <a:defRPr/>
              </a:pPr>
              <a:r>
                <a:rPr lang="fr-FR" altLang="zh-CN" sz="1600" dirty="0">
                  <a:solidFill>
                    <a:schemeClr val="bg1"/>
                  </a:solidFill>
                  <a:latin typeface="Calibri" panose="020F0502020204030204" pitchFamily="34" charset="0"/>
                  <a:cs typeface="Calibri" panose="020F0502020204030204" pitchFamily="34" charset="0"/>
                  <a:sym typeface="微软雅黑" pitchFamily="34" charset="-122"/>
                </a:rPr>
                <a:t>Unité Facultative Secteur Sportif</a:t>
              </a:r>
            </a:p>
            <a:p>
              <a:pPr lvl="0" algn="r">
                <a:defRPr/>
              </a:pPr>
              <a:r>
                <a:rPr lang="fr-FR" altLang="zh-CN" sz="1600" dirty="0">
                  <a:solidFill>
                    <a:schemeClr val="bg1"/>
                  </a:solidFill>
                  <a:latin typeface="Calibri" panose="020F0502020204030204" pitchFamily="34" charset="0"/>
                  <a:cs typeface="Calibri" panose="020F0502020204030204" pitchFamily="34" charset="0"/>
                  <a:sym typeface="微软雅黑" pitchFamily="34" charset="-122"/>
                </a:rPr>
                <a:t>en Baccalauréat professionnel</a:t>
              </a:r>
            </a:p>
          </p:txBody>
        </p:sp>
        <p:pic>
          <p:nvPicPr>
            <p:cNvPr id="38" name="Image 37">
              <a:extLst>
                <a:ext uri="{FF2B5EF4-FFF2-40B4-BE49-F238E27FC236}">
                  <a16:creationId xmlns:a16="http://schemas.microsoft.com/office/drawing/2014/main" id="{6587A302-47B9-7145-A5D1-B6F28F675220}"/>
                </a:ext>
              </a:extLst>
            </p:cNvPr>
            <p:cNvPicPr>
              <a:picLocks noChangeAspect="1"/>
            </p:cNvPicPr>
            <p:nvPr/>
          </p:nvPicPr>
          <p:blipFill rotWithShape="1">
            <a:blip r:embed="rId2"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3930090" cy="1008517"/>
            </a:xfrm>
            <a:prstGeom prst="rect">
              <a:avLst/>
            </a:prstGeom>
          </p:spPr>
        </p:pic>
      </p:grpSp>
      <p:graphicFrame>
        <p:nvGraphicFramePr>
          <p:cNvPr id="2" name="Tableau 1">
            <a:extLst>
              <a:ext uri="{FF2B5EF4-FFF2-40B4-BE49-F238E27FC236}">
                <a16:creationId xmlns:a16="http://schemas.microsoft.com/office/drawing/2014/main" id="{31A4802C-E2C7-9A43-8050-8961DB7AC928}"/>
              </a:ext>
            </a:extLst>
          </p:cNvPr>
          <p:cNvGraphicFramePr>
            <a:graphicFrameLocks noGrp="1"/>
          </p:cNvGraphicFramePr>
          <p:nvPr>
            <p:extLst>
              <p:ext uri="{D42A27DB-BD31-4B8C-83A1-F6EECF244321}">
                <p14:modId xmlns:p14="http://schemas.microsoft.com/office/powerpoint/2010/main" val="1167111898"/>
              </p:ext>
            </p:extLst>
          </p:nvPr>
        </p:nvGraphicFramePr>
        <p:xfrm>
          <a:off x="1457325" y="1010855"/>
          <a:ext cx="7200900" cy="3739185"/>
        </p:xfrm>
        <a:graphic>
          <a:graphicData uri="http://schemas.openxmlformats.org/drawingml/2006/table">
            <a:tbl>
              <a:tblPr>
                <a:tableStyleId>{5C22544A-7EE6-4342-B048-85BDC9FD1C3A}</a:tableStyleId>
              </a:tblPr>
              <a:tblGrid>
                <a:gridCol w="7200900">
                  <a:extLst>
                    <a:ext uri="{9D8B030D-6E8A-4147-A177-3AD203B41FA5}">
                      <a16:colId xmlns:a16="http://schemas.microsoft.com/office/drawing/2014/main" val="5863382"/>
                    </a:ext>
                  </a:extLst>
                </a:gridCol>
              </a:tblGrid>
              <a:tr h="3739185">
                <a:tc>
                  <a:txBody>
                    <a:bodyPr/>
                    <a:lstStyle/>
                    <a:p>
                      <a:pPr algn="ctr" fontAlgn="t"/>
                      <a:endParaRPr lang="fr-FR" sz="1200" b="1" u="none" strike="noStrike" dirty="0" smtClean="0">
                        <a:effectLst/>
                        <a:latin typeface="Arial" panose="020B0604020202020204" pitchFamily="34" charset="0"/>
                        <a:cs typeface="Arial" panose="020B0604020202020204" pitchFamily="34" charset="0"/>
                      </a:endParaRPr>
                    </a:p>
                    <a:p>
                      <a:pPr algn="ctr" fontAlgn="t"/>
                      <a:r>
                        <a:rPr lang="fr-FR" sz="1200" b="1" u="none" strike="noStrike" dirty="0" smtClean="0">
                          <a:effectLst/>
                          <a:latin typeface="Arial" panose="020B0604020202020204" pitchFamily="34" charset="0"/>
                          <a:cs typeface="Arial" panose="020B0604020202020204" pitchFamily="34" charset="0"/>
                        </a:rPr>
                        <a:t>Apports </a:t>
                      </a:r>
                      <a:r>
                        <a:rPr lang="fr-FR" sz="1200" b="1" u="none" strike="noStrike" dirty="0">
                          <a:effectLst/>
                          <a:latin typeface="Arial" panose="020B0604020202020204" pitchFamily="34" charset="0"/>
                          <a:cs typeface="Arial" panose="020B0604020202020204" pitchFamily="34" charset="0"/>
                        </a:rPr>
                        <a:t>complémentaires envisagés</a:t>
                      </a:r>
                    </a:p>
                    <a:p>
                      <a:pPr algn="ctr" fontAlgn="t"/>
                      <a:endParaRPr lang="fr-FR" sz="1200" b="1" u="none" strike="noStrike" dirty="0">
                        <a:effectLst/>
                        <a:latin typeface="Arial" panose="020B0604020202020204" pitchFamily="34" charset="0"/>
                        <a:cs typeface="Arial" panose="020B0604020202020204" pitchFamily="34" charset="0"/>
                      </a:endParaRPr>
                    </a:p>
                    <a:p>
                      <a:pPr algn="l" fontAlgn="t"/>
                      <a:r>
                        <a:rPr lang="fr-FR" sz="1200" u="none" strike="noStrike" dirty="0" smtClean="0">
                          <a:effectLst/>
                          <a:latin typeface="Arial" panose="020B0604020202020204" pitchFamily="34" charset="0"/>
                          <a:cs typeface="Arial" panose="020B0604020202020204" pitchFamily="34" charset="0"/>
                        </a:rPr>
                        <a:t>Faire appel à des personnels du monde du sport: pédagogiques d'experts et </a:t>
                      </a:r>
                      <a:r>
                        <a:rPr lang="fr-FR" sz="1200" u="none" strike="noStrike" dirty="0" err="1" smtClean="0">
                          <a:effectLst/>
                          <a:latin typeface="Arial" panose="020B0604020202020204" pitchFamily="34" charset="0"/>
                          <a:cs typeface="Arial" panose="020B0604020202020204" pitchFamily="34" charset="0"/>
                        </a:rPr>
                        <a:t>co</a:t>
                      </a:r>
                      <a:r>
                        <a:rPr lang="fr-FR" sz="1200" u="none" strike="noStrike" dirty="0" smtClean="0">
                          <a:effectLst/>
                          <a:latin typeface="Arial" panose="020B0604020202020204" pitchFamily="34" charset="0"/>
                          <a:cs typeface="Arial" panose="020B0604020202020204" pitchFamily="34" charset="0"/>
                        </a:rPr>
                        <a:t> interventions  </a:t>
                      </a:r>
                      <a:r>
                        <a:rPr lang="fr-FR" sz="1200" u="none" strike="noStrike" dirty="0">
                          <a:effectLst/>
                          <a:latin typeface="Arial" panose="020B0604020202020204" pitchFamily="34" charset="0"/>
                          <a:cs typeface="Arial" panose="020B0604020202020204" pitchFamily="34" charset="0"/>
                        </a:rPr>
                        <a:t>(CREPS, DRAJES, UCPA, représentants des branches professionnelles, cadres de la santé, partenaires institutionnels, collectivités, </a:t>
                      </a:r>
                      <a:r>
                        <a:rPr lang="fr-FR" sz="1200" u="none" strike="noStrike" dirty="0" smtClean="0">
                          <a:effectLst/>
                          <a:latin typeface="Arial" panose="020B0604020202020204" pitchFamily="34" charset="0"/>
                          <a:cs typeface="Arial" panose="020B0604020202020204" pitchFamily="34" charset="0"/>
                        </a:rPr>
                        <a:t>en visant une pluralité d'organismes de formation, y compris privés</a:t>
                      </a:r>
                    </a:p>
                    <a:p>
                      <a:pPr algn="l" fontAlgn="t"/>
                      <a:endParaRPr lang="fr-FR" sz="1200" u="none" strike="noStrike" dirty="0">
                        <a:effectLst/>
                        <a:latin typeface="Arial" panose="020B0604020202020204" pitchFamily="34" charset="0"/>
                        <a:cs typeface="Arial" panose="020B0604020202020204" pitchFamily="34" charset="0"/>
                      </a:endParaRPr>
                    </a:p>
                    <a:p>
                      <a:pPr marL="269875" indent="-177800" algn="l" fontAlgn="t">
                        <a:buFont typeface="Arial" panose="020B0604020202020204" pitchFamily="34" charset="0"/>
                        <a:buChar char="•"/>
                        <a:tabLst/>
                      </a:pPr>
                      <a:r>
                        <a:rPr lang="fr-FR" sz="1200" u="none" strike="noStrike" dirty="0">
                          <a:effectLst/>
                          <a:latin typeface="Arial" panose="020B0604020202020204" pitchFamily="34" charset="0"/>
                          <a:cs typeface="Arial" panose="020B0604020202020204" pitchFamily="34" charset="0"/>
                        </a:rPr>
                        <a:t>Connaissance des publics (notamment dans le cadre de l'inclusion) et des démarches de citoyenneté dans le sport, dispositif sport santé</a:t>
                      </a:r>
                    </a:p>
                    <a:p>
                      <a:pPr marL="269875" indent="-177800" algn="l" fontAlgn="t">
                        <a:buFont typeface="Arial" panose="020B0604020202020204" pitchFamily="34" charset="0"/>
                        <a:buChar char="•"/>
                        <a:tabLst/>
                      </a:pPr>
                      <a:r>
                        <a:rPr lang="fr-FR" sz="1200" u="none" strike="noStrike" dirty="0">
                          <a:effectLst/>
                          <a:latin typeface="Arial" panose="020B0604020202020204" pitchFamily="34" charset="0"/>
                          <a:cs typeface="Arial" panose="020B0604020202020204" pitchFamily="34" charset="0"/>
                        </a:rPr>
                        <a:t>Règlementation notamment en lien avec le code du sport (encadrement, POSS, EPI, accessibilité, </a:t>
                      </a:r>
                      <a:r>
                        <a:rPr lang="fr-FR" sz="1200" u="none" strike="noStrike" dirty="0" err="1">
                          <a:effectLst/>
                          <a:latin typeface="Arial" panose="020B0604020202020204" pitchFamily="34" charset="0"/>
                          <a:cs typeface="Arial" panose="020B0604020202020204" pitchFamily="34" charset="0"/>
                        </a:rPr>
                        <a:t>etc</a:t>
                      </a:r>
                      <a:r>
                        <a:rPr lang="fr-FR" sz="1200" u="none" strike="noStrike" dirty="0">
                          <a:effectLst/>
                          <a:latin typeface="Arial" panose="020B0604020202020204" pitchFamily="34" charset="0"/>
                          <a:cs typeface="Arial" panose="020B0604020202020204" pitchFamily="34" charset="0"/>
                        </a:rPr>
                        <a:t>)</a:t>
                      </a:r>
                    </a:p>
                    <a:p>
                      <a:pPr marL="269875" indent="-177800" algn="l" fontAlgn="t">
                        <a:buFont typeface="Arial" panose="020B0604020202020204" pitchFamily="34" charset="0"/>
                        <a:buChar char="•"/>
                        <a:tabLst/>
                      </a:pPr>
                      <a:r>
                        <a:rPr lang="fr-FR" sz="1200" u="none" strike="noStrike" dirty="0">
                          <a:effectLst/>
                          <a:latin typeface="Arial" panose="020B0604020202020204" pitchFamily="34" charset="0"/>
                          <a:cs typeface="Arial" panose="020B0604020202020204" pitchFamily="34" charset="0"/>
                        </a:rPr>
                        <a:t>Organisation et financement du sport en France et plus spécifiquement des associations sportives</a:t>
                      </a:r>
                    </a:p>
                    <a:p>
                      <a:pPr marL="269875" indent="-177800" algn="l" fontAlgn="t">
                        <a:buFont typeface="Arial" panose="020B0604020202020204" pitchFamily="34" charset="0"/>
                        <a:buChar char="•"/>
                        <a:tabLst/>
                      </a:pPr>
                      <a:r>
                        <a:rPr lang="fr-FR" sz="1200" u="none" strike="noStrike" dirty="0">
                          <a:effectLst/>
                          <a:latin typeface="Arial" panose="020B0604020202020204" pitchFamily="34" charset="0"/>
                          <a:cs typeface="Arial" panose="020B0604020202020204" pitchFamily="34" charset="0"/>
                        </a:rPr>
                        <a:t>Panorama des compétences et métiers du secteur sportif</a:t>
                      </a:r>
                    </a:p>
                    <a:p>
                      <a:pPr marL="269875" indent="-177800" algn="l" fontAlgn="t">
                        <a:buFont typeface="Arial" panose="020B0604020202020204" pitchFamily="34" charset="0"/>
                        <a:buChar char="•"/>
                        <a:tabLst/>
                      </a:pPr>
                      <a:r>
                        <a:rPr lang="fr-FR" sz="1200" u="none" strike="noStrike" dirty="0">
                          <a:effectLst/>
                          <a:latin typeface="Arial" panose="020B0604020202020204" pitchFamily="34" charset="0"/>
                          <a:cs typeface="Arial" panose="020B0604020202020204" pitchFamily="34" charset="0"/>
                        </a:rPr>
                        <a:t>Premières notions RH de gestion de groupe et de dynamique collective</a:t>
                      </a:r>
                    </a:p>
                    <a:p>
                      <a:pPr marL="269875" indent="-177800" algn="l" fontAlgn="t">
                        <a:buFont typeface="Arial" panose="020B0604020202020204" pitchFamily="34" charset="0"/>
                        <a:buChar char="•"/>
                        <a:tabLst/>
                      </a:pPr>
                      <a:endParaRPr lang="fr-FR" sz="1200" u="none" strike="noStrike" dirty="0">
                        <a:effectLst/>
                        <a:latin typeface="Arial" panose="020B0604020202020204" pitchFamily="34" charset="0"/>
                        <a:cs typeface="Arial" panose="020B0604020202020204" pitchFamily="34" charset="0"/>
                      </a:endParaRPr>
                    </a:p>
                    <a:p>
                      <a:pPr marL="92075" indent="0" algn="l" fontAlgn="t">
                        <a:buFont typeface="Arial" panose="020B0604020202020204" pitchFamily="34" charset="0"/>
                        <a:buNone/>
                        <a:tabLst/>
                      </a:pPr>
                      <a:r>
                        <a:rPr lang="fr-FR" sz="1200" u="none" strike="noStrike" dirty="0">
                          <a:effectLst/>
                          <a:latin typeface="Arial" panose="020B0604020202020204" pitchFamily="34" charset="0"/>
                          <a:cs typeface="Arial" panose="020B0604020202020204" pitchFamily="34" charset="0"/>
                        </a:rPr>
                        <a:t>La correspondance avec la compétence </a:t>
                      </a:r>
                      <a:r>
                        <a:rPr lang="fr-FR" sz="1200" i="1" u="none" strike="noStrike" dirty="0">
                          <a:effectLst/>
                          <a:latin typeface="Arial" panose="020B0604020202020204" pitchFamily="34" charset="0"/>
                          <a:cs typeface="Arial" panose="020B0604020202020204" pitchFamily="34" charset="0"/>
                        </a:rPr>
                        <a:t>« Garantir l’intégrité physique et morale des publics »</a:t>
                      </a:r>
                      <a:r>
                        <a:rPr lang="fr-FR" sz="1200" u="none" strike="noStrike" dirty="0">
                          <a:effectLst/>
                          <a:latin typeface="Arial" panose="020B0604020202020204" pitchFamily="34" charset="0"/>
                          <a:cs typeface="Arial" panose="020B0604020202020204" pitchFamily="34" charset="0"/>
                        </a:rPr>
                        <a:t>, pourra être enrichie par la formation et la certification au PSC1 ou  SST ou toutes autres formations de prévention aux premiers secours.</a:t>
                      </a:r>
                      <a:r>
                        <a:rPr lang="fr-FR" sz="600" u="none" strike="noStrike" dirty="0">
                          <a:effectLst/>
                          <a:latin typeface="Arial" panose="020B0604020202020204" pitchFamily="34" charset="0"/>
                          <a:cs typeface="Arial" panose="020B0604020202020204" pitchFamily="34" charset="0"/>
                        </a:rPr>
                        <a:t/>
                      </a:r>
                      <a:br>
                        <a:rPr lang="fr-FR" sz="600" u="none" strike="noStrike" dirty="0">
                          <a:effectLst/>
                          <a:latin typeface="Arial" panose="020B0604020202020204" pitchFamily="34" charset="0"/>
                          <a:cs typeface="Arial" panose="020B0604020202020204" pitchFamily="34" charset="0"/>
                        </a:rPr>
                      </a:br>
                      <a:endParaRPr lang="fr-FR" sz="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0" marB="0"/>
                </a:tc>
                <a:extLst>
                  <a:ext uri="{0D108BD9-81ED-4DB2-BD59-A6C34878D82A}">
                    <a16:rowId xmlns:a16="http://schemas.microsoft.com/office/drawing/2014/main" val="3951010467"/>
                  </a:ext>
                </a:extLst>
              </a:tr>
            </a:tbl>
          </a:graphicData>
        </a:graphic>
      </p:graphicFrame>
      <p:grpSp>
        <p:nvGrpSpPr>
          <p:cNvPr id="6" name="组合 177">
            <a:extLst>
              <a:ext uri="{FF2B5EF4-FFF2-40B4-BE49-F238E27FC236}">
                <a16:creationId xmlns:a16="http://schemas.microsoft.com/office/drawing/2014/main" id="{7D100976-792B-E845-9683-6504AAAF4637}"/>
              </a:ext>
            </a:extLst>
          </p:cNvPr>
          <p:cNvGrpSpPr/>
          <p:nvPr/>
        </p:nvGrpSpPr>
        <p:grpSpPr>
          <a:xfrm>
            <a:off x="239048" y="759404"/>
            <a:ext cx="762943" cy="762943"/>
            <a:chOff x="1254722" y="1864234"/>
            <a:chExt cx="762943" cy="762943"/>
          </a:xfrm>
        </p:grpSpPr>
        <p:grpSp>
          <p:nvGrpSpPr>
            <p:cNvPr id="7" name="组合 178">
              <a:extLst>
                <a:ext uri="{FF2B5EF4-FFF2-40B4-BE49-F238E27FC236}">
                  <a16:creationId xmlns:a16="http://schemas.microsoft.com/office/drawing/2014/main" id="{721508D4-4937-8E46-88B0-6C80971D2D06}"/>
                </a:ext>
              </a:extLst>
            </p:cNvPr>
            <p:cNvGrpSpPr/>
            <p:nvPr/>
          </p:nvGrpSpPr>
          <p:grpSpPr>
            <a:xfrm>
              <a:off x="1254722" y="1864234"/>
              <a:ext cx="762943" cy="762943"/>
              <a:chOff x="2894659" y="1465288"/>
              <a:chExt cx="1727827" cy="1727827"/>
            </a:xfrm>
          </p:grpSpPr>
          <p:grpSp>
            <p:nvGrpSpPr>
              <p:cNvPr id="9" name="组合 180">
                <a:extLst>
                  <a:ext uri="{FF2B5EF4-FFF2-40B4-BE49-F238E27FC236}">
                    <a16:creationId xmlns:a16="http://schemas.microsoft.com/office/drawing/2014/main" id="{5258FD30-B1BE-6341-9F26-390F453F6E0C}"/>
                  </a:ext>
                </a:extLst>
              </p:cNvPr>
              <p:cNvGrpSpPr/>
              <p:nvPr/>
            </p:nvGrpSpPr>
            <p:grpSpPr>
              <a:xfrm rot="1771504">
                <a:off x="2914532" y="1485269"/>
                <a:ext cx="1688083" cy="1687866"/>
                <a:chOff x="1827622" y="1343919"/>
                <a:chExt cx="2304000" cy="2304000"/>
              </a:xfrm>
            </p:grpSpPr>
            <p:sp>
              <p:nvSpPr>
                <p:cNvPr id="11" name="椭圆 182">
                  <a:extLst>
                    <a:ext uri="{FF2B5EF4-FFF2-40B4-BE49-F238E27FC236}">
                      <a16:creationId xmlns:a16="http://schemas.microsoft.com/office/drawing/2014/main" id="{3D93800B-CB5D-FA40-B910-C5D5A18A8A05}"/>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00B7CA"/>
                    </a:solidFill>
                    <a:effectLst/>
                    <a:uLnTx/>
                    <a:uFillTx/>
                    <a:latin typeface="华文细黑" panose="02010600040101010101" pitchFamily="2" charset="-122"/>
                    <a:ea typeface="华文细黑" panose="02010600040101010101" pitchFamily="2" charset="-122"/>
                    <a:cs typeface="+mn-cs"/>
                  </a:endParaRPr>
                </a:p>
              </p:txBody>
            </p:sp>
            <p:sp>
              <p:nvSpPr>
                <p:cNvPr id="12" name="椭圆 183">
                  <a:extLst>
                    <a:ext uri="{FF2B5EF4-FFF2-40B4-BE49-F238E27FC236}">
                      <a16:creationId xmlns:a16="http://schemas.microsoft.com/office/drawing/2014/main" id="{E70449CD-8776-D044-9A3A-4206B7F5172C}"/>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FFC00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00B7CA"/>
                    </a:solidFill>
                    <a:effectLst/>
                    <a:uLnTx/>
                    <a:uFillTx/>
                    <a:latin typeface="华文细黑" panose="02010600040101010101" pitchFamily="2" charset="-122"/>
                    <a:ea typeface="华文细黑" panose="02010600040101010101" pitchFamily="2" charset="-122"/>
                    <a:cs typeface="+mn-cs"/>
                  </a:endParaRPr>
                </a:p>
              </p:txBody>
            </p:sp>
          </p:grpSp>
          <p:sp>
            <p:nvSpPr>
              <p:cNvPr id="10" name="流程图: 联系 31">
                <a:extLst>
                  <a:ext uri="{FF2B5EF4-FFF2-40B4-BE49-F238E27FC236}">
                    <a16:creationId xmlns:a16="http://schemas.microsoft.com/office/drawing/2014/main" id="{EB2D185F-2550-AD45-A962-DB6D4E46028E}"/>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B7CA"/>
                  </a:solidFill>
                  <a:effectLst/>
                  <a:uLnTx/>
                  <a:uFillTx/>
                  <a:latin typeface="微软雅黑"/>
                  <a:ea typeface="微软雅黑"/>
                  <a:cs typeface="+mn-cs"/>
                </a:endParaRPr>
              </a:p>
            </p:txBody>
          </p:sp>
        </p:grpSp>
        <p:sp>
          <p:nvSpPr>
            <p:cNvPr id="8" name="文本框 179">
              <a:extLst>
                <a:ext uri="{FF2B5EF4-FFF2-40B4-BE49-F238E27FC236}">
                  <a16:creationId xmlns:a16="http://schemas.microsoft.com/office/drawing/2014/main" id="{88D83BEC-19AF-0D45-BE8C-F327792B78AD}"/>
                </a:ext>
              </a:extLst>
            </p:cNvPr>
            <p:cNvSpPr txBox="1"/>
            <p:nvPr/>
          </p:nvSpPr>
          <p:spPr>
            <a:xfrm>
              <a:off x="1334778" y="2115685"/>
              <a:ext cx="646799" cy="2462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000" b="1" dirty="0" err="1">
                  <a:solidFill>
                    <a:srgbClr val="0F6FC6"/>
                  </a:solidFill>
                  <a:latin typeface="微软雅黑" panose="020B0503020204020204" pitchFamily="34" charset="-122"/>
                  <a:ea typeface="微软雅黑" panose="020B0503020204020204" pitchFamily="34" charset="-122"/>
                </a:rPr>
                <a:t>AGOrA</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217">
            <a:extLst>
              <a:ext uri="{FF2B5EF4-FFF2-40B4-BE49-F238E27FC236}">
                <a16:creationId xmlns:a16="http://schemas.microsoft.com/office/drawing/2014/main" id="{7EE9F2DA-B7C1-E042-98CF-2E9BDCC27520}"/>
              </a:ext>
            </a:extLst>
          </p:cNvPr>
          <p:cNvGrpSpPr/>
          <p:nvPr/>
        </p:nvGrpSpPr>
        <p:grpSpPr>
          <a:xfrm rot="1771504">
            <a:off x="742654" y="1327184"/>
            <a:ext cx="272244" cy="272209"/>
            <a:chOff x="1827622" y="1343919"/>
            <a:chExt cx="2304000" cy="2304000"/>
          </a:xfrm>
          <a:solidFill>
            <a:srgbClr val="FFC003"/>
          </a:solidFill>
          <a:effectLst>
            <a:outerShdw blurRad="50800" dist="38100" dir="2700000" algn="tl" rotWithShape="0">
              <a:prstClr val="black">
                <a:alpha val="40000"/>
              </a:prstClr>
            </a:outerShdw>
          </a:effectLst>
        </p:grpSpPr>
        <p:sp>
          <p:nvSpPr>
            <p:cNvPr id="14" name="椭圆 218">
              <a:extLst>
                <a:ext uri="{FF2B5EF4-FFF2-40B4-BE49-F238E27FC236}">
                  <a16:creationId xmlns:a16="http://schemas.microsoft.com/office/drawing/2014/main" id="{7BC10DDE-5AA7-D943-95BA-DA31838F6CDD}"/>
                </a:ext>
              </a:extLst>
            </p:cNvPr>
            <p:cNvSpPr/>
            <p:nvPr/>
          </p:nvSpPr>
          <p:spPr>
            <a:xfrm>
              <a:off x="1827622" y="1343919"/>
              <a:ext cx="2304000" cy="2304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5" name="椭圆 219">
              <a:extLst>
                <a:ext uri="{FF2B5EF4-FFF2-40B4-BE49-F238E27FC236}">
                  <a16:creationId xmlns:a16="http://schemas.microsoft.com/office/drawing/2014/main" id="{9D07CC42-7BF4-5D43-B9BE-1F63D52793B7}"/>
                </a:ext>
              </a:extLst>
            </p:cNvPr>
            <p:cNvSpPr/>
            <p:nvPr/>
          </p:nvSpPr>
          <p:spPr>
            <a:xfrm>
              <a:off x="1877481" y="1393778"/>
              <a:ext cx="2204282" cy="2204282"/>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7" name="组合 184">
            <a:extLst>
              <a:ext uri="{FF2B5EF4-FFF2-40B4-BE49-F238E27FC236}">
                <a16:creationId xmlns:a16="http://schemas.microsoft.com/office/drawing/2014/main" id="{E79E8989-7E99-0040-91FF-FF9F043044F8}"/>
              </a:ext>
            </a:extLst>
          </p:cNvPr>
          <p:cNvGrpSpPr/>
          <p:nvPr/>
        </p:nvGrpSpPr>
        <p:grpSpPr>
          <a:xfrm>
            <a:off x="134561" y="1640772"/>
            <a:ext cx="862445" cy="762943"/>
            <a:chOff x="2705448" y="1864234"/>
            <a:chExt cx="862445" cy="762943"/>
          </a:xfrm>
        </p:grpSpPr>
        <p:grpSp>
          <p:nvGrpSpPr>
            <p:cNvPr id="18" name="组合 185">
              <a:extLst>
                <a:ext uri="{FF2B5EF4-FFF2-40B4-BE49-F238E27FC236}">
                  <a16:creationId xmlns:a16="http://schemas.microsoft.com/office/drawing/2014/main" id="{DA3424A2-9B8F-944B-B251-AC1D5EB05261}"/>
                </a:ext>
              </a:extLst>
            </p:cNvPr>
            <p:cNvGrpSpPr/>
            <p:nvPr/>
          </p:nvGrpSpPr>
          <p:grpSpPr>
            <a:xfrm>
              <a:off x="2705448" y="1864234"/>
              <a:ext cx="862445" cy="762943"/>
              <a:chOff x="2894659" y="1465288"/>
              <a:chExt cx="1953168" cy="1727827"/>
            </a:xfrm>
          </p:grpSpPr>
          <p:grpSp>
            <p:nvGrpSpPr>
              <p:cNvPr id="20" name="组合 187">
                <a:extLst>
                  <a:ext uri="{FF2B5EF4-FFF2-40B4-BE49-F238E27FC236}">
                    <a16:creationId xmlns:a16="http://schemas.microsoft.com/office/drawing/2014/main" id="{7FD55F23-017F-B94B-9926-2E2B6725A1D5}"/>
                  </a:ext>
                </a:extLst>
              </p:cNvPr>
              <p:cNvGrpSpPr/>
              <p:nvPr/>
            </p:nvGrpSpPr>
            <p:grpSpPr>
              <a:xfrm rot="1771504">
                <a:off x="2914532" y="1485269"/>
                <a:ext cx="1688083" cy="1687866"/>
                <a:chOff x="1827622" y="1343919"/>
                <a:chExt cx="2304000" cy="2304000"/>
              </a:xfrm>
            </p:grpSpPr>
            <p:sp>
              <p:nvSpPr>
                <p:cNvPr id="22" name="椭圆 189">
                  <a:extLst>
                    <a:ext uri="{FF2B5EF4-FFF2-40B4-BE49-F238E27FC236}">
                      <a16:creationId xmlns:a16="http://schemas.microsoft.com/office/drawing/2014/main" id="{F4AAF3CC-87BB-1D4A-B97B-5900CDCEAABE}"/>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B757"/>
                    </a:solidFill>
                    <a:effectLst/>
                    <a:uLnTx/>
                    <a:uFillTx/>
                    <a:latin typeface="华文细黑" panose="02010600040101010101" pitchFamily="2" charset="-122"/>
                    <a:ea typeface="华文细黑" panose="02010600040101010101" pitchFamily="2" charset="-122"/>
                    <a:cs typeface="+mn-cs"/>
                  </a:endParaRPr>
                </a:p>
              </p:txBody>
            </p:sp>
            <p:sp>
              <p:nvSpPr>
                <p:cNvPr id="23" name="椭圆 190">
                  <a:extLst>
                    <a:ext uri="{FF2B5EF4-FFF2-40B4-BE49-F238E27FC236}">
                      <a16:creationId xmlns:a16="http://schemas.microsoft.com/office/drawing/2014/main" id="{042C65BA-7D33-7940-96CF-DABB355DECDF}"/>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B757"/>
                    </a:solidFill>
                    <a:effectLst/>
                    <a:uLnTx/>
                    <a:uFillTx/>
                    <a:latin typeface="华文细黑" panose="02010600040101010101" pitchFamily="2" charset="-122"/>
                    <a:ea typeface="华文细黑" panose="02010600040101010101" pitchFamily="2" charset="-122"/>
                    <a:cs typeface="+mn-cs"/>
                  </a:endParaRPr>
                </a:p>
              </p:txBody>
            </p:sp>
          </p:grpSp>
          <p:sp>
            <p:nvSpPr>
              <p:cNvPr id="21" name="流程图: 联系 38">
                <a:extLst>
                  <a:ext uri="{FF2B5EF4-FFF2-40B4-BE49-F238E27FC236}">
                    <a16:creationId xmlns:a16="http://schemas.microsoft.com/office/drawing/2014/main" id="{A128372A-97DB-F54A-9D4C-7071F52FE8D4}"/>
                  </a:ext>
                </a:extLst>
              </p:cNvPr>
              <p:cNvSpPr/>
              <p:nvPr/>
            </p:nvSpPr>
            <p:spPr>
              <a:xfrm>
                <a:off x="2894659" y="1465288"/>
                <a:ext cx="1953168"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B757"/>
                  </a:solidFill>
                  <a:effectLst/>
                  <a:uLnTx/>
                  <a:uFillTx/>
                  <a:latin typeface="微软雅黑"/>
                  <a:ea typeface="微软雅黑"/>
                  <a:cs typeface="+mn-cs"/>
                </a:endParaRPr>
              </a:p>
            </p:txBody>
          </p:sp>
        </p:grpSp>
        <p:sp>
          <p:nvSpPr>
            <p:cNvPr id="19" name="文本框 186">
              <a:extLst>
                <a:ext uri="{FF2B5EF4-FFF2-40B4-BE49-F238E27FC236}">
                  <a16:creationId xmlns:a16="http://schemas.microsoft.com/office/drawing/2014/main" id="{9EBE8FFB-FB8A-1C4C-829E-7C7D286CD0AA}"/>
                </a:ext>
              </a:extLst>
            </p:cNvPr>
            <p:cNvSpPr txBox="1"/>
            <p:nvPr/>
          </p:nvSpPr>
          <p:spPr>
            <a:xfrm>
              <a:off x="2705449" y="2045635"/>
              <a:ext cx="862444" cy="3847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smtClean="0">
                  <a:ln>
                    <a:noFill/>
                  </a:ln>
                  <a:solidFill>
                    <a:srgbClr val="0F6FC6"/>
                  </a:solidFill>
                  <a:effectLst/>
                  <a:uLnTx/>
                  <a:uFillTx/>
                  <a:latin typeface="微软雅黑" panose="020B0503020204020204" pitchFamily="34" charset="-122"/>
                  <a:ea typeface="微软雅黑" panose="020B0503020204020204" pitchFamily="34" charset="-122"/>
                  <a:cs typeface="+mn-cs"/>
                </a:rPr>
                <a:t>Vente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srgbClr val="0F6FC6"/>
                  </a:solidFill>
                  <a:effectLst/>
                  <a:uLnTx/>
                  <a:uFillTx/>
                  <a:latin typeface="微软雅黑" panose="020B0503020204020204" pitchFamily="34" charset="-122"/>
                  <a:ea typeface="微软雅黑" panose="020B0503020204020204" pitchFamily="34" charset="-122"/>
                  <a:cs typeface="+mn-cs"/>
                </a:rPr>
                <a:t>Commerce</a:t>
              </a:r>
              <a:endParaRPr kumimoji="0" lang="zh-CN" altLang="en-US" sz="9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220">
            <a:extLst>
              <a:ext uri="{FF2B5EF4-FFF2-40B4-BE49-F238E27FC236}">
                <a16:creationId xmlns:a16="http://schemas.microsoft.com/office/drawing/2014/main" id="{D1E1D8F0-A41F-944C-833E-576CF4F23F11}"/>
              </a:ext>
            </a:extLst>
          </p:cNvPr>
          <p:cNvGrpSpPr/>
          <p:nvPr/>
        </p:nvGrpSpPr>
        <p:grpSpPr>
          <a:xfrm rot="1771504">
            <a:off x="615773" y="2159203"/>
            <a:ext cx="272244" cy="272209"/>
            <a:chOff x="1827622" y="1343919"/>
            <a:chExt cx="2304000" cy="2304000"/>
          </a:xfrm>
          <a:solidFill>
            <a:srgbClr val="00B050"/>
          </a:solidFill>
          <a:effectLst>
            <a:outerShdw blurRad="50800" dist="38100" dir="2700000" algn="tl" rotWithShape="0">
              <a:prstClr val="black">
                <a:alpha val="40000"/>
              </a:prstClr>
            </a:outerShdw>
          </a:effectLst>
        </p:grpSpPr>
        <p:sp>
          <p:nvSpPr>
            <p:cNvPr id="25" name="椭圆 221">
              <a:extLst>
                <a:ext uri="{FF2B5EF4-FFF2-40B4-BE49-F238E27FC236}">
                  <a16:creationId xmlns:a16="http://schemas.microsoft.com/office/drawing/2014/main" id="{927C4DFA-F5FF-7748-AECF-E3B2FFD6AB94}"/>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6" name="椭圆 222">
              <a:extLst>
                <a:ext uri="{FF2B5EF4-FFF2-40B4-BE49-F238E27FC236}">
                  <a16:creationId xmlns:a16="http://schemas.microsoft.com/office/drawing/2014/main" id="{523E7C29-3675-764B-BDE5-1CCF21CED3F1}"/>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7" name="组合 191">
            <a:extLst>
              <a:ext uri="{FF2B5EF4-FFF2-40B4-BE49-F238E27FC236}">
                <a16:creationId xmlns:a16="http://schemas.microsoft.com/office/drawing/2014/main" id="{D655CD78-523A-EB43-9AB9-3A6725997B43}"/>
              </a:ext>
            </a:extLst>
          </p:cNvPr>
          <p:cNvGrpSpPr/>
          <p:nvPr/>
        </p:nvGrpSpPr>
        <p:grpSpPr>
          <a:xfrm>
            <a:off x="80489" y="2502801"/>
            <a:ext cx="813341" cy="762943"/>
            <a:chOff x="4132381" y="1864234"/>
            <a:chExt cx="813341" cy="762943"/>
          </a:xfrm>
        </p:grpSpPr>
        <p:grpSp>
          <p:nvGrpSpPr>
            <p:cNvPr id="28" name="组合 192">
              <a:extLst>
                <a:ext uri="{FF2B5EF4-FFF2-40B4-BE49-F238E27FC236}">
                  <a16:creationId xmlns:a16="http://schemas.microsoft.com/office/drawing/2014/main" id="{3C76B937-D57E-8342-9530-A1ABCD15BA1A}"/>
                </a:ext>
              </a:extLst>
            </p:cNvPr>
            <p:cNvGrpSpPr/>
            <p:nvPr/>
          </p:nvGrpSpPr>
          <p:grpSpPr>
            <a:xfrm>
              <a:off x="4132381" y="1864234"/>
              <a:ext cx="762943" cy="762943"/>
              <a:chOff x="2894659" y="1465288"/>
              <a:chExt cx="1727827" cy="1727827"/>
            </a:xfrm>
          </p:grpSpPr>
          <p:grpSp>
            <p:nvGrpSpPr>
              <p:cNvPr id="30" name="组合 194">
                <a:extLst>
                  <a:ext uri="{FF2B5EF4-FFF2-40B4-BE49-F238E27FC236}">
                    <a16:creationId xmlns:a16="http://schemas.microsoft.com/office/drawing/2014/main" id="{F1CF753A-571C-764E-B3FD-A930DEFCC0FF}"/>
                  </a:ext>
                </a:extLst>
              </p:cNvPr>
              <p:cNvGrpSpPr/>
              <p:nvPr/>
            </p:nvGrpSpPr>
            <p:grpSpPr>
              <a:xfrm rot="1771504">
                <a:off x="2914532" y="1485269"/>
                <a:ext cx="1688083" cy="1687866"/>
                <a:chOff x="1827622" y="1343919"/>
                <a:chExt cx="2304000" cy="2304000"/>
              </a:xfrm>
            </p:grpSpPr>
            <p:sp>
              <p:nvSpPr>
                <p:cNvPr id="32" name="椭圆 196">
                  <a:extLst>
                    <a:ext uri="{FF2B5EF4-FFF2-40B4-BE49-F238E27FC236}">
                      <a16:creationId xmlns:a16="http://schemas.microsoft.com/office/drawing/2014/main" id="{8098F643-86B4-354C-8567-98B97E97FD2E}"/>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33" name="椭圆 197">
                  <a:extLst>
                    <a:ext uri="{FF2B5EF4-FFF2-40B4-BE49-F238E27FC236}">
                      <a16:creationId xmlns:a16="http://schemas.microsoft.com/office/drawing/2014/main" id="{D315E2E2-1669-ED47-87F8-969FA789D6F9}"/>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E87A3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31" name="流程图: 联系 45">
                <a:extLst>
                  <a:ext uri="{FF2B5EF4-FFF2-40B4-BE49-F238E27FC236}">
                    <a16:creationId xmlns:a16="http://schemas.microsoft.com/office/drawing/2014/main" id="{5B215AE6-A166-C24E-BB96-C0A60A41C7C2}"/>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文本框 193">
              <a:extLst>
                <a:ext uri="{FF2B5EF4-FFF2-40B4-BE49-F238E27FC236}">
                  <a16:creationId xmlns:a16="http://schemas.microsoft.com/office/drawing/2014/main" id="{B0831E89-7399-D24E-AE03-C25E2A5EFD7A}"/>
                </a:ext>
              </a:extLst>
            </p:cNvPr>
            <p:cNvSpPr txBox="1"/>
            <p:nvPr/>
          </p:nvSpPr>
          <p:spPr>
            <a:xfrm>
              <a:off x="4189481" y="2128988"/>
              <a:ext cx="756241"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a:defRPr/>
              </a:pPr>
              <a:r>
                <a:rPr lang="en-US" altLang="zh-CN" sz="1000" dirty="0" err="1">
                  <a:solidFill>
                    <a:srgbClr val="0F6FC6"/>
                  </a:solidFill>
                </a:rPr>
                <a:t>Accueil</a:t>
              </a:r>
              <a:endParaRPr lang="zh-CN" altLang="en-US" sz="1000" dirty="0">
                <a:solidFill>
                  <a:srgbClr val="0F6FC6"/>
                </a:solidFill>
              </a:endParaRPr>
            </a:p>
          </p:txBody>
        </p:sp>
      </p:grpSp>
      <p:grpSp>
        <p:nvGrpSpPr>
          <p:cNvPr id="34" name="组合 223">
            <a:extLst>
              <a:ext uri="{FF2B5EF4-FFF2-40B4-BE49-F238E27FC236}">
                <a16:creationId xmlns:a16="http://schemas.microsoft.com/office/drawing/2014/main" id="{120ADFD2-52D4-DE46-86F2-3F10D1258019}"/>
              </a:ext>
            </a:extLst>
          </p:cNvPr>
          <p:cNvGrpSpPr/>
          <p:nvPr/>
        </p:nvGrpSpPr>
        <p:grpSpPr>
          <a:xfrm rot="1771504">
            <a:off x="579647" y="3048597"/>
            <a:ext cx="272244" cy="272209"/>
            <a:chOff x="1827622" y="1343919"/>
            <a:chExt cx="2304000" cy="2304000"/>
          </a:xfrm>
          <a:solidFill>
            <a:srgbClr val="E87A31"/>
          </a:solidFill>
          <a:effectLst>
            <a:outerShdw blurRad="50800" dist="38100" dir="2700000" algn="tl" rotWithShape="0">
              <a:prstClr val="black">
                <a:alpha val="40000"/>
              </a:prstClr>
            </a:outerShdw>
          </a:effectLst>
        </p:grpSpPr>
        <p:sp>
          <p:nvSpPr>
            <p:cNvPr id="35" name="椭圆 224">
              <a:extLst>
                <a:ext uri="{FF2B5EF4-FFF2-40B4-BE49-F238E27FC236}">
                  <a16:creationId xmlns:a16="http://schemas.microsoft.com/office/drawing/2014/main" id="{041BF947-0C70-344F-BA00-AD9E570F885C}"/>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39" name="椭圆 225">
              <a:extLst>
                <a:ext uri="{FF2B5EF4-FFF2-40B4-BE49-F238E27FC236}">
                  <a16:creationId xmlns:a16="http://schemas.microsoft.com/office/drawing/2014/main" id="{C70DC2F9-F377-AE46-A97D-F0847F3C25E7}"/>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43" name="组合 198">
            <a:extLst>
              <a:ext uri="{FF2B5EF4-FFF2-40B4-BE49-F238E27FC236}">
                <a16:creationId xmlns:a16="http://schemas.microsoft.com/office/drawing/2014/main" id="{8F9ABBA0-EB2E-CF40-AAAA-800A913D971E}"/>
              </a:ext>
            </a:extLst>
          </p:cNvPr>
          <p:cNvGrpSpPr/>
          <p:nvPr/>
        </p:nvGrpSpPr>
        <p:grpSpPr>
          <a:xfrm>
            <a:off x="89948" y="3362185"/>
            <a:ext cx="790040" cy="762943"/>
            <a:chOff x="5617616" y="1872229"/>
            <a:chExt cx="790040" cy="762943"/>
          </a:xfrm>
        </p:grpSpPr>
        <p:grpSp>
          <p:nvGrpSpPr>
            <p:cNvPr id="44" name="组合 199">
              <a:extLst>
                <a:ext uri="{FF2B5EF4-FFF2-40B4-BE49-F238E27FC236}">
                  <a16:creationId xmlns:a16="http://schemas.microsoft.com/office/drawing/2014/main" id="{2152D807-13DB-5346-90AD-D2969C0FB74B}"/>
                </a:ext>
              </a:extLst>
            </p:cNvPr>
            <p:cNvGrpSpPr/>
            <p:nvPr/>
          </p:nvGrpSpPr>
          <p:grpSpPr>
            <a:xfrm>
              <a:off x="5617616" y="1872229"/>
              <a:ext cx="762943" cy="762943"/>
              <a:chOff x="2894659" y="1465288"/>
              <a:chExt cx="1727827" cy="1727827"/>
            </a:xfrm>
          </p:grpSpPr>
          <p:grpSp>
            <p:nvGrpSpPr>
              <p:cNvPr id="46" name="组合 201">
                <a:extLst>
                  <a:ext uri="{FF2B5EF4-FFF2-40B4-BE49-F238E27FC236}">
                    <a16:creationId xmlns:a16="http://schemas.microsoft.com/office/drawing/2014/main" id="{0EEA57EA-428A-1D4D-B5C8-F6E1AF3BE80B}"/>
                  </a:ext>
                </a:extLst>
              </p:cNvPr>
              <p:cNvGrpSpPr/>
              <p:nvPr/>
            </p:nvGrpSpPr>
            <p:grpSpPr>
              <a:xfrm rot="1771504">
                <a:off x="2914532" y="1485269"/>
                <a:ext cx="1688083" cy="1687866"/>
                <a:chOff x="1827622" y="1343919"/>
                <a:chExt cx="2304000" cy="2304000"/>
              </a:xfrm>
            </p:grpSpPr>
            <p:sp>
              <p:nvSpPr>
                <p:cNvPr id="48" name="椭圆 203">
                  <a:extLst>
                    <a:ext uri="{FF2B5EF4-FFF2-40B4-BE49-F238E27FC236}">
                      <a16:creationId xmlns:a16="http://schemas.microsoft.com/office/drawing/2014/main" id="{86EB2EEF-B8EF-F541-B6A3-C778487260BF}"/>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49" name="椭圆 204">
                  <a:extLst>
                    <a:ext uri="{FF2B5EF4-FFF2-40B4-BE49-F238E27FC236}">
                      <a16:creationId xmlns:a16="http://schemas.microsoft.com/office/drawing/2014/main" id="{CF984F88-6CC1-E640-9C47-E447CD4304D7}"/>
                    </a:ext>
                  </a:extLst>
                </p:cNvPr>
                <p:cNvSpPr/>
                <p:nvPr/>
              </p:nvSpPr>
              <p:spPr>
                <a:xfrm>
                  <a:off x="1877478" y="1393777"/>
                  <a:ext cx="2204283"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4372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47" name="流程图: 联系 52">
                <a:extLst>
                  <a:ext uri="{FF2B5EF4-FFF2-40B4-BE49-F238E27FC236}">
                    <a16:creationId xmlns:a16="http://schemas.microsoft.com/office/drawing/2014/main" id="{67FED352-EED4-AF45-960A-C2D634301759}"/>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45" name="文本框 200">
              <a:extLst>
                <a:ext uri="{FF2B5EF4-FFF2-40B4-BE49-F238E27FC236}">
                  <a16:creationId xmlns:a16="http://schemas.microsoft.com/office/drawing/2014/main" id="{9E85564F-7D63-B645-9E40-12F78D307B52}"/>
                </a:ext>
              </a:extLst>
            </p:cNvPr>
            <p:cNvSpPr txBox="1"/>
            <p:nvPr/>
          </p:nvSpPr>
          <p:spPr>
            <a:xfrm>
              <a:off x="5658460" y="2130074"/>
              <a:ext cx="749196"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000" dirty="0" err="1">
                  <a:solidFill>
                    <a:srgbClr val="0F6FC6"/>
                  </a:solidFill>
                </a:rPr>
                <a:t>Sécurité</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32" y="3848068"/>
            <a:ext cx="7445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组合 199">
            <a:extLst>
              <a:ext uri="{FF2B5EF4-FFF2-40B4-BE49-F238E27FC236}">
                <a16:creationId xmlns:a16="http://schemas.microsoft.com/office/drawing/2014/main" id="{5E38AF01-427D-EA47-B400-166B32EA43CB}"/>
              </a:ext>
            </a:extLst>
          </p:cNvPr>
          <p:cNvGrpSpPr/>
          <p:nvPr/>
        </p:nvGrpSpPr>
        <p:grpSpPr>
          <a:xfrm>
            <a:off x="104801" y="759404"/>
            <a:ext cx="898584" cy="4166991"/>
            <a:chOff x="2587475" y="1465288"/>
            <a:chExt cx="2035011" cy="9436929"/>
          </a:xfrm>
        </p:grpSpPr>
        <p:sp>
          <p:nvSpPr>
            <p:cNvPr id="56" name="椭圆 204">
              <a:extLst>
                <a:ext uri="{FF2B5EF4-FFF2-40B4-BE49-F238E27FC236}">
                  <a16:creationId xmlns:a16="http://schemas.microsoft.com/office/drawing/2014/main" id="{D4117157-BD9E-9540-B40D-000060CADB92}"/>
                </a:ext>
              </a:extLst>
            </p:cNvPr>
            <p:cNvSpPr/>
            <p:nvPr/>
          </p:nvSpPr>
          <p:spPr>
            <a:xfrm rot="1771504">
              <a:off x="2587475" y="9287403"/>
              <a:ext cx="1615023" cy="161481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54" name="流程图: 联系 52">
              <a:extLst>
                <a:ext uri="{FF2B5EF4-FFF2-40B4-BE49-F238E27FC236}">
                  <a16:creationId xmlns:a16="http://schemas.microsoft.com/office/drawing/2014/main" id="{467292E4-E8D9-4F45-BE5A-9B149DC6BB9A}"/>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7" name="文本框 200">
            <a:extLst>
              <a:ext uri="{FF2B5EF4-FFF2-40B4-BE49-F238E27FC236}">
                <a16:creationId xmlns:a16="http://schemas.microsoft.com/office/drawing/2014/main" id="{475D7AF1-4FEB-DE4A-8F0B-0052E0EB6CDC}"/>
              </a:ext>
            </a:extLst>
          </p:cNvPr>
          <p:cNvSpPr txBox="1"/>
          <p:nvPr/>
        </p:nvSpPr>
        <p:spPr>
          <a:xfrm>
            <a:off x="33038" y="4446763"/>
            <a:ext cx="848344"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AEPA</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nvGrpSpPr>
          <p:cNvPr id="58" name="组合 226">
            <a:extLst>
              <a:ext uri="{FF2B5EF4-FFF2-40B4-BE49-F238E27FC236}">
                <a16:creationId xmlns:a16="http://schemas.microsoft.com/office/drawing/2014/main" id="{94A1E7C6-8F88-3B4A-9044-90D3F8B052D9}"/>
              </a:ext>
            </a:extLst>
          </p:cNvPr>
          <p:cNvGrpSpPr/>
          <p:nvPr/>
        </p:nvGrpSpPr>
        <p:grpSpPr>
          <a:xfrm rot="1771504">
            <a:off x="583284" y="4734198"/>
            <a:ext cx="272244" cy="272209"/>
            <a:chOff x="1827622" y="1343919"/>
            <a:chExt cx="2304000" cy="2304000"/>
          </a:xfrm>
          <a:solidFill>
            <a:srgbClr val="FF0000"/>
          </a:solidFill>
          <a:effectLst>
            <a:outerShdw blurRad="50800" dist="38100" dir="2700000" algn="tl" rotWithShape="0">
              <a:prstClr val="black">
                <a:alpha val="40000"/>
              </a:prstClr>
            </a:outerShdw>
          </a:effectLst>
        </p:grpSpPr>
        <p:sp>
          <p:nvSpPr>
            <p:cNvPr id="59" name="椭圆 227">
              <a:extLst>
                <a:ext uri="{FF2B5EF4-FFF2-40B4-BE49-F238E27FC236}">
                  <a16:creationId xmlns:a16="http://schemas.microsoft.com/office/drawing/2014/main" id="{D5BE9B2F-E2F9-674B-8165-5D6864D3531A}"/>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60" name="椭圆 228">
              <a:extLst>
                <a:ext uri="{FF2B5EF4-FFF2-40B4-BE49-F238E27FC236}">
                  <a16:creationId xmlns:a16="http://schemas.microsoft.com/office/drawing/2014/main" id="{4BB22F94-A7B4-1E44-B408-80E02A60CB28}"/>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Tree>
    <p:extLst>
      <p:ext uri="{BB962C8B-B14F-4D97-AF65-F5344CB8AC3E}">
        <p14:creationId xmlns:p14="http://schemas.microsoft.com/office/powerpoint/2010/main" val="3395143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afterEffect" p14:presetBounceEnd="3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0000">
                                          <p:cBhvr additive="base">
                                            <p:cTn id="7" dur="20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14:presetBounceEnd="3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30000">
                                          <p:cBhvr additive="base">
                                            <p:cTn id="11" dur="20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9" accel="30000" fill="hold" nodeType="withEffect" p14:presetBounceEnd="30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30000">
                                          <p:cBhvr additive="base">
                                            <p:cTn id="15" dur="2000" fill="hold"/>
                                            <p:tgtEl>
                                              <p:spTgt spid="17"/>
                                            </p:tgtEl>
                                            <p:attrNameLst>
                                              <p:attrName>ppt_x</p:attrName>
                                            </p:attrNameLst>
                                          </p:cBhvr>
                                          <p:tavLst>
                                            <p:tav tm="0">
                                              <p:val>
                                                <p:strVal val="0-#ppt_w/2"/>
                                              </p:val>
                                            </p:tav>
                                            <p:tav tm="100000">
                                              <p:val>
                                                <p:strVal val="#ppt_x"/>
                                              </p:val>
                                            </p:tav>
                                          </p:tavLst>
                                        </p:anim>
                                        <p:anim calcmode="lin" valueType="num" p14:bounceEnd="30000">
                                          <p:cBhvr additive="base">
                                            <p:cTn id="16" dur="2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6" accel="30000" fill="hold" nodeType="withEffect" p14:presetBounceEnd="30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30000">
                                          <p:cBhvr additive="base">
                                            <p:cTn id="19" dur="2000" fill="hold"/>
                                            <p:tgtEl>
                                              <p:spTgt spid="24"/>
                                            </p:tgtEl>
                                            <p:attrNameLst>
                                              <p:attrName>ppt_x</p:attrName>
                                            </p:attrNameLst>
                                          </p:cBhvr>
                                          <p:tavLst>
                                            <p:tav tm="0">
                                              <p:val>
                                                <p:strVal val="1+#ppt_w/2"/>
                                              </p:val>
                                            </p:tav>
                                            <p:tav tm="100000">
                                              <p:val>
                                                <p:strVal val="#ppt_x"/>
                                              </p:val>
                                            </p:tav>
                                          </p:tavLst>
                                        </p:anim>
                                        <p:anim calcmode="lin" valueType="num" p14:bounceEnd="30000">
                                          <p:cBhvr additive="base">
                                            <p:cTn id="20" dur="20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9" accel="30000" fill="hold" nodeType="withEffect" p14:presetBounceEnd="30000">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14:bounceEnd="30000">
                                          <p:cBhvr additive="base">
                                            <p:cTn id="23" dur="2000" fill="hold"/>
                                            <p:tgtEl>
                                              <p:spTgt spid="27"/>
                                            </p:tgtEl>
                                            <p:attrNameLst>
                                              <p:attrName>ppt_x</p:attrName>
                                            </p:attrNameLst>
                                          </p:cBhvr>
                                          <p:tavLst>
                                            <p:tav tm="0">
                                              <p:val>
                                                <p:strVal val="0-#ppt_w/2"/>
                                              </p:val>
                                            </p:tav>
                                            <p:tav tm="100000">
                                              <p:val>
                                                <p:strVal val="#ppt_x"/>
                                              </p:val>
                                            </p:tav>
                                          </p:tavLst>
                                        </p:anim>
                                        <p:anim calcmode="lin" valueType="num" p14:bounceEnd="30000">
                                          <p:cBhvr additive="base">
                                            <p:cTn id="24" dur="2000" fill="hold"/>
                                            <p:tgtEl>
                                              <p:spTgt spid="27"/>
                                            </p:tgtEl>
                                            <p:attrNameLst>
                                              <p:attrName>ppt_y</p:attrName>
                                            </p:attrNameLst>
                                          </p:cBhvr>
                                          <p:tavLst>
                                            <p:tav tm="0">
                                              <p:val>
                                                <p:strVal val="0-#ppt_h/2"/>
                                              </p:val>
                                            </p:tav>
                                            <p:tav tm="100000">
                                              <p:val>
                                                <p:strVal val="#ppt_y"/>
                                              </p:val>
                                            </p:tav>
                                          </p:tavLst>
                                        </p:anim>
                                      </p:childTnLst>
                                    </p:cTn>
                                  </p:par>
                                  <p:par>
                                    <p:cTn id="25" presetID="2" presetClass="entr" presetSubtype="6" accel="30000" fill="hold" nodeType="withEffect" p14:presetBounceEnd="30000">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14:bounceEnd="30000">
                                          <p:cBhvr additive="base">
                                            <p:cTn id="27" dur="2000" fill="hold"/>
                                            <p:tgtEl>
                                              <p:spTgt spid="34"/>
                                            </p:tgtEl>
                                            <p:attrNameLst>
                                              <p:attrName>ppt_x</p:attrName>
                                            </p:attrNameLst>
                                          </p:cBhvr>
                                          <p:tavLst>
                                            <p:tav tm="0">
                                              <p:val>
                                                <p:strVal val="1+#ppt_w/2"/>
                                              </p:val>
                                            </p:tav>
                                            <p:tav tm="100000">
                                              <p:val>
                                                <p:strVal val="#ppt_x"/>
                                              </p:val>
                                            </p:tav>
                                          </p:tavLst>
                                        </p:anim>
                                        <p:anim calcmode="lin" valueType="num" p14:bounceEnd="30000">
                                          <p:cBhvr additive="base">
                                            <p:cTn id="28" dur="20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9" accel="30000" fill="hold" nodeType="withEffect" p14:presetBounceEnd="30000">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14:bounceEnd="30000">
                                          <p:cBhvr additive="base">
                                            <p:cTn id="31" dur="2000" fill="hold"/>
                                            <p:tgtEl>
                                              <p:spTgt spid="43"/>
                                            </p:tgtEl>
                                            <p:attrNameLst>
                                              <p:attrName>ppt_x</p:attrName>
                                            </p:attrNameLst>
                                          </p:cBhvr>
                                          <p:tavLst>
                                            <p:tav tm="0">
                                              <p:val>
                                                <p:strVal val="0-#ppt_w/2"/>
                                              </p:val>
                                            </p:tav>
                                            <p:tav tm="100000">
                                              <p:val>
                                                <p:strVal val="#ppt_x"/>
                                              </p:val>
                                            </p:tav>
                                          </p:tavLst>
                                        </p:anim>
                                        <p:anim calcmode="lin" valueType="num" p14:bounceEnd="30000">
                                          <p:cBhvr additive="base">
                                            <p:cTn id="32" dur="2000" fill="hold"/>
                                            <p:tgtEl>
                                              <p:spTgt spid="43"/>
                                            </p:tgtEl>
                                            <p:attrNameLst>
                                              <p:attrName>ppt_y</p:attrName>
                                            </p:attrNameLst>
                                          </p:cBhvr>
                                          <p:tavLst>
                                            <p:tav tm="0">
                                              <p:val>
                                                <p:strVal val="0-#ppt_h/2"/>
                                              </p:val>
                                            </p:tav>
                                            <p:tav tm="100000">
                                              <p:val>
                                                <p:strVal val="#ppt_y"/>
                                              </p:val>
                                            </p:tav>
                                          </p:tavLst>
                                        </p:anim>
                                      </p:childTnLst>
                                    </p:cTn>
                                  </p:par>
                                  <p:par>
                                    <p:cTn id="33" presetID="2" presetClass="entr" presetSubtype="6" accel="30000" fill="hold" nodeType="withEffect" p14:presetBounceEnd="30000">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14:bounceEnd="30000">
                                          <p:cBhvr additive="base">
                                            <p:cTn id="35" dur="2000" fill="hold"/>
                                            <p:tgtEl>
                                              <p:spTgt spid="58"/>
                                            </p:tgtEl>
                                            <p:attrNameLst>
                                              <p:attrName>ppt_x</p:attrName>
                                            </p:attrNameLst>
                                          </p:cBhvr>
                                          <p:tavLst>
                                            <p:tav tm="0">
                                              <p:val>
                                                <p:strVal val="1+#ppt_w/2"/>
                                              </p:val>
                                            </p:tav>
                                            <p:tav tm="100000">
                                              <p:val>
                                                <p:strVal val="#ppt_x"/>
                                              </p:val>
                                            </p:tav>
                                          </p:tavLst>
                                        </p:anim>
                                        <p:anim calcmode="lin" valueType="num" p14:bounceEnd="30000">
                                          <p:cBhvr additive="base">
                                            <p:cTn id="36" dur="2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9" accel="3000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0-#ppt_w/2"/>
                                              </p:val>
                                            </p:tav>
                                            <p:tav tm="100000">
                                              <p:val>
                                                <p:strVal val="#ppt_x"/>
                                              </p:val>
                                            </p:tav>
                                          </p:tavLst>
                                        </p:anim>
                                        <p:anim calcmode="lin" valueType="num">
                                          <p:cBhvr additive="base">
                                            <p:cTn id="16" dur="2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6" accel="300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000" fill="hold"/>
                                            <p:tgtEl>
                                              <p:spTgt spid="24"/>
                                            </p:tgtEl>
                                            <p:attrNameLst>
                                              <p:attrName>ppt_x</p:attrName>
                                            </p:attrNameLst>
                                          </p:cBhvr>
                                          <p:tavLst>
                                            <p:tav tm="0">
                                              <p:val>
                                                <p:strVal val="1+#ppt_w/2"/>
                                              </p:val>
                                            </p:tav>
                                            <p:tav tm="100000">
                                              <p:val>
                                                <p:strVal val="#ppt_x"/>
                                              </p:val>
                                            </p:tav>
                                          </p:tavLst>
                                        </p:anim>
                                        <p:anim calcmode="lin" valueType="num">
                                          <p:cBhvr additive="base">
                                            <p:cTn id="20" dur="20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9" accel="3000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2000" fill="hold"/>
                                            <p:tgtEl>
                                              <p:spTgt spid="27"/>
                                            </p:tgtEl>
                                            <p:attrNameLst>
                                              <p:attrName>ppt_x</p:attrName>
                                            </p:attrNameLst>
                                          </p:cBhvr>
                                          <p:tavLst>
                                            <p:tav tm="0">
                                              <p:val>
                                                <p:strVal val="0-#ppt_w/2"/>
                                              </p:val>
                                            </p:tav>
                                            <p:tav tm="100000">
                                              <p:val>
                                                <p:strVal val="#ppt_x"/>
                                              </p:val>
                                            </p:tav>
                                          </p:tavLst>
                                        </p:anim>
                                        <p:anim calcmode="lin" valueType="num">
                                          <p:cBhvr additive="base">
                                            <p:cTn id="24" dur="2000" fill="hold"/>
                                            <p:tgtEl>
                                              <p:spTgt spid="27"/>
                                            </p:tgtEl>
                                            <p:attrNameLst>
                                              <p:attrName>ppt_y</p:attrName>
                                            </p:attrNameLst>
                                          </p:cBhvr>
                                          <p:tavLst>
                                            <p:tav tm="0">
                                              <p:val>
                                                <p:strVal val="0-#ppt_h/2"/>
                                              </p:val>
                                            </p:tav>
                                            <p:tav tm="100000">
                                              <p:val>
                                                <p:strVal val="#ppt_y"/>
                                              </p:val>
                                            </p:tav>
                                          </p:tavLst>
                                        </p:anim>
                                      </p:childTnLst>
                                    </p:cTn>
                                  </p:par>
                                  <p:par>
                                    <p:cTn id="25" presetID="2" presetClass="entr" presetSubtype="6" accel="3000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2000" fill="hold"/>
                                            <p:tgtEl>
                                              <p:spTgt spid="34"/>
                                            </p:tgtEl>
                                            <p:attrNameLst>
                                              <p:attrName>ppt_x</p:attrName>
                                            </p:attrNameLst>
                                          </p:cBhvr>
                                          <p:tavLst>
                                            <p:tav tm="0">
                                              <p:val>
                                                <p:strVal val="1+#ppt_w/2"/>
                                              </p:val>
                                            </p:tav>
                                            <p:tav tm="100000">
                                              <p:val>
                                                <p:strVal val="#ppt_x"/>
                                              </p:val>
                                            </p:tav>
                                          </p:tavLst>
                                        </p:anim>
                                        <p:anim calcmode="lin" valueType="num">
                                          <p:cBhvr additive="base">
                                            <p:cTn id="28" dur="20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9" accel="3000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2000" fill="hold"/>
                                            <p:tgtEl>
                                              <p:spTgt spid="43"/>
                                            </p:tgtEl>
                                            <p:attrNameLst>
                                              <p:attrName>ppt_x</p:attrName>
                                            </p:attrNameLst>
                                          </p:cBhvr>
                                          <p:tavLst>
                                            <p:tav tm="0">
                                              <p:val>
                                                <p:strVal val="0-#ppt_w/2"/>
                                              </p:val>
                                            </p:tav>
                                            <p:tav tm="100000">
                                              <p:val>
                                                <p:strVal val="#ppt_x"/>
                                              </p:val>
                                            </p:tav>
                                          </p:tavLst>
                                        </p:anim>
                                        <p:anim calcmode="lin" valueType="num">
                                          <p:cBhvr additive="base">
                                            <p:cTn id="32" dur="2000" fill="hold"/>
                                            <p:tgtEl>
                                              <p:spTgt spid="43"/>
                                            </p:tgtEl>
                                            <p:attrNameLst>
                                              <p:attrName>ppt_y</p:attrName>
                                            </p:attrNameLst>
                                          </p:cBhvr>
                                          <p:tavLst>
                                            <p:tav tm="0">
                                              <p:val>
                                                <p:strVal val="0-#ppt_h/2"/>
                                              </p:val>
                                            </p:tav>
                                            <p:tav tm="100000">
                                              <p:val>
                                                <p:strVal val="#ppt_y"/>
                                              </p:val>
                                            </p:tav>
                                          </p:tavLst>
                                        </p:anim>
                                      </p:childTnLst>
                                    </p:cTn>
                                  </p:par>
                                  <p:par>
                                    <p:cTn id="33" presetID="2" presetClass="entr" presetSubtype="6" accel="3000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2000" fill="hold"/>
                                            <p:tgtEl>
                                              <p:spTgt spid="58"/>
                                            </p:tgtEl>
                                            <p:attrNameLst>
                                              <p:attrName>ppt_x</p:attrName>
                                            </p:attrNameLst>
                                          </p:cBhvr>
                                          <p:tavLst>
                                            <p:tav tm="0">
                                              <p:val>
                                                <p:strVal val="1+#ppt_w/2"/>
                                              </p:val>
                                            </p:tav>
                                            <p:tav tm="100000">
                                              <p:val>
                                                <p:strVal val="#ppt_x"/>
                                              </p:val>
                                            </p:tav>
                                          </p:tavLst>
                                        </p:anim>
                                        <p:anim calcmode="lin" valueType="num">
                                          <p:cBhvr additive="base">
                                            <p:cTn id="36" dur="2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a:extLst>
              <a:ext uri="{FF2B5EF4-FFF2-40B4-BE49-F238E27FC236}">
                <a16:creationId xmlns:a16="http://schemas.microsoft.com/office/drawing/2014/main" id="{C3B2DD0B-9CCB-E54C-B76C-FECEB3FD7B56}"/>
              </a:ext>
            </a:extLst>
          </p:cNvPr>
          <p:cNvGrpSpPr/>
          <p:nvPr/>
        </p:nvGrpSpPr>
        <p:grpSpPr>
          <a:xfrm>
            <a:off x="-7951" y="-1599"/>
            <a:ext cx="9151950" cy="1009132"/>
            <a:chOff x="-7951" y="-1599"/>
            <a:chExt cx="9151950" cy="1009132"/>
          </a:xfrm>
        </p:grpSpPr>
        <p:sp>
          <p:nvSpPr>
            <p:cNvPr id="37" name="Rectangle 36">
              <a:extLst>
                <a:ext uri="{FF2B5EF4-FFF2-40B4-BE49-F238E27FC236}">
                  <a16:creationId xmlns:a16="http://schemas.microsoft.com/office/drawing/2014/main" id="{4F18F102-3C3B-3E43-A6FF-3DDC59FE30D8}"/>
                </a:ext>
              </a:extLst>
            </p:cNvPr>
            <p:cNvSpPr/>
            <p:nvPr/>
          </p:nvSpPr>
          <p:spPr>
            <a:xfrm>
              <a:off x="3922138" y="-1599"/>
              <a:ext cx="5221861" cy="100913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50000"/>
                </a:lnSpc>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Unité Facultative Secteur Sportif</a:t>
              </a:r>
            </a:p>
            <a:p>
              <a:pPr lvl="0" algn="r">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en Baccalauréat professionnel</a:t>
              </a:r>
            </a:p>
          </p:txBody>
        </p:sp>
        <p:pic>
          <p:nvPicPr>
            <p:cNvPr id="38" name="Image 37">
              <a:extLst>
                <a:ext uri="{FF2B5EF4-FFF2-40B4-BE49-F238E27FC236}">
                  <a16:creationId xmlns:a16="http://schemas.microsoft.com/office/drawing/2014/main" id="{6587A302-47B9-7145-A5D1-B6F28F675220}"/>
                </a:ext>
              </a:extLst>
            </p:cNvPr>
            <p:cNvPicPr>
              <a:picLocks noChangeAspect="1"/>
            </p:cNvPicPr>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3930090" cy="1008517"/>
            </a:xfrm>
            <a:prstGeom prst="rect">
              <a:avLst/>
            </a:prstGeom>
          </p:spPr>
        </p:pic>
      </p:grpSp>
      <p:graphicFrame>
        <p:nvGraphicFramePr>
          <p:cNvPr id="2" name="Tableau 1">
            <a:extLst>
              <a:ext uri="{FF2B5EF4-FFF2-40B4-BE49-F238E27FC236}">
                <a16:creationId xmlns:a16="http://schemas.microsoft.com/office/drawing/2014/main" id="{31A4802C-E2C7-9A43-8050-8961DB7AC928}"/>
              </a:ext>
            </a:extLst>
          </p:cNvPr>
          <p:cNvGraphicFramePr>
            <a:graphicFrameLocks noGrp="1"/>
          </p:cNvGraphicFramePr>
          <p:nvPr>
            <p:extLst>
              <p:ext uri="{D42A27DB-BD31-4B8C-83A1-F6EECF244321}">
                <p14:modId xmlns:p14="http://schemas.microsoft.com/office/powerpoint/2010/main" val="360510642"/>
              </p:ext>
            </p:extLst>
          </p:nvPr>
        </p:nvGraphicFramePr>
        <p:xfrm>
          <a:off x="1420525" y="1138348"/>
          <a:ext cx="7447250" cy="3779520"/>
        </p:xfrm>
        <a:graphic>
          <a:graphicData uri="http://schemas.openxmlformats.org/drawingml/2006/table">
            <a:tbl>
              <a:tblPr>
                <a:tableStyleId>{5C22544A-7EE6-4342-B048-85BDC9FD1C3A}</a:tableStyleId>
              </a:tblPr>
              <a:tblGrid>
                <a:gridCol w="7447250">
                  <a:extLst>
                    <a:ext uri="{9D8B030D-6E8A-4147-A177-3AD203B41FA5}">
                      <a16:colId xmlns:a16="http://schemas.microsoft.com/office/drawing/2014/main" val="5863382"/>
                    </a:ext>
                  </a:extLst>
                </a:gridCol>
              </a:tblGrid>
              <a:tr h="3767027">
                <a:tc>
                  <a:txBody>
                    <a:bodyPr/>
                    <a:lstStyle/>
                    <a:p>
                      <a:pPr algn="ctr" fontAlgn="t"/>
                      <a:endParaRPr lang="fr-FR" sz="1200" b="1" u="none" strike="noStrike" dirty="0" smtClean="0">
                        <a:effectLst/>
                        <a:latin typeface="Arial" panose="020B0604020202020204" pitchFamily="34" charset="0"/>
                        <a:cs typeface="Arial" panose="020B0604020202020204" pitchFamily="34" charset="0"/>
                      </a:endParaRPr>
                    </a:p>
                    <a:p>
                      <a:pPr algn="ctr" fontAlgn="t"/>
                      <a:r>
                        <a:rPr lang="fr-FR" sz="1400" b="1" u="none" strike="noStrike" dirty="0" smtClean="0">
                          <a:effectLst/>
                          <a:latin typeface="Arial" panose="020B0604020202020204" pitchFamily="34" charset="0"/>
                          <a:cs typeface="Arial" panose="020B0604020202020204" pitchFamily="34" charset="0"/>
                        </a:rPr>
                        <a:t>Apports </a:t>
                      </a:r>
                      <a:r>
                        <a:rPr lang="fr-FR" sz="1400" b="1" u="none" strike="noStrike" dirty="0">
                          <a:effectLst/>
                          <a:latin typeface="Arial" panose="020B0604020202020204" pitchFamily="34" charset="0"/>
                          <a:cs typeface="Arial" panose="020B0604020202020204" pitchFamily="34" charset="0"/>
                        </a:rPr>
                        <a:t>complémentaires </a:t>
                      </a:r>
                      <a:r>
                        <a:rPr lang="fr-FR" sz="1400" b="1" u="none" strike="noStrike" dirty="0" smtClean="0">
                          <a:effectLst/>
                          <a:latin typeface="Arial" panose="020B0604020202020204" pitchFamily="34" charset="0"/>
                          <a:cs typeface="Arial" panose="020B0604020202020204" pitchFamily="34" charset="0"/>
                        </a:rPr>
                        <a:t>envisagés en bac pro AEPA</a:t>
                      </a:r>
                      <a:endParaRPr lang="fr-FR" sz="1400" b="1" u="none" strike="noStrike" dirty="0">
                        <a:effectLst/>
                        <a:latin typeface="Arial" panose="020B0604020202020204" pitchFamily="34" charset="0"/>
                        <a:cs typeface="Arial" panose="020B0604020202020204" pitchFamily="34" charset="0"/>
                      </a:endParaRPr>
                    </a:p>
                    <a:p>
                      <a:pPr algn="ctr" fontAlgn="t"/>
                      <a:endParaRPr lang="fr-FR" sz="1400" b="1" u="none" strike="noStrike" dirty="0">
                        <a:effectLst/>
                        <a:latin typeface="Arial" panose="020B0604020202020204" pitchFamily="34" charset="0"/>
                        <a:cs typeface="Arial" panose="020B0604020202020204" pitchFamily="34" charset="0"/>
                      </a:endParaRPr>
                    </a:p>
                    <a:p>
                      <a:pPr marL="171450" indent="-171450" algn="just" fontAlgn="t">
                        <a:buFont typeface="Arial" panose="020B0604020202020204" pitchFamily="34" charset="0"/>
                        <a:buChar char="•"/>
                      </a:pPr>
                      <a:r>
                        <a:rPr lang="fr-FR" sz="1400" u="none" strike="noStrike" dirty="0" smtClean="0">
                          <a:effectLst/>
                          <a:latin typeface="Arial" panose="020B0604020202020204" pitchFamily="34" charset="0"/>
                          <a:cs typeface="Arial" panose="020B0604020202020204" pitchFamily="34" charset="0"/>
                        </a:rPr>
                        <a:t>En complément des PFMP du bac pro AEPA, des PFMP se déroulent également dans des structures du secteur sportif afin de découvrir</a:t>
                      </a:r>
                      <a:r>
                        <a:rPr lang="fr-FR" sz="1400" u="none" strike="noStrike" baseline="0" dirty="0" smtClean="0">
                          <a:effectLst/>
                          <a:latin typeface="Arial" panose="020B0604020202020204" pitchFamily="34" charset="0"/>
                          <a:cs typeface="Arial" panose="020B0604020202020204" pitchFamily="34" charset="0"/>
                        </a:rPr>
                        <a:t> des publics différents de ceux de l’enfance et des personnes âgées: </a:t>
                      </a:r>
                      <a:r>
                        <a:rPr lang="fr-FR" sz="1400" u="none" strike="noStrike" dirty="0" smtClean="0">
                          <a:solidFill>
                            <a:schemeClr val="tx1"/>
                          </a:solidFill>
                          <a:effectLst/>
                          <a:latin typeface="Arial" panose="020B0604020202020204" pitchFamily="34" charset="0"/>
                          <a:cs typeface="Arial" panose="020B0604020202020204" pitchFamily="34" charset="0"/>
                        </a:rPr>
                        <a:t>adolescents et séniors, jeunes et personnes </a:t>
                      </a:r>
                      <a:r>
                        <a:rPr lang="fr-FR" sz="1400" u="none" strike="noStrike" dirty="0" smtClean="0">
                          <a:effectLst/>
                          <a:latin typeface="Arial" panose="020B0604020202020204" pitchFamily="34" charset="0"/>
                          <a:cs typeface="Arial" panose="020B0604020202020204" pitchFamily="34" charset="0"/>
                        </a:rPr>
                        <a:t>en situation de pratiques physiques adaptées</a:t>
                      </a:r>
                    </a:p>
                    <a:p>
                      <a:pPr marL="171450" indent="-171450" algn="just" fontAlgn="t">
                        <a:buFont typeface="Arial" panose="020B0604020202020204" pitchFamily="34" charset="0"/>
                        <a:buChar char="•"/>
                      </a:pPr>
                      <a:endParaRPr lang="fr-FR" sz="1400" u="none" strike="noStrike" dirty="0" smtClean="0">
                        <a:effectLst/>
                        <a:latin typeface="Arial" panose="020B0604020202020204" pitchFamily="34" charset="0"/>
                        <a:cs typeface="Arial" panose="020B0604020202020204" pitchFamily="34" charset="0"/>
                      </a:endParaRPr>
                    </a:p>
                    <a:p>
                      <a:pPr marL="171450" indent="-171450" algn="just" fontAlgn="t">
                        <a:buFont typeface="Arial" panose="020B0604020202020204" pitchFamily="34" charset="0"/>
                        <a:buChar char="•"/>
                      </a:pPr>
                      <a:r>
                        <a:rPr lang="fr-FR" sz="1400" u="none" strike="noStrike" baseline="0" dirty="0" smtClean="0">
                          <a:effectLst/>
                          <a:latin typeface="Arial" panose="020B0604020202020204" pitchFamily="34" charset="0"/>
                          <a:cs typeface="Arial" panose="020B0604020202020204" pitchFamily="34" charset="0"/>
                        </a:rPr>
                        <a:t>un volume horaire correspondant à 4 semaines sur les deux ans est programmé dans le cadre des horaires de  l’Association Sportive</a:t>
                      </a:r>
                    </a:p>
                    <a:p>
                      <a:pPr marL="171450" indent="-171450" algn="just" fontAlgn="t">
                        <a:buFont typeface="Arial" panose="020B0604020202020204" pitchFamily="34" charset="0"/>
                        <a:buChar char="•"/>
                      </a:pPr>
                      <a:endParaRPr lang="fr-FR" sz="1400" u="none" strike="noStrike" dirty="0" smtClean="0">
                        <a:effectLst/>
                        <a:latin typeface="Arial" panose="020B0604020202020204" pitchFamily="34" charset="0"/>
                        <a:cs typeface="Arial" panose="020B0604020202020204" pitchFamily="34" charset="0"/>
                      </a:endParaRPr>
                    </a:p>
                    <a:p>
                      <a:pPr marL="171450" marR="0" indent="-171450" algn="just"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fr-FR" sz="1400" u="none" strike="noStrike" dirty="0" smtClean="0">
                          <a:effectLst/>
                          <a:latin typeface="Arial" panose="020B0604020202020204" pitchFamily="34" charset="0"/>
                          <a:cs typeface="Arial" panose="020B0604020202020204" pitchFamily="34" charset="0"/>
                        </a:rPr>
                        <a:t>La préparation aux Tests d'Exigences Préalables (TEP), BNSSA et PSE1 est programmée dans le parcours de formation des jeunes au sein du projet d'EPS de manière à faciliter la poursuite d'études et l'intégration du jeune en formation au BPJEPS éducateur sportif</a:t>
                      </a:r>
                    </a:p>
                    <a:p>
                      <a:pPr marL="171450" marR="0" indent="-171450" algn="just"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fr-FR" sz="1400" u="none" strike="noStrike" dirty="0" smtClean="0">
                        <a:effectLst/>
                        <a:latin typeface="Arial" panose="020B0604020202020204" pitchFamily="34" charset="0"/>
                        <a:cs typeface="Arial" panose="020B0604020202020204" pitchFamily="34" charset="0"/>
                      </a:endParaRPr>
                    </a:p>
                    <a:p>
                      <a:pPr marL="171450" marR="0" indent="-171450" algn="just"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fr-FR" sz="1400" u="none" strike="noStrike" dirty="0" smtClean="0">
                          <a:effectLst/>
                          <a:latin typeface="Arial" panose="020B0604020202020204" pitchFamily="34" charset="0"/>
                          <a:cs typeface="Arial" panose="020B0604020202020204" pitchFamily="34" charset="0"/>
                        </a:rPr>
                        <a:t>une appétence prononcée est attendue pour la pratique, l'animation, les événements et les projets à caractère sportif</a:t>
                      </a:r>
                      <a:endParaRPr lang="fr-FR" sz="1200" u="none" strike="noStrike" dirty="0" smtClean="0">
                        <a:effectLst/>
                        <a:latin typeface="Arial" panose="020B0604020202020204" pitchFamily="34" charset="0"/>
                        <a:cs typeface="Arial" panose="020B0604020202020204" pitchFamily="34" charset="0"/>
                      </a:endParaRPr>
                    </a:p>
                    <a:p>
                      <a:pPr marL="92075" indent="0" algn="just" fontAlgn="t">
                        <a:buFont typeface="Arial" panose="020B0604020202020204" pitchFamily="34" charset="0"/>
                        <a:buNone/>
                        <a:tabLst/>
                      </a:pPr>
                      <a:r>
                        <a:rPr lang="fr-FR" sz="600" u="none" strike="noStrike" dirty="0" smtClean="0">
                          <a:effectLst/>
                          <a:latin typeface="Arial" panose="020B0604020202020204" pitchFamily="34" charset="0"/>
                          <a:cs typeface="Arial" panose="020B0604020202020204" pitchFamily="34" charset="0"/>
                        </a:rPr>
                        <a:t/>
                      </a:r>
                      <a:br>
                        <a:rPr lang="fr-FR" sz="600" u="none" strike="noStrike" dirty="0" smtClean="0">
                          <a:effectLst/>
                          <a:latin typeface="Arial" panose="020B0604020202020204" pitchFamily="34" charset="0"/>
                          <a:cs typeface="Arial" panose="020B0604020202020204" pitchFamily="34" charset="0"/>
                        </a:rPr>
                      </a:br>
                      <a:endParaRPr lang="fr-FR" sz="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0" marB="0"/>
                </a:tc>
                <a:extLst>
                  <a:ext uri="{0D108BD9-81ED-4DB2-BD59-A6C34878D82A}">
                    <a16:rowId xmlns:a16="http://schemas.microsoft.com/office/drawing/2014/main" val="3951010467"/>
                  </a:ext>
                </a:extLst>
              </a:tr>
            </a:tbl>
          </a:graphicData>
        </a:graphic>
      </p:graphicFrame>
      <p:grpSp>
        <p:nvGrpSpPr>
          <p:cNvPr id="18" name="组合 198">
            <a:extLst>
              <a:ext uri="{FF2B5EF4-FFF2-40B4-BE49-F238E27FC236}">
                <a16:creationId xmlns:a16="http://schemas.microsoft.com/office/drawing/2014/main" id="{23A0DBAB-D00C-994A-93DD-8D64C0B887F4}"/>
              </a:ext>
            </a:extLst>
          </p:cNvPr>
          <p:cNvGrpSpPr/>
          <p:nvPr/>
        </p:nvGrpSpPr>
        <p:grpSpPr>
          <a:xfrm>
            <a:off x="332619" y="1085474"/>
            <a:ext cx="848344" cy="762943"/>
            <a:chOff x="5559312" y="1872229"/>
            <a:chExt cx="848344" cy="762943"/>
          </a:xfrm>
        </p:grpSpPr>
        <p:grpSp>
          <p:nvGrpSpPr>
            <p:cNvPr id="19" name="组合 199">
              <a:extLst>
                <a:ext uri="{FF2B5EF4-FFF2-40B4-BE49-F238E27FC236}">
                  <a16:creationId xmlns:a16="http://schemas.microsoft.com/office/drawing/2014/main" id="{5E38AF01-427D-EA47-B400-166B32EA43CB}"/>
                </a:ext>
              </a:extLst>
            </p:cNvPr>
            <p:cNvGrpSpPr/>
            <p:nvPr/>
          </p:nvGrpSpPr>
          <p:grpSpPr>
            <a:xfrm>
              <a:off x="5617616" y="1872229"/>
              <a:ext cx="762943" cy="762943"/>
              <a:chOff x="2894659" y="1465288"/>
              <a:chExt cx="1727827" cy="1727827"/>
            </a:xfrm>
          </p:grpSpPr>
          <p:grpSp>
            <p:nvGrpSpPr>
              <p:cNvPr id="21" name="组合 201">
                <a:extLst>
                  <a:ext uri="{FF2B5EF4-FFF2-40B4-BE49-F238E27FC236}">
                    <a16:creationId xmlns:a16="http://schemas.microsoft.com/office/drawing/2014/main" id="{09812613-C813-4345-84AF-1D2C6616B746}"/>
                  </a:ext>
                </a:extLst>
              </p:cNvPr>
              <p:cNvGrpSpPr/>
              <p:nvPr/>
            </p:nvGrpSpPr>
            <p:grpSpPr>
              <a:xfrm rot="1771504">
                <a:off x="2914532" y="1485269"/>
                <a:ext cx="1688083" cy="1687866"/>
                <a:chOff x="1827622" y="1343919"/>
                <a:chExt cx="2304000" cy="2304000"/>
              </a:xfrm>
            </p:grpSpPr>
            <p:sp>
              <p:nvSpPr>
                <p:cNvPr id="23" name="椭圆 203">
                  <a:extLst>
                    <a:ext uri="{FF2B5EF4-FFF2-40B4-BE49-F238E27FC236}">
                      <a16:creationId xmlns:a16="http://schemas.microsoft.com/office/drawing/2014/main" id="{781DEC70-16F8-074A-92F0-8552EDF4DDF5}"/>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4" name="椭圆 204">
                  <a:extLst>
                    <a:ext uri="{FF2B5EF4-FFF2-40B4-BE49-F238E27FC236}">
                      <a16:creationId xmlns:a16="http://schemas.microsoft.com/office/drawing/2014/main" id="{D4117157-BD9E-9540-B40D-000060CADB92}"/>
                    </a:ext>
                  </a:extLst>
                </p:cNvPr>
                <p:cNvSpPr/>
                <p:nvPr/>
              </p:nvSpPr>
              <p:spPr>
                <a:xfrm>
                  <a:off x="1877478" y="1393777"/>
                  <a:ext cx="2204283"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22" name="流程图: 联系 52">
                <a:extLst>
                  <a:ext uri="{FF2B5EF4-FFF2-40B4-BE49-F238E27FC236}">
                    <a16:creationId xmlns:a16="http://schemas.microsoft.com/office/drawing/2014/main" id="{467292E4-E8D9-4F45-BE5A-9B149DC6BB9A}"/>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0" name="文本框 200">
              <a:extLst>
                <a:ext uri="{FF2B5EF4-FFF2-40B4-BE49-F238E27FC236}">
                  <a16:creationId xmlns:a16="http://schemas.microsoft.com/office/drawing/2014/main" id="{475D7AF1-4FEB-DE4A-8F0B-0052E0EB6CDC}"/>
                </a:ext>
              </a:extLst>
            </p:cNvPr>
            <p:cNvSpPr txBox="1"/>
            <p:nvPr/>
          </p:nvSpPr>
          <p:spPr>
            <a:xfrm>
              <a:off x="5559312" y="2130074"/>
              <a:ext cx="848344" cy="246221"/>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AEPA</a:t>
              </a:r>
              <a:endParaRPr kumimoji="0" lang="zh-CN" altLang="en-US" sz="1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26">
            <a:extLst>
              <a:ext uri="{FF2B5EF4-FFF2-40B4-BE49-F238E27FC236}">
                <a16:creationId xmlns:a16="http://schemas.microsoft.com/office/drawing/2014/main" id="{94A1E7C6-8F88-3B4A-9044-90D3F8B052D9}"/>
              </a:ext>
            </a:extLst>
          </p:cNvPr>
          <p:cNvGrpSpPr/>
          <p:nvPr/>
        </p:nvGrpSpPr>
        <p:grpSpPr>
          <a:xfrm rot="1771504">
            <a:off x="908289" y="1631270"/>
            <a:ext cx="272244" cy="272209"/>
            <a:chOff x="1827622" y="1343919"/>
            <a:chExt cx="2304000" cy="2304000"/>
          </a:xfrm>
          <a:solidFill>
            <a:srgbClr val="FF0000"/>
          </a:solidFill>
          <a:effectLst>
            <a:outerShdw blurRad="50800" dist="38100" dir="2700000" algn="tl" rotWithShape="0">
              <a:prstClr val="black">
                <a:alpha val="40000"/>
              </a:prstClr>
            </a:outerShdw>
          </a:effectLst>
        </p:grpSpPr>
        <p:sp>
          <p:nvSpPr>
            <p:cNvPr id="26" name="椭圆 227">
              <a:extLst>
                <a:ext uri="{FF2B5EF4-FFF2-40B4-BE49-F238E27FC236}">
                  <a16:creationId xmlns:a16="http://schemas.microsoft.com/office/drawing/2014/main" id="{D5BE9B2F-E2F9-674B-8165-5D6864D3531A}"/>
                </a:ext>
              </a:extLst>
            </p:cNvPr>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7" name="椭圆 228">
              <a:extLst>
                <a:ext uri="{FF2B5EF4-FFF2-40B4-BE49-F238E27FC236}">
                  <a16:creationId xmlns:a16="http://schemas.microsoft.com/office/drawing/2014/main" id="{4BB22F94-A7B4-1E44-B408-80E02A60CB28}"/>
                </a:ext>
              </a:extLst>
            </p:cNvPr>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Tree>
    <p:extLst>
      <p:ext uri="{BB962C8B-B14F-4D97-AF65-F5344CB8AC3E}">
        <p14:creationId xmlns:p14="http://schemas.microsoft.com/office/powerpoint/2010/main" val="3966118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20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14:presetBounceEnd="3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30000">
                                          <p:cBhvr additive="base">
                                            <p:cTn id="11" dur="2000" fill="hold"/>
                                            <p:tgtEl>
                                              <p:spTgt spid="25"/>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0-#ppt_w/2"/>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6" accel="3000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1+#ppt_w/2"/>
                                              </p:val>
                                            </p:tav>
                                            <p:tav tm="100000">
                                              <p:val>
                                                <p:strVal val="#ppt_x"/>
                                              </p:val>
                                            </p:tav>
                                          </p:tavLst>
                                        </p:anim>
                                        <p:anim calcmode="lin" valueType="num">
                                          <p:cBhvr additive="base">
                                            <p:cTn id="12"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bwMode="auto">
          <a:xfrm>
            <a:off x="1906929" y="1067766"/>
            <a:ext cx="136367" cy="301718"/>
          </a:xfrm>
          <a:prstGeom prst="rect">
            <a:avLst/>
          </a:prstGeom>
          <a:noFill/>
          <a:ln w="9525">
            <a:noFill/>
            <a:miter lim="800000"/>
            <a:headEnd/>
            <a:tailEnd/>
          </a:ln>
        </p:spPr>
        <p:txBody>
          <a:bodyPr wrap="none" lIns="67500" tIns="35100" rIns="67500" bIns="35100" rtlCol="0">
            <a:spAutoFit/>
          </a:bodyPr>
          <a:lstStyle/>
          <a:p>
            <a:pPr indent="-128588" defTabSz="717947" eaLnBrk="0" hangingPunct="0">
              <a:spcBef>
                <a:spcPts val="75"/>
              </a:spcBef>
              <a:spcAft>
                <a:spcPts val="75"/>
              </a:spcAft>
              <a:buClr>
                <a:srgbClr val="0F6FC6">
                  <a:lumMod val="75000"/>
                </a:srgbClr>
              </a:buClr>
            </a:pPr>
            <a:endParaRPr lang="fr-FR" sz="1500" b="1" dirty="0">
              <a:solidFill>
                <a:srgbClr val="000000"/>
              </a:solidFill>
              <a:latin typeface="Calibri" pitchFamily="34" charset="0"/>
              <a:ea typeface="Arial" charset="0"/>
              <a:cs typeface="Calibri" pitchFamily="34" charset="0"/>
            </a:endParaRPr>
          </a:p>
        </p:txBody>
      </p:sp>
      <p:sp>
        <p:nvSpPr>
          <p:cNvPr id="13" name="ZoneTexte 12"/>
          <p:cNvSpPr txBox="1">
            <a:spLocks/>
          </p:cNvSpPr>
          <p:nvPr/>
        </p:nvSpPr>
        <p:spPr bwMode="auto">
          <a:xfrm>
            <a:off x="7224758" y="3401324"/>
            <a:ext cx="1893849" cy="1625157"/>
          </a:xfrm>
          <a:prstGeom prst="rect">
            <a:avLst/>
          </a:prstGeom>
          <a:solidFill>
            <a:schemeClr val="accent3">
              <a:lumMod val="60000"/>
              <a:lumOff val="40000"/>
            </a:schemeClr>
          </a:solidFill>
          <a:ln w="38100">
            <a:solidFill>
              <a:srgbClr val="52C04C"/>
            </a:solidFill>
            <a:miter lim="800000"/>
            <a:headEnd/>
            <a:tailEnd/>
          </a:ln>
        </p:spPr>
        <p:txBody>
          <a:bodyPr wrap="square" lIns="67500" tIns="35100" rIns="67500" bIns="35100" rtlCol="0" anchor="ctr">
            <a:spAutoFit/>
          </a:bodyPr>
          <a:lstStyle/>
          <a:p>
            <a:pPr indent="-128588" algn="ctr" defTabSz="717947" eaLnBrk="0" hangingPunct="0">
              <a:spcBef>
                <a:spcPts val="75"/>
              </a:spcBef>
              <a:spcAft>
                <a:spcPts val="75"/>
              </a:spcAft>
              <a:buClr>
                <a:srgbClr val="0F6FC6">
                  <a:lumMod val="75000"/>
                </a:srgbClr>
              </a:buClr>
            </a:pPr>
            <a:endParaRPr lang="fr-FR" sz="2400" b="1" dirty="0" smtClean="0">
              <a:latin typeface="Calibri" pitchFamily="34" charset="0"/>
              <a:ea typeface="Arial" charset="0"/>
              <a:cs typeface="Calibri" pitchFamily="34" charset="0"/>
            </a:endParaRPr>
          </a:p>
          <a:p>
            <a:pPr indent="-128588" algn="ctr" defTabSz="717947" eaLnBrk="0" hangingPunct="0">
              <a:spcBef>
                <a:spcPts val="75"/>
              </a:spcBef>
              <a:spcAft>
                <a:spcPts val="75"/>
              </a:spcAft>
              <a:buClr>
                <a:srgbClr val="0F6FC6">
                  <a:lumMod val="75000"/>
                </a:srgbClr>
              </a:buClr>
            </a:pPr>
            <a:r>
              <a:rPr lang="fr-FR" sz="2400" b="1" dirty="0" smtClean="0">
                <a:latin typeface="Calibri" pitchFamily="34" charset="0"/>
                <a:ea typeface="Arial" charset="0"/>
                <a:cs typeface="Calibri" pitchFamily="34" charset="0"/>
              </a:rPr>
              <a:t>ESPACES</a:t>
            </a:r>
            <a:endParaRPr lang="fr-FR" sz="2400" b="1" dirty="0">
              <a:latin typeface="Calibri" pitchFamily="34" charset="0"/>
              <a:ea typeface="Arial" charset="0"/>
              <a:cs typeface="Calibri" pitchFamily="34" charset="0"/>
            </a:endParaRPr>
          </a:p>
          <a:p>
            <a:pPr indent="-128588" algn="ctr" defTabSz="717947" eaLnBrk="0" hangingPunct="0">
              <a:spcBef>
                <a:spcPts val="75"/>
              </a:spcBef>
              <a:spcAft>
                <a:spcPts val="75"/>
              </a:spcAft>
              <a:buClr>
                <a:srgbClr val="0F6FC6">
                  <a:lumMod val="75000"/>
                </a:srgbClr>
              </a:buClr>
            </a:pPr>
            <a:r>
              <a:rPr lang="fr-FR" sz="2400" b="1" dirty="0">
                <a:latin typeface="Calibri" pitchFamily="34" charset="0"/>
                <a:ea typeface="Arial" charset="0"/>
                <a:cs typeface="Calibri" pitchFamily="34" charset="0"/>
              </a:rPr>
              <a:t>DE </a:t>
            </a:r>
            <a:r>
              <a:rPr lang="fr-FR" sz="2400" b="1" dirty="0" smtClean="0">
                <a:latin typeface="Calibri" pitchFamily="34" charset="0"/>
                <a:ea typeface="Arial" charset="0"/>
                <a:cs typeface="Calibri" pitchFamily="34" charset="0"/>
              </a:rPr>
              <a:t>LIBERTÉ</a:t>
            </a:r>
          </a:p>
          <a:p>
            <a:pPr indent="-128588" algn="ctr" defTabSz="717947" eaLnBrk="0" hangingPunct="0">
              <a:spcBef>
                <a:spcPts val="75"/>
              </a:spcBef>
              <a:spcAft>
                <a:spcPts val="75"/>
              </a:spcAft>
              <a:buClr>
                <a:srgbClr val="0F6FC6">
                  <a:lumMod val="75000"/>
                </a:srgbClr>
              </a:buClr>
            </a:pPr>
            <a:endParaRPr lang="fr-FR" sz="2400" b="1" dirty="0">
              <a:latin typeface="Calibri" pitchFamily="34" charset="0"/>
              <a:ea typeface="Arial" charset="0"/>
              <a:cs typeface="Calibri" pitchFamily="34" charset="0"/>
            </a:endParaRPr>
          </a:p>
        </p:txBody>
      </p:sp>
      <p:sp>
        <p:nvSpPr>
          <p:cNvPr id="14" name="ZoneTexte 13"/>
          <p:cNvSpPr txBox="1"/>
          <p:nvPr/>
        </p:nvSpPr>
        <p:spPr>
          <a:xfrm>
            <a:off x="311029" y="30114"/>
            <a:ext cx="8326316" cy="392415"/>
          </a:xfrm>
          <a:prstGeom prst="rect">
            <a:avLst/>
          </a:prstGeom>
          <a:noFill/>
        </p:spPr>
        <p:txBody>
          <a:bodyPr wrap="square" lIns="68580" tIns="34290" rIns="68580" bIns="34290" rtlCol="0">
            <a:spAutoFit/>
          </a:bodyPr>
          <a:lstStyle/>
          <a:p>
            <a:r>
              <a:rPr lang="fr-FR" sz="2100" b="1" dirty="0">
                <a:solidFill>
                  <a:prstClr val="black"/>
                </a:solidFill>
              </a:rPr>
              <a:t>Une liberté de conception renforcée dans un cadre national</a:t>
            </a:r>
          </a:p>
        </p:txBody>
      </p:sp>
      <p:sp>
        <p:nvSpPr>
          <p:cNvPr id="16" name="ZoneTexte 15"/>
          <p:cNvSpPr txBox="1"/>
          <p:nvPr/>
        </p:nvSpPr>
        <p:spPr bwMode="auto">
          <a:xfrm>
            <a:off x="94082" y="2870530"/>
            <a:ext cx="2276476" cy="630013"/>
          </a:xfrm>
          <a:prstGeom prst="rect">
            <a:avLst/>
          </a:prstGeom>
          <a:solidFill>
            <a:schemeClr val="tx2">
              <a:lumMod val="60000"/>
              <a:lumOff val="40000"/>
            </a:schemeClr>
          </a:solidFill>
          <a:ln w="9525">
            <a:noFill/>
            <a:miter lim="800000"/>
            <a:headEnd/>
            <a:tailEnd/>
          </a:ln>
        </p:spPr>
        <p:txBody>
          <a:bodyPr wrap="square" lIns="67500" tIns="35100" rIns="67500" bIns="35100" rtlCol="0">
            <a:spAutoFit/>
          </a:bodyPr>
          <a:lstStyle/>
          <a:p>
            <a:pPr indent="-128588" algn="ctr" defTabSz="717947" eaLnBrk="0" hangingPunct="0">
              <a:spcBef>
                <a:spcPts val="75"/>
              </a:spcBef>
              <a:spcAft>
                <a:spcPts val="75"/>
              </a:spcAft>
              <a:buClr>
                <a:srgbClr val="0F6FC6">
                  <a:lumMod val="75000"/>
                </a:srgbClr>
              </a:buClr>
            </a:pPr>
            <a:r>
              <a:rPr lang="fr-FR" sz="1100" b="1" dirty="0">
                <a:solidFill>
                  <a:schemeClr val="bg1"/>
                </a:solidFill>
              </a:rPr>
              <a:t>Projet pédagogique EPS</a:t>
            </a:r>
          </a:p>
          <a:p>
            <a:pPr indent="-128588" algn="ctr" defTabSz="717947" eaLnBrk="0" hangingPunct="0">
              <a:spcBef>
                <a:spcPts val="75"/>
              </a:spcBef>
              <a:spcAft>
                <a:spcPts val="75"/>
              </a:spcAft>
              <a:buClr>
                <a:srgbClr val="0F6FC6">
                  <a:lumMod val="75000"/>
                </a:srgbClr>
              </a:buClr>
            </a:pPr>
            <a:r>
              <a:rPr lang="fr-FR" sz="1100" b="1" dirty="0">
                <a:solidFill>
                  <a:schemeClr val="bg1"/>
                </a:solidFill>
              </a:rPr>
              <a:t>Projet d’Association </a:t>
            </a:r>
            <a:r>
              <a:rPr lang="fr-FR" sz="1100" b="1" dirty="0" smtClean="0">
                <a:solidFill>
                  <a:schemeClr val="bg1"/>
                </a:solidFill>
              </a:rPr>
              <a:t>Sportive</a:t>
            </a:r>
          </a:p>
          <a:p>
            <a:pPr indent="-128588" algn="ctr" defTabSz="717947" eaLnBrk="0" hangingPunct="0">
              <a:spcBef>
                <a:spcPts val="75"/>
              </a:spcBef>
              <a:spcAft>
                <a:spcPts val="75"/>
              </a:spcAft>
              <a:buClr>
                <a:srgbClr val="0F6FC6">
                  <a:lumMod val="75000"/>
                </a:srgbClr>
              </a:buClr>
            </a:pPr>
            <a:endParaRPr lang="fr-FR" sz="1100" b="1" dirty="0">
              <a:solidFill>
                <a:schemeClr val="bg1"/>
              </a:solidFill>
            </a:endParaRPr>
          </a:p>
        </p:txBody>
      </p:sp>
      <p:graphicFrame>
        <p:nvGraphicFramePr>
          <p:cNvPr id="19" name="Tableau 18"/>
          <p:cNvGraphicFramePr>
            <a:graphicFrameLocks noGrp="1"/>
          </p:cNvGraphicFramePr>
          <p:nvPr>
            <p:extLst>
              <p:ext uri="{D42A27DB-BD31-4B8C-83A1-F6EECF244321}">
                <p14:modId xmlns:p14="http://schemas.microsoft.com/office/powerpoint/2010/main" val="4190729760"/>
              </p:ext>
            </p:extLst>
          </p:nvPr>
        </p:nvGraphicFramePr>
        <p:xfrm>
          <a:off x="59323" y="438033"/>
          <a:ext cx="6719683" cy="2324426"/>
        </p:xfrm>
        <a:graphic>
          <a:graphicData uri="http://schemas.openxmlformats.org/drawingml/2006/table">
            <a:tbl>
              <a:tblPr firstRow="1" bandRow="1">
                <a:tableStyleId>{5C22544A-7EE6-4342-B048-85BDC9FD1C3A}</a:tableStyleId>
              </a:tblPr>
              <a:tblGrid>
                <a:gridCol w="921986">
                  <a:extLst>
                    <a:ext uri="{9D8B030D-6E8A-4147-A177-3AD203B41FA5}">
                      <a16:colId xmlns:a16="http://schemas.microsoft.com/office/drawing/2014/main" val="20000"/>
                    </a:ext>
                  </a:extLst>
                </a:gridCol>
                <a:gridCol w="757934">
                  <a:extLst>
                    <a:ext uri="{9D8B030D-6E8A-4147-A177-3AD203B41FA5}">
                      <a16:colId xmlns:a16="http://schemas.microsoft.com/office/drawing/2014/main" val="20001"/>
                    </a:ext>
                  </a:extLst>
                </a:gridCol>
                <a:gridCol w="1110474">
                  <a:extLst>
                    <a:ext uri="{9D8B030D-6E8A-4147-A177-3AD203B41FA5}">
                      <a16:colId xmlns:a16="http://schemas.microsoft.com/office/drawing/2014/main" val="20002"/>
                    </a:ext>
                  </a:extLst>
                </a:gridCol>
                <a:gridCol w="216955">
                  <a:extLst>
                    <a:ext uri="{9D8B030D-6E8A-4147-A177-3AD203B41FA5}">
                      <a16:colId xmlns:a16="http://schemas.microsoft.com/office/drawing/2014/main" val="20003"/>
                    </a:ext>
                  </a:extLst>
                </a:gridCol>
                <a:gridCol w="1192453">
                  <a:extLst>
                    <a:ext uri="{9D8B030D-6E8A-4147-A177-3AD203B41FA5}">
                      <a16:colId xmlns:a16="http://schemas.microsoft.com/office/drawing/2014/main" val="20004"/>
                    </a:ext>
                  </a:extLst>
                </a:gridCol>
                <a:gridCol w="760138">
                  <a:extLst>
                    <a:ext uri="{9D8B030D-6E8A-4147-A177-3AD203B41FA5}">
                      <a16:colId xmlns:a16="http://schemas.microsoft.com/office/drawing/2014/main" val="20005"/>
                    </a:ext>
                  </a:extLst>
                </a:gridCol>
                <a:gridCol w="490929">
                  <a:extLst>
                    <a:ext uri="{9D8B030D-6E8A-4147-A177-3AD203B41FA5}">
                      <a16:colId xmlns:a16="http://schemas.microsoft.com/office/drawing/2014/main" val="20006"/>
                    </a:ext>
                  </a:extLst>
                </a:gridCol>
                <a:gridCol w="1268814">
                  <a:extLst>
                    <a:ext uri="{9D8B030D-6E8A-4147-A177-3AD203B41FA5}">
                      <a16:colId xmlns:a16="http://schemas.microsoft.com/office/drawing/2014/main" val="20007"/>
                    </a:ext>
                  </a:extLst>
                </a:gridCol>
              </a:tblGrid>
              <a:tr h="326772">
                <a:tc>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1 finalité</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7">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former, par la pratique physique, sportive, artistique, un citoyen épanoui, cultivé, capable de faire des choix éclairés et responsables pour s’engager de façon régulière, autonome et pérenne dans un mode de vie actif et solidaire»</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10187">
                <a:tc>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5 Objectifs généraux</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Développer sa motricité</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2">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S’organiser pour apprendre et savoir s’entraîner</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Exercer sa responsabilité dans un engagement personnel et solidaire</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2">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Construire durablement sa santé</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Accéder lucidement au patrimoine culturel</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326772">
                <a:tc>
                  <a:txBody>
                    <a:bodyPr/>
                    <a:lstStyle/>
                    <a:p>
                      <a:pPr algn="ctr">
                        <a:lnSpc>
                          <a:spcPct val="107000"/>
                        </a:lnSpc>
                        <a:spcAft>
                          <a:spcPts val="0"/>
                        </a:spcAft>
                      </a:pPr>
                      <a:r>
                        <a:rPr lang="fr-FR" sz="900" b="1">
                          <a:solidFill>
                            <a:schemeClr val="bg1"/>
                          </a:solidFill>
                          <a:effectLst/>
                          <a:latin typeface="Calibri" panose="020F0502020204030204" pitchFamily="34" charset="0"/>
                          <a:ea typeface="Calibri" panose="020F0502020204030204" pitchFamily="34" charset="0"/>
                          <a:cs typeface="Arial" panose="020B0604020202020204" pitchFamily="34" charset="0"/>
                        </a:rPr>
                        <a:t>5 champs d’apprentissage</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7">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Exemple choix du CA3 :</a:t>
                      </a:r>
                    </a:p>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Réaliser une prestation corporelle destinée à être vue et appréciée par autrui</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82606">
                <a:tc>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Attendus de Fin de Lycée Professionnel</a:t>
                      </a:r>
                    </a:p>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6 AFLP / CA</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2">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S’engager devant des spectateurs ou des juges pour produire ou reproduire des formes corporelles … </a:t>
                      </a: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gridSpan="3">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Utiliser des techniques pour enrichir sa motricité, la rendre plus originale, plus efficace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hMerge="1">
                  <a:txBody>
                    <a:bodyPr/>
                    <a:lstStyle/>
                    <a:p>
                      <a:endParaRPr lang="fr-FR"/>
                    </a:p>
                  </a:txBody>
                  <a:tcPr/>
                </a:tc>
                <a:tc gridSpan="2">
                  <a:txBody>
                    <a:bodyPr/>
                    <a:lstStyle/>
                    <a:p>
                      <a:pPr algn="ctr">
                        <a:lnSpc>
                          <a:spcPct val="107000"/>
                        </a:lnSpc>
                        <a:spcAft>
                          <a:spcPts val="0"/>
                        </a:spcAft>
                      </a:pPr>
                      <a:r>
                        <a:rPr lang="fr-FR"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Prévoir et mémoriser le déroulement des temps forts et des temps faibles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extLst>
                  <a:ext uri="{0D108BD9-81ED-4DB2-BD59-A6C34878D82A}">
                    <a16:rowId xmlns:a16="http://schemas.microsoft.com/office/drawing/2014/main" val="10003"/>
                  </a:ext>
                </a:extLst>
              </a:tr>
              <a:tr h="482606">
                <a:tc>
                  <a:txBody>
                    <a:bodyPr/>
                    <a:lstStyle/>
                    <a:p>
                      <a:pPr algn="ctr">
                        <a:lnSpc>
                          <a:spcPct val="107000"/>
                        </a:lnSpc>
                        <a:spcAft>
                          <a:spcPts val="0"/>
                        </a:spcAft>
                      </a:pPr>
                      <a:r>
                        <a:rPr lang="fr-FR" sz="900" b="1"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Exigences</a:t>
                      </a:r>
                      <a:r>
                        <a:rPr lang="fr-FR" sz="900" b="1" baseline="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du parcours de formation</a:t>
                      </a:r>
                      <a:endParaRPr lang="fr-FR" sz="9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2">
                  <a:txBody>
                    <a:bodyPr/>
                    <a:lstStyle/>
                    <a:p>
                      <a:pPr algn="ctr">
                        <a:lnSpc>
                          <a:spcPct val="107000"/>
                        </a:lnSpc>
                        <a:spcAft>
                          <a:spcPts val="0"/>
                        </a:spcAft>
                      </a:pPr>
                      <a:r>
                        <a:rPr lang="fr-FR" sz="9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Nombre</a:t>
                      </a:r>
                      <a:r>
                        <a:rPr lang="fr-FR" sz="900" b="1" baseline="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minimum de CA abordé sur le cursus</a:t>
                      </a:r>
                      <a:endParaRPr lang="fr-FR"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endParaRPr kumimoji="0" lang="fr-FR" sz="900"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7000"/>
                        </a:lnSpc>
                        <a:spcBef>
                          <a:spcPts val="0"/>
                        </a:spcBef>
                        <a:spcAft>
                          <a:spcPts val="0"/>
                        </a:spcAft>
                        <a:buClrTx/>
                        <a:buSzTx/>
                        <a:buFontTx/>
                        <a:buNone/>
                        <a:tabLst/>
                        <a:defRPr/>
                      </a:pPr>
                      <a:r>
                        <a:rPr kumimoji="0" lang="fr-FR" sz="900"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Aborder le CA5 non vu au collège</a:t>
                      </a:r>
                    </a:p>
                    <a:p>
                      <a:pPr marL="0" marR="0" lvl="0" indent="0" algn="ctr" defTabSz="685800" rtl="0" eaLnBrk="1" fontAlgn="auto" latinLnBrk="0" hangingPunct="1">
                        <a:lnSpc>
                          <a:spcPct val="107000"/>
                        </a:lnSpc>
                        <a:spcBef>
                          <a:spcPts val="0"/>
                        </a:spcBef>
                        <a:spcAft>
                          <a:spcPts val="0"/>
                        </a:spcAft>
                        <a:buClrTx/>
                        <a:buSzTx/>
                        <a:buFontTx/>
                        <a:buNone/>
                        <a:tabLst/>
                        <a:defRPr/>
                      </a:pPr>
                      <a:endParaRPr kumimoji="0" lang="fr-FR" sz="900"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tc hMerge="1">
                  <a:txBody>
                    <a:bodyPr/>
                    <a:lstStyle/>
                    <a:p>
                      <a:endParaRPr lang="fr-FR"/>
                    </a:p>
                  </a:txBody>
                  <a:tcPr/>
                </a:tc>
                <a:tc gridSpan="2">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endParaRPr kumimoji="0" lang="fr-FR" sz="900"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7000"/>
                        </a:lnSpc>
                        <a:spcBef>
                          <a:spcPts val="0"/>
                        </a:spcBef>
                        <a:spcAft>
                          <a:spcPts val="0"/>
                        </a:spcAft>
                        <a:buClrTx/>
                        <a:buSzTx/>
                        <a:buFontTx/>
                        <a:buNone/>
                        <a:tabLst/>
                        <a:defRPr/>
                      </a:pPr>
                      <a:r>
                        <a:rPr kumimoji="0" lang="fr-FR" sz="900"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Vérifier le savoir nager</a:t>
                      </a:r>
                    </a:p>
                    <a:p>
                      <a:pPr algn="ctr">
                        <a:lnSpc>
                          <a:spcPct val="107000"/>
                        </a:lnSpc>
                        <a:spcAft>
                          <a:spcPts val="0"/>
                        </a:spcAft>
                      </a:pPr>
                      <a:endParaRPr lang="fr-FR"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fr-FR"/>
                    </a:p>
                  </a:txBody>
                  <a:tcPr/>
                </a:tc>
                <a:extLst>
                  <a:ext uri="{0D108BD9-81ED-4DB2-BD59-A6C34878D82A}">
                    <a16:rowId xmlns:a16="http://schemas.microsoft.com/office/drawing/2014/main" val="10004"/>
                  </a:ext>
                </a:extLst>
              </a:tr>
            </a:tbl>
          </a:graphicData>
        </a:graphic>
      </p:graphicFrame>
      <p:sp>
        <p:nvSpPr>
          <p:cNvPr id="21" name="ZoneTexte 20"/>
          <p:cNvSpPr txBox="1"/>
          <p:nvPr/>
        </p:nvSpPr>
        <p:spPr bwMode="auto">
          <a:xfrm>
            <a:off x="7215163" y="652154"/>
            <a:ext cx="1903445" cy="1520000"/>
          </a:xfrm>
          <a:prstGeom prst="rect">
            <a:avLst/>
          </a:prstGeom>
          <a:solidFill>
            <a:schemeClr val="accent2"/>
          </a:solidFill>
          <a:ln w="38100">
            <a:solidFill>
              <a:srgbClr val="FF0000"/>
            </a:solidFill>
            <a:miter lim="800000"/>
            <a:headEnd/>
            <a:tailEnd/>
          </a:ln>
        </p:spPr>
        <p:txBody>
          <a:bodyPr wrap="square" lIns="67500" tIns="35100" rIns="67500" bIns="35100" rtlCol="0" anchor="ctr">
            <a:spAutoFit/>
          </a:bodyPr>
          <a:lstStyle/>
          <a:p>
            <a:pPr indent="-128588" algn="ctr" defTabSz="717947" eaLnBrk="0" hangingPunct="0">
              <a:spcBef>
                <a:spcPts val="75"/>
              </a:spcBef>
              <a:spcAft>
                <a:spcPts val="75"/>
              </a:spcAft>
              <a:buClr>
                <a:srgbClr val="0F6FC6">
                  <a:lumMod val="75000"/>
                </a:srgbClr>
              </a:buClr>
            </a:pPr>
            <a:r>
              <a:rPr lang="fr-FR" b="1" dirty="0">
                <a:solidFill>
                  <a:prstClr val="white"/>
                </a:solidFill>
                <a:latin typeface="Calibri" pitchFamily="34" charset="0"/>
                <a:ea typeface="Arial" charset="0"/>
                <a:cs typeface="Calibri" pitchFamily="34" charset="0"/>
              </a:rPr>
              <a:t>NON </a:t>
            </a:r>
            <a:r>
              <a:rPr lang="fr-FR" b="1" dirty="0" smtClean="0">
                <a:solidFill>
                  <a:prstClr val="white"/>
                </a:solidFill>
                <a:latin typeface="Calibri" pitchFamily="34" charset="0"/>
                <a:ea typeface="Arial" charset="0"/>
                <a:cs typeface="Calibri" pitchFamily="34" charset="0"/>
              </a:rPr>
              <a:t>NÉGOCIABLE</a:t>
            </a:r>
            <a:endParaRPr lang="fr-FR" sz="900" dirty="0">
              <a:solidFill>
                <a:prstClr val="white"/>
              </a:solidFill>
            </a:endParaRPr>
          </a:p>
          <a:p>
            <a:pPr indent="-128588" defTabSz="717947" eaLnBrk="0" hangingPunct="0">
              <a:spcBef>
                <a:spcPts val="75"/>
              </a:spcBef>
              <a:spcAft>
                <a:spcPts val="75"/>
              </a:spcAft>
              <a:buClr>
                <a:srgbClr val="0F6FC6">
                  <a:lumMod val="75000"/>
                </a:srgbClr>
              </a:buClr>
            </a:pPr>
            <a:r>
              <a:rPr lang="fr-FR" sz="1050" b="1" dirty="0">
                <a:solidFill>
                  <a:prstClr val="white"/>
                </a:solidFill>
              </a:rPr>
              <a:t>Finalité </a:t>
            </a:r>
          </a:p>
          <a:p>
            <a:pPr indent="-128588" defTabSz="717947" eaLnBrk="0" hangingPunct="0">
              <a:spcBef>
                <a:spcPts val="75"/>
              </a:spcBef>
              <a:spcAft>
                <a:spcPts val="75"/>
              </a:spcAft>
              <a:buClr>
                <a:srgbClr val="0F6FC6">
                  <a:lumMod val="75000"/>
                </a:srgbClr>
              </a:buClr>
            </a:pPr>
            <a:r>
              <a:rPr lang="fr-FR" sz="1050" b="1" dirty="0">
                <a:solidFill>
                  <a:prstClr val="white"/>
                </a:solidFill>
              </a:rPr>
              <a:t>Objectifs généraux</a:t>
            </a:r>
          </a:p>
          <a:p>
            <a:r>
              <a:rPr lang="fr-FR" sz="1050" b="1" dirty="0">
                <a:solidFill>
                  <a:prstClr val="white"/>
                </a:solidFill>
              </a:rPr>
              <a:t>Champs </a:t>
            </a:r>
            <a:r>
              <a:rPr lang="fr-FR" sz="1050" b="1" dirty="0" smtClean="0">
                <a:solidFill>
                  <a:prstClr val="white"/>
                </a:solidFill>
              </a:rPr>
              <a:t>d’apprentissage</a:t>
            </a:r>
            <a:endParaRPr lang="fr-FR" sz="1050" b="1" dirty="0">
              <a:solidFill>
                <a:prstClr val="white"/>
              </a:solidFill>
            </a:endParaRPr>
          </a:p>
          <a:p>
            <a:r>
              <a:rPr lang="fr-FR" sz="1050" b="1" dirty="0" smtClean="0">
                <a:solidFill>
                  <a:prstClr val="white"/>
                </a:solidFill>
              </a:rPr>
              <a:t>AFLP</a:t>
            </a:r>
            <a:endParaRPr lang="fr-FR" sz="1050" b="1" dirty="0">
              <a:solidFill>
                <a:prstClr val="white"/>
              </a:solidFill>
            </a:endParaRPr>
          </a:p>
          <a:p>
            <a:r>
              <a:rPr lang="fr-FR" sz="1050" b="1" dirty="0">
                <a:solidFill>
                  <a:prstClr val="white"/>
                </a:solidFill>
              </a:rPr>
              <a:t>Exigences programmatiques  </a:t>
            </a:r>
          </a:p>
          <a:p>
            <a:pPr algn="ctr"/>
            <a:endParaRPr lang="fr-FR" sz="900" b="1" dirty="0">
              <a:solidFill>
                <a:prstClr val="white"/>
              </a:solidFill>
            </a:endParaRPr>
          </a:p>
        </p:txBody>
      </p:sp>
      <p:graphicFrame>
        <p:nvGraphicFramePr>
          <p:cNvPr id="22" name="Tableau 21"/>
          <p:cNvGraphicFramePr>
            <a:graphicFrameLocks noGrp="1"/>
          </p:cNvGraphicFramePr>
          <p:nvPr>
            <p:extLst>
              <p:ext uri="{D42A27DB-BD31-4B8C-83A1-F6EECF244321}">
                <p14:modId xmlns:p14="http://schemas.microsoft.com/office/powerpoint/2010/main" val="3851105711"/>
              </p:ext>
            </p:extLst>
          </p:nvPr>
        </p:nvGraphicFramePr>
        <p:xfrm>
          <a:off x="96121" y="4086837"/>
          <a:ext cx="2753072" cy="972248"/>
        </p:xfrm>
        <a:graphic>
          <a:graphicData uri="http://schemas.openxmlformats.org/drawingml/2006/table">
            <a:tbl>
              <a:tblPr firstRow="1" bandRow="1">
                <a:tableStyleId>{616DA210-FB5B-4158-B5E0-FEB733F419BA}</a:tableStyleId>
              </a:tblPr>
              <a:tblGrid>
                <a:gridCol w="2753072">
                  <a:extLst>
                    <a:ext uri="{9D8B030D-6E8A-4147-A177-3AD203B41FA5}">
                      <a16:colId xmlns:a16="http://schemas.microsoft.com/office/drawing/2014/main" val="20000"/>
                    </a:ext>
                  </a:extLst>
                </a:gridCol>
              </a:tblGrid>
              <a:tr h="308844">
                <a:tc>
                  <a:txBody>
                    <a:bodyPr/>
                    <a:lstStyle/>
                    <a:p>
                      <a:pPr algn="l">
                        <a:lnSpc>
                          <a:spcPct val="107000"/>
                        </a:lnSpc>
                        <a:spcAft>
                          <a:spcPts val="0"/>
                        </a:spcAft>
                      </a:pPr>
                      <a:r>
                        <a:rPr lang="fr-FR" sz="10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Choisir l’APSA support de l’enseignement</a:t>
                      </a:r>
                      <a:endParaRPr lang="fr-FR"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01782">
                <a:tc>
                  <a:txBody>
                    <a:bodyPr/>
                    <a:lstStyle/>
                    <a:p>
                      <a:pPr algn="l">
                        <a:lnSpc>
                          <a:spcPct val="107000"/>
                        </a:lnSpc>
                        <a:spcAft>
                          <a:spcPts val="0"/>
                        </a:spcAft>
                      </a:pPr>
                      <a:r>
                        <a:rPr lang="fr-FR" sz="10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Décliner les AFLP en lien avec l’APSA</a:t>
                      </a:r>
                      <a:endParaRPr lang="fr-FR"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361622">
                <a:tc>
                  <a:txBody>
                    <a:bodyPr/>
                    <a:lstStyle/>
                    <a:p>
                      <a:pPr algn="l">
                        <a:lnSpc>
                          <a:spcPct val="107000"/>
                        </a:lnSpc>
                        <a:spcAft>
                          <a:spcPts val="0"/>
                        </a:spcAft>
                      </a:pPr>
                      <a:r>
                        <a:rPr lang="fr-FR" sz="10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Définir la progressivité, les étapes pour atteindre les AFLP</a:t>
                      </a:r>
                      <a:endParaRPr lang="fr-FR"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23" name="Tableau 22"/>
          <p:cNvGraphicFramePr>
            <a:graphicFrameLocks noGrp="1"/>
          </p:cNvGraphicFramePr>
          <p:nvPr>
            <p:extLst>
              <p:ext uri="{D42A27DB-BD31-4B8C-83A1-F6EECF244321}">
                <p14:modId xmlns:p14="http://schemas.microsoft.com/office/powerpoint/2010/main" val="2920020362"/>
              </p:ext>
            </p:extLst>
          </p:nvPr>
        </p:nvGraphicFramePr>
        <p:xfrm>
          <a:off x="2965801" y="4080962"/>
          <a:ext cx="3813205" cy="999840"/>
        </p:xfrm>
        <a:graphic>
          <a:graphicData uri="http://schemas.openxmlformats.org/drawingml/2006/table">
            <a:tbl>
              <a:tblPr firstRow="1" bandRow="1">
                <a:tableStyleId>{616DA210-FB5B-4158-B5E0-FEB733F419BA}</a:tableStyleId>
              </a:tblPr>
              <a:tblGrid>
                <a:gridCol w="3813205">
                  <a:extLst>
                    <a:ext uri="{9D8B030D-6E8A-4147-A177-3AD203B41FA5}">
                      <a16:colId xmlns:a16="http://schemas.microsoft.com/office/drawing/2014/main" val="20000"/>
                    </a:ext>
                  </a:extLst>
                </a:gridCol>
              </a:tblGrid>
              <a:tr h="304285">
                <a:tc>
                  <a:txBody>
                    <a:bodyPr/>
                    <a:lstStyle/>
                    <a:p>
                      <a:pPr algn="l">
                        <a:lnSpc>
                          <a:spcPct val="107000"/>
                        </a:lnSpc>
                        <a:spcAft>
                          <a:spcPts val="0"/>
                        </a:spcAft>
                      </a:pPr>
                      <a:r>
                        <a:rPr lang="fr-FR" sz="10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Définir les ressources à mobiliser et à développer </a:t>
                      </a:r>
                      <a:r>
                        <a:rPr lang="fr-FR" sz="1000" b="1" i="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  connaissances, capacités, attitudes</a:t>
                      </a:r>
                      <a:endParaRPr lang="fr-FR"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11041">
                <a:tc>
                  <a:txBody>
                    <a:bodyPr/>
                    <a:lstStyle/>
                    <a:p>
                      <a:pPr algn="l">
                        <a:lnSpc>
                          <a:spcPct val="107000"/>
                        </a:lnSpc>
                        <a:spcAft>
                          <a:spcPts val="0"/>
                        </a:spcAft>
                      </a:pPr>
                      <a:r>
                        <a:rPr lang="fr-FR" sz="10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Définir l’organisation et la démarche </a:t>
                      </a:r>
                      <a:r>
                        <a:rPr lang="fr-FR" sz="1000" b="1" i="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d’enseignement : </a:t>
                      </a:r>
                    </a:p>
                    <a:p>
                      <a:pPr algn="l">
                        <a:lnSpc>
                          <a:spcPct val="107000"/>
                        </a:lnSpc>
                        <a:spcAft>
                          <a:spcPts val="0"/>
                        </a:spcAft>
                      </a:pPr>
                      <a:r>
                        <a:rPr lang="fr-FR" sz="1000" b="1" i="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durée des</a:t>
                      </a:r>
                      <a:r>
                        <a:rPr lang="fr-FR" sz="1000" b="1" i="1" baseline="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 séquences, consolidation/approfondissement…</a:t>
                      </a:r>
                      <a:endParaRPr lang="fr-FR"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304285">
                <a:tc>
                  <a:txBody>
                    <a:bodyPr/>
                    <a:lstStyle/>
                    <a:p>
                      <a:pPr algn="l">
                        <a:lnSpc>
                          <a:spcPct val="107000"/>
                        </a:lnSpc>
                        <a:spcAft>
                          <a:spcPts val="0"/>
                        </a:spcAft>
                      </a:pPr>
                      <a:r>
                        <a:rPr lang="fr-FR" sz="10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Définir la situation d’évaluation, ses indicateurs</a:t>
                      </a:r>
                      <a:r>
                        <a:rPr lang="fr-FR" sz="1000" b="1" i="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fr-FR" sz="10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révélatrice de l’atteinte des AFLP</a:t>
                      </a:r>
                      <a:endParaRPr lang="fr-FR"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861" marR="32861"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24" name="ZoneTexte 23"/>
          <p:cNvSpPr txBox="1"/>
          <p:nvPr/>
        </p:nvSpPr>
        <p:spPr>
          <a:xfrm>
            <a:off x="2405328" y="2870530"/>
            <a:ext cx="4373679" cy="604653"/>
          </a:xfrm>
          <a:prstGeom prst="rect">
            <a:avLst/>
          </a:prstGeom>
          <a:solidFill>
            <a:schemeClr val="tx2">
              <a:lumMod val="60000"/>
              <a:lumOff val="40000"/>
            </a:schemeClr>
          </a:solidFill>
          <a:ln>
            <a:solidFill>
              <a:schemeClr val="accent1"/>
            </a:solidFill>
          </a:ln>
        </p:spPr>
        <p:txBody>
          <a:bodyPr wrap="square" lIns="68580" tIns="34290" rIns="68580" bIns="34290" rtlCol="0">
            <a:spAutoFit/>
          </a:bodyPr>
          <a:lstStyle/>
          <a:p>
            <a:pPr>
              <a:lnSpc>
                <a:spcPct val="107000"/>
              </a:lnSpc>
            </a:pPr>
            <a:r>
              <a:rPr lang="fr-FR" sz="1100" b="1" dirty="0">
                <a:solidFill>
                  <a:schemeClr val="bg1"/>
                </a:solidFill>
                <a:latin typeface="Calibri" panose="020F0502020204030204" pitchFamily="34" charset="0"/>
                <a:ea typeface="Calibri" panose="020F0502020204030204" pitchFamily="34" charset="0"/>
                <a:cs typeface="Arial" panose="020B0604020202020204" pitchFamily="34" charset="0"/>
              </a:rPr>
              <a:t>Concevoir et partager un projet pédagogique qui opérationnalise </a:t>
            </a:r>
            <a:r>
              <a:rPr lang="fr-FR" sz="11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le </a:t>
            </a:r>
            <a:r>
              <a:rPr lang="fr-FR" sz="1100" b="1" dirty="0">
                <a:solidFill>
                  <a:schemeClr val="bg1"/>
                </a:solidFill>
                <a:latin typeface="Calibri" panose="020F0502020204030204" pitchFamily="34" charset="0"/>
                <a:ea typeface="Calibri" panose="020F0502020204030204" pitchFamily="34" charset="0"/>
                <a:cs typeface="Arial" panose="020B0604020202020204" pitchFamily="34" charset="0"/>
              </a:rPr>
              <a:t>programme national et définit les enjeux de </a:t>
            </a:r>
            <a:r>
              <a:rPr lang="fr-FR" sz="11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formation en fonction des caractéristiques des élèves</a:t>
            </a:r>
            <a:endParaRPr lang="fr-FR" sz="10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25" name="ZoneTexte 24"/>
          <p:cNvSpPr txBox="1"/>
          <p:nvPr/>
        </p:nvSpPr>
        <p:spPr bwMode="auto">
          <a:xfrm>
            <a:off x="7215161" y="2447499"/>
            <a:ext cx="1903445" cy="907012"/>
          </a:xfrm>
          <a:prstGeom prst="rect">
            <a:avLst/>
          </a:prstGeom>
          <a:solidFill>
            <a:schemeClr val="accent2"/>
          </a:solidFill>
          <a:ln w="38100">
            <a:solidFill>
              <a:srgbClr val="FF0000"/>
            </a:solidFill>
            <a:miter lim="800000"/>
            <a:headEnd/>
            <a:tailEnd/>
          </a:ln>
        </p:spPr>
        <p:txBody>
          <a:bodyPr wrap="square" lIns="67500" tIns="35100" rIns="67500" bIns="35100" rtlCol="0" anchor="ctr">
            <a:spAutoFit/>
          </a:bodyPr>
          <a:lstStyle/>
          <a:p>
            <a:pPr indent="-128588" algn="ctr" defTabSz="717947" eaLnBrk="0" hangingPunct="0">
              <a:spcBef>
                <a:spcPts val="75"/>
              </a:spcBef>
              <a:spcAft>
                <a:spcPts val="75"/>
              </a:spcAft>
              <a:buClr>
                <a:srgbClr val="0F6FC6">
                  <a:lumMod val="75000"/>
                </a:srgbClr>
              </a:buClr>
            </a:pPr>
            <a:r>
              <a:rPr lang="fr-FR" b="1" dirty="0" smtClean="0">
                <a:solidFill>
                  <a:prstClr val="white"/>
                </a:solidFill>
                <a:latin typeface="Calibri" pitchFamily="34" charset="0"/>
                <a:ea typeface="Arial" charset="0"/>
                <a:cs typeface="Calibri" pitchFamily="34" charset="0"/>
              </a:rPr>
              <a:t>NON NÉGOCIABLE</a:t>
            </a:r>
          </a:p>
          <a:p>
            <a:pPr indent="-128588" defTabSz="717947" eaLnBrk="0" hangingPunct="0">
              <a:spcBef>
                <a:spcPts val="75"/>
              </a:spcBef>
              <a:spcAft>
                <a:spcPts val="75"/>
              </a:spcAft>
              <a:buClr>
                <a:srgbClr val="0F6FC6">
                  <a:lumMod val="75000"/>
                </a:srgbClr>
              </a:buClr>
            </a:pPr>
            <a:r>
              <a:rPr lang="fr-FR" sz="1100" b="1" dirty="0" smtClean="0">
                <a:solidFill>
                  <a:prstClr val="white"/>
                </a:solidFill>
                <a:latin typeface="Calibri" pitchFamily="34" charset="0"/>
                <a:ea typeface="Arial" charset="0"/>
                <a:cs typeface="Calibri" pitchFamily="34" charset="0"/>
              </a:rPr>
              <a:t>Projets d’EPS et d’AS présenté en CA</a:t>
            </a:r>
          </a:p>
          <a:p>
            <a:pPr indent="-128588" defTabSz="717947" eaLnBrk="0" hangingPunct="0">
              <a:spcBef>
                <a:spcPts val="75"/>
              </a:spcBef>
              <a:spcAft>
                <a:spcPts val="75"/>
              </a:spcAft>
              <a:buClr>
                <a:srgbClr val="0F6FC6">
                  <a:lumMod val="75000"/>
                </a:srgbClr>
              </a:buClr>
            </a:pPr>
            <a:endParaRPr lang="fr-FR" sz="1100" b="1" dirty="0" smtClean="0">
              <a:solidFill>
                <a:prstClr val="white"/>
              </a:solidFill>
              <a:latin typeface="Calibri" pitchFamily="34" charset="0"/>
              <a:ea typeface="Arial" charset="0"/>
              <a:cs typeface="Calibri" pitchFamily="34" charset="0"/>
            </a:endParaRPr>
          </a:p>
        </p:txBody>
      </p:sp>
      <p:sp>
        <p:nvSpPr>
          <p:cNvPr id="2" name="Flèche droite 1"/>
          <p:cNvSpPr/>
          <p:nvPr/>
        </p:nvSpPr>
        <p:spPr>
          <a:xfrm>
            <a:off x="6779007" y="1067766"/>
            <a:ext cx="405780" cy="415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6809382" y="2901005"/>
            <a:ext cx="405780" cy="415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96121" y="3632214"/>
            <a:ext cx="6682886" cy="3281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chemeClr val="tx1"/>
                </a:solidFill>
              </a:rPr>
              <a:t>EPS : Préparation des tests d'exigences préalables (</a:t>
            </a:r>
            <a:r>
              <a:rPr lang="fr-FR" sz="1200" b="1" dirty="0">
                <a:solidFill>
                  <a:schemeClr val="tx1"/>
                </a:solidFill>
              </a:rPr>
              <a:t>TEP), </a:t>
            </a:r>
            <a:r>
              <a:rPr lang="fr-FR" sz="1200" b="1" dirty="0" smtClean="0">
                <a:solidFill>
                  <a:schemeClr val="tx1"/>
                </a:solidFill>
              </a:rPr>
              <a:t>BNSSA, PSE1, parcours …</a:t>
            </a:r>
            <a:endParaRPr lang="fr-FR" sz="1200" b="1" dirty="0">
              <a:solidFill>
                <a:schemeClr val="tx1"/>
              </a:solidFill>
            </a:endParaRPr>
          </a:p>
        </p:txBody>
      </p:sp>
      <p:sp>
        <p:nvSpPr>
          <p:cNvPr id="17" name="Flèche droite 16"/>
          <p:cNvSpPr/>
          <p:nvPr/>
        </p:nvSpPr>
        <p:spPr>
          <a:xfrm>
            <a:off x="6818978" y="3696882"/>
            <a:ext cx="405780" cy="415801"/>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6818978" y="4413299"/>
            <a:ext cx="405780" cy="415801"/>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9905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1" grpId="0" animBg="1"/>
      <p:bldP spid="24" grpId="0" animBg="1"/>
      <p:bldP spid="2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927AB679-5BCA-8144-9858-DAE815D8B6D8}"/>
              </a:ext>
            </a:extLst>
          </p:cNvPr>
          <p:cNvGrpSpPr/>
          <p:nvPr/>
        </p:nvGrpSpPr>
        <p:grpSpPr>
          <a:xfrm>
            <a:off x="-7952" y="-984"/>
            <a:ext cx="9151951" cy="1010116"/>
            <a:chOff x="-7951" y="-984"/>
            <a:chExt cx="9151950" cy="1010116"/>
          </a:xfrm>
        </p:grpSpPr>
        <p:sp>
          <p:nvSpPr>
            <p:cNvPr id="19" name="Rectangle 18">
              <a:extLst>
                <a:ext uri="{FF2B5EF4-FFF2-40B4-BE49-F238E27FC236}">
                  <a16:creationId xmlns:a16="http://schemas.microsoft.com/office/drawing/2014/main" id="{63C207EB-6FFF-6E4F-8E5C-5EFE6C2BEF15}"/>
                </a:ext>
              </a:extLst>
            </p:cNvPr>
            <p:cNvSpPr/>
            <p:nvPr/>
          </p:nvSpPr>
          <p:spPr>
            <a:xfrm>
              <a:off x="3922138" y="0"/>
              <a:ext cx="5221861" cy="100913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defRPr/>
              </a:pPr>
              <a:r>
                <a:rPr lang="fr-FR" altLang="zh-CN" sz="2400" dirty="0">
                  <a:solidFill>
                    <a:prstClr val="white"/>
                  </a:solidFill>
                  <a:latin typeface="Calibri" panose="020F0502020204030204" pitchFamily="34" charset="0"/>
                  <a:cs typeface="Calibri" panose="020F0502020204030204" pitchFamily="34" charset="0"/>
                  <a:sym typeface="微软雅黑" pitchFamily="34" charset="-122"/>
                </a:rPr>
                <a:t>Unité Facultative Secteur Sportif</a:t>
              </a:r>
            </a:p>
            <a:p>
              <a:pPr algn="r">
                <a:defRPr/>
              </a:pPr>
              <a:r>
                <a:rPr lang="fr-FR" altLang="zh-CN" sz="2400" dirty="0">
                  <a:solidFill>
                    <a:prstClr val="white"/>
                  </a:solidFill>
                  <a:latin typeface="Calibri" panose="020F0502020204030204" pitchFamily="34" charset="0"/>
                  <a:cs typeface="Calibri" panose="020F0502020204030204" pitchFamily="34" charset="0"/>
                  <a:sym typeface="微软雅黑" pitchFamily="34" charset="-122"/>
                </a:rPr>
                <a:t>en Baccalauréat professionnel</a:t>
              </a:r>
            </a:p>
          </p:txBody>
        </p:sp>
        <p:pic>
          <p:nvPicPr>
            <p:cNvPr id="30" name="Image 29">
              <a:extLst>
                <a:ext uri="{FF2B5EF4-FFF2-40B4-BE49-F238E27FC236}">
                  <a16:creationId xmlns:a16="http://schemas.microsoft.com/office/drawing/2014/main" id="{9FC119F4-6694-1746-821B-80183D0F4013}"/>
                </a:ext>
              </a:extLst>
            </p:cNvPr>
            <p:cNvPicPr>
              <a:picLocks noChangeAspect="1"/>
            </p:cNvPicPr>
            <p:nvPr/>
          </p:nvPicPr>
          <p:blipFill rotWithShape="1">
            <a:blip r:embed="rId2"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3930090" cy="1008517"/>
            </a:xfrm>
            <a:prstGeom prst="rect">
              <a:avLst/>
            </a:prstGeom>
          </p:spPr>
        </p:pic>
      </p:grpSp>
      <p:pic>
        <p:nvPicPr>
          <p:cNvPr id="51" name="Image 50">
            <a:extLst>
              <a:ext uri="{FF2B5EF4-FFF2-40B4-BE49-F238E27FC236}">
                <a16:creationId xmlns:a16="http://schemas.microsoft.com/office/drawing/2014/main" id="{EF27893F-CED8-084A-91DD-5B009274A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094" y="921809"/>
            <a:ext cx="1487075" cy="973770"/>
          </a:xfrm>
          <a:prstGeom prst="rect">
            <a:avLst/>
          </a:prstGeom>
        </p:spPr>
      </p:pic>
      <p:pic>
        <p:nvPicPr>
          <p:cNvPr id="52" name="Image 51">
            <a:extLst>
              <a:ext uri="{FF2B5EF4-FFF2-40B4-BE49-F238E27FC236}">
                <a16:creationId xmlns:a16="http://schemas.microsoft.com/office/drawing/2014/main" id="{7E14259D-83A1-8249-A7F2-9CC4518ED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25" y="1007534"/>
            <a:ext cx="1084608" cy="952906"/>
          </a:xfrm>
          <a:prstGeom prst="rect">
            <a:avLst/>
          </a:prstGeom>
        </p:spPr>
      </p:pic>
      <p:sp>
        <p:nvSpPr>
          <p:cNvPr id="53" name="Espace réservé du texte 5">
            <a:extLst>
              <a:ext uri="{FF2B5EF4-FFF2-40B4-BE49-F238E27FC236}">
                <a16:creationId xmlns:a16="http://schemas.microsoft.com/office/drawing/2014/main" id="{1204F057-EAC8-F14F-9153-B58BF836AE0B}"/>
              </a:ext>
            </a:extLst>
          </p:cNvPr>
          <p:cNvSpPr txBox="1">
            <a:spLocks/>
          </p:cNvSpPr>
          <p:nvPr/>
        </p:nvSpPr>
        <p:spPr>
          <a:xfrm>
            <a:off x="390525" y="2333625"/>
            <a:ext cx="4352925" cy="13243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400" b="1" dirty="0">
                <a:solidFill>
                  <a:prstClr val="black"/>
                </a:solidFill>
                <a:latin typeface="Arial" panose="020B0604020202020204" pitchFamily="34" charset="0"/>
                <a:cs typeface="Arial" panose="020B0604020202020204" pitchFamily="34" charset="0"/>
              </a:rPr>
              <a:t>La filière des métiers du sport dans la voie professionnelle</a:t>
            </a:r>
          </a:p>
          <a:p>
            <a:pPr marL="0" indent="0">
              <a:lnSpc>
                <a:spcPct val="100000"/>
              </a:lnSpc>
              <a:spcBef>
                <a:spcPts val="0"/>
              </a:spcBef>
              <a:buFont typeface="Arial" panose="020B0604020202020204" pitchFamily="34" charset="0"/>
              <a:buNone/>
            </a:pPr>
            <a:endParaRPr lang="fr-FR" sz="1000"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800" dirty="0" smtClean="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100" dirty="0" smtClean="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100" dirty="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100" dirty="0" smtClean="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fr-FR" sz="1100" dirty="0" smtClean="0">
                <a:solidFill>
                  <a:prstClr val="white">
                    <a:lumMod val="50000"/>
                  </a:prstClr>
                </a:solidFill>
                <a:latin typeface="Arial" panose="020B0604020202020204" pitchFamily="34" charset="0"/>
                <a:cs typeface="Arial" panose="020B0604020202020204" pitchFamily="34" charset="0"/>
              </a:rPr>
              <a:t>Bernard ANDRE, IGESR honoraire</a:t>
            </a:r>
          </a:p>
          <a:p>
            <a:pPr marL="0" indent="0">
              <a:lnSpc>
                <a:spcPct val="100000"/>
              </a:lnSpc>
              <a:spcBef>
                <a:spcPts val="0"/>
              </a:spcBef>
              <a:buFont typeface="Arial" panose="020B0604020202020204" pitchFamily="34" charset="0"/>
              <a:buNone/>
            </a:pPr>
            <a:endParaRPr lang="fr-FR" sz="1100" dirty="0" smtClean="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800" dirty="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800" dirty="0" smtClean="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800" dirty="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400" dirty="0" smtClean="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400" dirty="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400" dirty="0" smtClean="0">
              <a:solidFill>
                <a:prstClr val="white">
                  <a:lumMod val="50000"/>
                </a:prstClr>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fr-FR" sz="14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890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a:extLst>
              <a:ext uri="{FF2B5EF4-FFF2-40B4-BE49-F238E27FC236}">
                <a16:creationId xmlns:a16="http://schemas.microsoft.com/office/drawing/2014/main" id="{CC53132B-C7E5-964B-A05F-D744FC2C5E50}"/>
              </a:ext>
            </a:extLst>
          </p:cNvPr>
          <p:cNvGrpSpPr/>
          <p:nvPr/>
        </p:nvGrpSpPr>
        <p:grpSpPr>
          <a:xfrm>
            <a:off x="2385037" y="533004"/>
            <a:ext cx="6462543" cy="4528747"/>
            <a:chOff x="3179841" y="719217"/>
            <a:chExt cx="8535715" cy="6443240"/>
          </a:xfrm>
        </p:grpSpPr>
        <p:grpSp>
          <p:nvGrpSpPr>
            <p:cNvPr id="35" name="Groupe 34">
              <a:extLst>
                <a:ext uri="{FF2B5EF4-FFF2-40B4-BE49-F238E27FC236}">
                  <a16:creationId xmlns:a16="http://schemas.microsoft.com/office/drawing/2014/main" id="{2FD11DAD-3218-0A41-B4BF-931366C9DEAC}"/>
                </a:ext>
              </a:extLst>
            </p:cNvPr>
            <p:cNvGrpSpPr/>
            <p:nvPr/>
          </p:nvGrpSpPr>
          <p:grpSpPr>
            <a:xfrm>
              <a:off x="3244836" y="719217"/>
              <a:ext cx="8470720" cy="6443240"/>
              <a:chOff x="3244836" y="719217"/>
              <a:chExt cx="8470720" cy="6443240"/>
            </a:xfrm>
          </p:grpSpPr>
          <p:grpSp>
            <p:nvGrpSpPr>
              <p:cNvPr id="25" name="Groupe 24">
                <a:extLst>
                  <a:ext uri="{FF2B5EF4-FFF2-40B4-BE49-F238E27FC236}">
                    <a16:creationId xmlns:a16="http://schemas.microsoft.com/office/drawing/2014/main" id="{3BC89D71-FC76-764E-8BBC-1D52D8DE24F1}"/>
                  </a:ext>
                </a:extLst>
              </p:cNvPr>
              <p:cNvGrpSpPr/>
              <p:nvPr/>
            </p:nvGrpSpPr>
            <p:grpSpPr>
              <a:xfrm>
                <a:off x="3265698" y="719217"/>
                <a:ext cx="3474746" cy="6443240"/>
                <a:chOff x="3265698" y="719217"/>
                <a:chExt cx="3474746" cy="6443240"/>
              </a:xfrm>
            </p:grpSpPr>
            <p:sp>
              <p:nvSpPr>
                <p:cNvPr id="76" name="Rectangle 75">
                  <a:extLst>
                    <a:ext uri="{FF2B5EF4-FFF2-40B4-BE49-F238E27FC236}">
                      <a16:creationId xmlns:a16="http://schemas.microsoft.com/office/drawing/2014/main" id="{959F9023-A024-AA40-928D-0270C1144BA3}"/>
                    </a:ext>
                  </a:extLst>
                </p:cNvPr>
                <p:cNvSpPr/>
                <p:nvPr/>
              </p:nvSpPr>
              <p:spPr>
                <a:xfrm>
                  <a:off x="3265698" y="719217"/>
                  <a:ext cx="3474746" cy="6439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dirty="0"/>
                </a:p>
              </p:txBody>
            </p:sp>
            <p:sp>
              <p:nvSpPr>
                <p:cNvPr id="89" name="Rectangle 88">
                  <a:extLst>
                    <a:ext uri="{FF2B5EF4-FFF2-40B4-BE49-F238E27FC236}">
                      <a16:creationId xmlns:a16="http://schemas.microsoft.com/office/drawing/2014/main" id="{E2D839E9-F0C6-5948-AAB9-682EAE0A4D0D}"/>
                    </a:ext>
                  </a:extLst>
                </p:cNvPr>
                <p:cNvSpPr/>
                <p:nvPr/>
              </p:nvSpPr>
              <p:spPr>
                <a:xfrm>
                  <a:off x="5164817" y="2579120"/>
                  <a:ext cx="1458923" cy="89600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100" dirty="0">
                    <a:solidFill>
                      <a:prstClr val="white"/>
                    </a:solidFill>
                  </a:endParaRPr>
                </a:p>
                <a:p>
                  <a:r>
                    <a:rPr lang="fr-FR" sz="1000" spc="-30" dirty="0">
                      <a:latin typeface="Arial" panose="020B0604020202020204" pitchFamily="34" charset="0"/>
                      <a:cs typeface="Arial" panose="020B0604020202020204" pitchFamily="34" charset="0"/>
                    </a:rPr>
                    <a:t>Préparation</a:t>
                  </a:r>
                </a:p>
                <a:p>
                  <a:r>
                    <a:rPr lang="fr-FR" sz="1000" spc="-30" dirty="0">
                      <a:latin typeface="Arial" panose="020B0604020202020204" pitchFamily="34" charset="0"/>
                      <a:cs typeface="Arial" panose="020B0604020202020204" pitchFamily="34" charset="0"/>
                    </a:rPr>
                    <a:t>De UC3-UC4</a:t>
                  </a:r>
                </a:p>
                <a:p>
                  <a:r>
                    <a:rPr lang="fr-FR" sz="1000" spc="-30" dirty="0">
                      <a:latin typeface="Arial" panose="020B0604020202020204" pitchFamily="34" charset="0"/>
                      <a:cs typeface="Arial" panose="020B0604020202020204" pitchFamily="34" charset="0"/>
                    </a:rPr>
                    <a:t>CREPS ou OF</a:t>
                  </a:r>
                </a:p>
                <a:p>
                  <a:endParaRPr lang="fr-FR" sz="1000" spc="-30" dirty="0">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81A26111-31AF-C246-8923-D060010D0965}"/>
                    </a:ext>
                  </a:extLst>
                </p:cNvPr>
                <p:cNvSpPr/>
                <p:nvPr/>
              </p:nvSpPr>
              <p:spPr>
                <a:xfrm>
                  <a:off x="3366993" y="2556510"/>
                  <a:ext cx="1396057" cy="89667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100" dirty="0">
                      <a:solidFill>
                        <a:prstClr val="white"/>
                      </a:solidFill>
                    </a:rPr>
                    <a:t>MC </a:t>
                  </a:r>
                  <a:r>
                    <a:rPr lang="fr-FR" sz="1000" spc="-30" dirty="0">
                      <a:latin typeface="Arial" panose="020B0604020202020204" pitchFamily="34" charset="0"/>
                      <a:cs typeface="Arial" panose="020B0604020202020204" pitchFamily="34" charset="0"/>
                    </a:rPr>
                    <a:t>préparant</a:t>
                  </a:r>
                </a:p>
                <a:p>
                  <a:r>
                    <a:rPr lang="fr-FR" sz="1000" spc="-30" dirty="0">
                      <a:latin typeface="Arial" panose="020B0604020202020204" pitchFamily="34" charset="0"/>
                      <a:cs typeface="Arial" panose="020B0604020202020204" pitchFamily="34" charset="0"/>
                    </a:rPr>
                    <a:t>au BP JEPS</a:t>
                  </a:r>
                </a:p>
                <a:p>
                  <a:r>
                    <a:rPr lang="fr-FR" sz="1000" spc="-30" dirty="0">
                      <a:latin typeface="Arial" panose="020B0604020202020204" pitchFamily="34" charset="0"/>
                      <a:cs typeface="Arial" panose="020B0604020202020204" pitchFamily="34" charset="0"/>
                    </a:rPr>
                    <a:t>Lycée ou CREPS</a:t>
                  </a:r>
                </a:p>
              </p:txBody>
            </p:sp>
            <p:sp>
              <p:nvSpPr>
                <p:cNvPr id="83" name="Rectangle 82">
                  <a:extLst>
                    <a:ext uri="{FF2B5EF4-FFF2-40B4-BE49-F238E27FC236}">
                      <a16:creationId xmlns:a16="http://schemas.microsoft.com/office/drawing/2014/main" id="{FA198B97-A5A1-A540-BA25-F949C3E64AC9}"/>
                    </a:ext>
                  </a:extLst>
                </p:cNvPr>
                <p:cNvSpPr/>
                <p:nvPr/>
              </p:nvSpPr>
              <p:spPr>
                <a:xfrm>
                  <a:off x="3746091" y="6778775"/>
                  <a:ext cx="1815860" cy="38368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Collège</a:t>
                  </a:r>
                </a:p>
              </p:txBody>
            </p:sp>
            <p:sp>
              <p:nvSpPr>
                <p:cNvPr id="94" name="Rectangle 93">
                  <a:extLst>
                    <a:ext uri="{FF2B5EF4-FFF2-40B4-BE49-F238E27FC236}">
                      <a16:creationId xmlns:a16="http://schemas.microsoft.com/office/drawing/2014/main" id="{DE547AE5-909E-AD43-8D07-000419B05018}"/>
                    </a:ext>
                  </a:extLst>
                </p:cNvPr>
                <p:cNvSpPr/>
                <p:nvPr/>
              </p:nvSpPr>
              <p:spPr>
                <a:xfrm>
                  <a:off x="3746091" y="5822534"/>
                  <a:ext cx="1815860" cy="828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2de</a:t>
                  </a:r>
                </a:p>
              </p:txBody>
            </p:sp>
            <p:sp>
              <p:nvSpPr>
                <p:cNvPr id="95" name="Rectangle 94">
                  <a:extLst>
                    <a:ext uri="{FF2B5EF4-FFF2-40B4-BE49-F238E27FC236}">
                      <a16:creationId xmlns:a16="http://schemas.microsoft.com/office/drawing/2014/main" id="{A82189EC-7B49-E847-B20C-444685C565F9}"/>
                    </a:ext>
                  </a:extLst>
                </p:cNvPr>
                <p:cNvSpPr/>
                <p:nvPr/>
              </p:nvSpPr>
              <p:spPr>
                <a:xfrm>
                  <a:off x="3738099" y="4789417"/>
                  <a:ext cx="1820822" cy="920322"/>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600" dirty="0"/>
                    <a:t>1ère</a:t>
                  </a:r>
                </a:p>
              </p:txBody>
            </p:sp>
            <p:sp>
              <p:nvSpPr>
                <p:cNvPr id="96" name="Rectangle 95">
                  <a:extLst>
                    <a:ext uri="{FF2B5EF4-FFF2-40B4-BE49-F238E27FC236}">
                      <a16:creationId xmlns:a16="http://schemas.microsoft.com/office/drawing/2014/main" id="{DE645DFD-CBA2-DF4F-B9B8-4721FC46BAF5}"/>
                    </a:ext>
                  </a:extLst>
                </p:cNvPr>
                <p:cNvSpPr/>
                <p:nvPr/>
              </p:nvSpPr>
              <p:spPr>
                <a:xfrm>
                  <a:off x="3738099" y="3767744"/>
                  <a:ext cx="1820822" cy="93849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600" dirty="0"/>
                    <a:t>Terminale</a:t>
                  </a:r>
                </a:p>
              </p:txBody>
            </p:sp>
            <p:sp>
              <p:nvSpPr>
                <p:cNvPr id="81" name="Rectangle 80">
                  <a:extLst>
                    <a:ext uri="{FF2B5EF4-FFF2-40B4-BE49-F238E27FC236}">
                      <a16:creationId xmlns:a16="http://schemas.microsoft.com/office/drawing/2014/main" id="{2021B77B-E126-764F-BCEF-8786A5B07606}"/>
                    </a:ext>
                  </a:extLst>
                </p:cNvPr>
                <p:cNvSpPr/>
                <p:nvPr/>
              </p:nvSpPr>
              <p:spPr>
                <a:xfrm>
                  <a:off x="5464509" y="4147117"/>
                  <a:ext cx="1179243" cy="11326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000" spc="-30" dirty="0">
                      <a:latin typeface="Arial" panose="020B0604020202020204" pitchFamily="34" charset="0"/>
                      <a:cs typeface="Arial" panose="020B0604020202020204" pitchFamily="34" charset="0"/>
                    </a:rPr>
                    <a:t>Préparation à</a:t>
                  </a:r>
                </a:p>
                <a:p>
                  <a:r>
                    <a:rPr lang="fr-FR" sz="1000" spc="-30" dirty="0">
                      <a:latin typeface="Arial" panose="020B0604020202020204" pitchFamily="34" charset="0"/>
                      <a:cs typeface="Arial" panose="020B0604020202020204" pitchFamily="34" charset="0"/>
                    </a:rPr>
                    <a:t>UC1-UC2</a:t>
                  </a:r>
                </a:p>
                <a:p>
                  <a:r>
                    <a:rPr lang="fr-FR" sz="1000" spc="-30" dirty="0">
                      <a:latin typeface="Arial" panose="020B0604020202020204" pitchFamily="34" charset="0"/>
                      <a:cs typeface="Arial" panose="020B0604020202020204" pitchFamily="34" charset="0"/>
                    </a:rPr>
                    <a:t>du BP JEPS</a:t>
                  </a:r>
                </a:p>
              </p:txBody>
            </p:sp>
            <p:sp>
              <p:nvSpPr>
                <p:cNvPr id="97" name="Rectangle 96">
                  <a:extLst>
                    <a:ext uri="{FF2B5EF4-FFF2-40B4-BE49-F238E27FC236}">
                      <a16:creationId xmlns:a16="http://schemas.microsoft.com/office/drawing/2014/main" id="{1377C858-5A1F-1744-A11C-21154F946AFA}"/>
                    </a:ext>
                  </a:extLst>
                </p:cNvPr>
                <p:cNvSpPr/>
                <p:nvPr/>
              </p:nvSpPr>
              <p:spPr>
                <a:xfrm>
                  <a:off x="4625787" y="2792464"/>
                  <a:ext cx="556867" cy="247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200" dirty="0">
                      <a:solidFill>
                        <a:schemeClr val="tx1"/>
                      </a:solidFill>
                    </a:rPr>
                    <a:t>ou</a:t>
                  </a:r>
                </a:p>
              </p:txBody>
            </p:sp>
            <p:sp>
              <p:nvSpPr>
                <p:cNvPr id="43" name="ZoneTexte 42">
                  <a:extLst>
                    <a:ext uri="{FF2B5EF4-FFF2-40B4-BE49-F238E27FC236}">
                      <a16:creationId xmlns:a16="http://schemas.microsoft.com/office/drawing/2014/main" id="{FF58852E-9C02-9343-98CC-2253BF6ACE4D}"/>
                    </a:ext>
                  </a:extLst>
                </p:cNvPr>
                <p:cNvSpPr txBox="1"/>
                <p:nvPr/>
              </p:nvSpPr>
              <p:spPr>
                <a:xfrm>
                  <a:off x="5584713" y="5352030"/>
                  <a:ext cx="1059041" cy="779697"/>
                </a:xfrm>
                <a:prstGeom prst="rect">
                  <a:avLst/>
                </a:prstGeom>
                <a:noFill/>
              </p:spPr>
              <p:txBody>
                <a:bodyPr wrap="none" lIns="91438" tIns="45719" rIns="91438" bIns="45719" rtlCol="0">
                  <a:spAutoFit/>
                </a:bodyPr>
                <a:lstStyle/>
                <a:p>
                  <a:r>
                    <a:rPr lang="fr-FR" sz="800" dirty="0"/>
                    <a:t>Bac pro</a:t>
                  </a:r>
                </a:p>
                <a:p>
                  <a:r>
                    <a:rPr lang="fr-FR" sz="800" dirty="0"/>
                    <a:t>Compatibles</a:t>
                  </a:r>
                </a:p>
                <a:p>
                  <a:r>
                    <a:rPr lang="fr-FR" sz="800" dirty="0"/>
                    <a:t>BP JEPS</a:t>
                  </a:r>
                </a:p>
                <a:p>
                  <a:r>
                    <a:rPr lang="fr-FR" sz="800" dirty="0"/>
                    <a:t>(niveau 4)</a:t>
                  </a:r>
                </a:p>
              </p:txBody>
            </p:sp>
          </p:grpSp>
          <p:cxnSp>
            <p:nvCxnSpPr>
              <p:cNvPr id="111" name="Connecteur droit 110">
                <a:extLst>
                  <a:ext uri="{FF2B5EF4-FFF2-40B4-BE49-F238E27FC236}">
                    <a16:creationId xmlns:a16="http://schemas.microsoft.com/office/drawing/2014/main" id="{7CFCD21C-B65F-C04F-8F7A-056D337C4A24}"/>
                  </a:ext>
                </a:extLst>
              </p:cNvPr>
              <p:cNvCxnSpPr/>
              <p:nvPr/>
            </p:nvCxnSpPr>
            <p:spPr>
              <a:xfrm flipV="1">
                <a:off x="3244836" y="2530342"/>
                <a:ext cx="8470720" cy="230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5" name="Rectangle 124">
              <a:extLst>
                <a:ext uri="{FF2B5EF4-FFF2-40B4-BE49-F238E27FC236}">
                  <a16:creationId xmlns:a16="http://schemas.microsoft.com/office/drawing/2014/main" id="{A19C0201-F761-2340-BE25-3F3E9FDA25D0}"/>
                </a:ext>
              </a:extLst>
            </p:cNvPr>
            <p:cNvSpPr/>
            <p:nvPr/>
          </p:nvSpPr>
          <p:spPr>
            <a:xfrm>
              <a:off x="4353138" y="2143800"/>
              <a:ext cx="556867" cy="600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2100" dirty="0">
                <a:solidFill>
                  <a:schemeClr val="tx1"/>
                </a:solidFill>
              </a:endParaRPr>
            </a:p>
            <a:p>
              <a:pPr algn="ctr"/>
              <a:endParaRPr lang="fr-FR" sz="2100" dirty="0">
                <a:solidFill>
                  <a:schemeClr val="tx1"/>
                </a:solidFill>
              </a:endParaRPr>
            </a:p>
          </p:txBody>
        </p:sp>
        <p:grpSp>
          <p:nvGrpSpPr>
            <p:cNvPr id="127" name="Groupe 126">
              <a:extLst>
                <a:ext uri="{FF2B5EF4-FFF2-40B4-BE49-F238E27FC236}">
                  <a16:creationId xmlns:a16="http://schemas.microsoft.com/office/drawing/2014/main" id="{152A72F5-022D-1044-B7F6-F50C82822B89}"/>
                </a:ext>
              </a:extLst>
            </p:cNvPr>
            <p:cNvGrpSpPr>
              <a:grpSpLocks noChangeAspect="1"/>
            </p:cNvGrpSpPr>
            <p:nvPr/>
          </p:nvGrpSpPr>
          <p:grpSpPr>
            <a:xfrm>
              <a:off x="3179841" y="2005874"/>
              <a:ext cx="486587" cy="524469"/>
              <a:chOff x="7694001" y="2772242"/>
              <a:chExt cx="556867" cy="600220"/>
            </a:xfrm>
          </p:grpSpPr>
          <p:sp>
            <p:nvSpPr>
              <p:cNvPr id="129" name="Ellipse 128">
                <a:extLst>
                  <a:ext uri="{FF2B5EF4-FFF2-40B4-BE49-F238E27FC236}">
                    <a16:creationId xmlns:a16="http://schemas.microsoft.com/office/drawing/2014/main" id="{DE211085-DE42-D64A-9B59-D6C06FE08B0B}"/>
                  </a:ext>
                </a:extLst>
              </p:cNvPr>
              <p:cNvSpPr>
                <a:spLocks noChangeAspect="1"/>
              </p:cNvSpPr>
              <p:nvPr/>
            </p:nvSpPr>
            <p:spPr>
              <a:xfrm>
                <a:off x="7873082" y="3082546"/>
                <a:ext cx="206868" cy="2068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endParaRPr>
              </a:p>
            </p:txBody>
          </p:sp>
          <p:sp>
            <p:nvSpPr>
              <p:cNvPr id="130" name="Rectangle 129">
                <a:extLst>
                  <a:ext uri="{FF2B5EF4-FFF2-40B4-BE49-F238E27FC236}">
                    <a16:creationId xmlns:a16="http://schemas.microsoft.com/office/drawing/2014/main" id="{A72FF88F-1AE3-3241-A7CF-D83626F76E08}"/>
                  </a:ext>
                </a:extLst>
              </p:cNvPr>
              <p:cNvSpPr>
                <a:spLocks/>
              </p:cNvSpPr>
              <p:nvPr/>
            </p:nvSpPr>
            <p:spPr>
              <a:xfrm>
                <a:off x="7694001" y="2772242"/>
                <a:ext cx="556867" cy="600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500" dirty="0">
                  <a:solidFill>
                    <a:schemeClr val="bg2">
                      <a:lumMod val="25000"/>
                    </a:schemeClr>
                  </a:solidFill>
                </a:endParaRPr>
              </a:p>
              <a:p>
                <a:pPr algn="ctr"/>
                <a:endParaRPr lang="fr-FR" sz="1500" dirty="0">
                  <a:solidFill>
                    <a:schemeClr val="bg2">
                      <a:lumMod val="25000"/>
                    </a:schemeClr>
                  </a:solidFill>
                </a:endParaRPr>
              </a:p>
            </p:txBody>
          </p:sp>
        </p:grpSp>
      </p:grpSp>
      <p:grpSp>
        <p:nvGrpSpPr>
          <p:cNvPr id="33" name="Groupe 32">
            <a:extLst>
              <a:ext uri="{FF2B5EF4-FFF2-40B4-BE49-F238E27FC236}">
                <a16:creationId xmlns:a16="http://schemas.microsoft.com/office/drawing/2014/main" id="{72DE369F-CD0E-4D48-9CB9-9637963295FE}"/>
              </a:ext>
            </a:extLst>
          </p:cNvPr>
          <p:cNvGrpSpPr/>
          <p:nvPr/>
        </p:nvGrpSpPr>
        <p:grpSpPr>
          <a:xfrm>
            <a:off x="-10934" y="318439"/>
            <a:ext cx="2537667" cy="4819098"/>
            <a:chOff x="-17368" y="432536"/>
            <a:chExt cx="3443831" cy="6425464"/>
          </a:xfrm>
        </p:grpSpPr>
        <p:grpSp>
          <p:nvGrpSpPr>
            <p:cNvPr id="31" name="Groupe 30">
              <a:extLst>
                <a:ext uri="{FF2B5EF4-FFF2-40B4-BE49-F238E27FC236}">
                  <a16:creationId xmlns:a16="http://schemas.microsoft.com/office/drawing/2014/main" id="{1A324DDA-FE45-1647-8A4F-3F203B31C01D}"/>
                </a:ext>
              </a:extLst>
            </p:cNvPr>
            <p:cNvGrpSpPr/>
            <p:nvPr/>
          </p:nvGrpSpPr>
          <p:grpSpPr>
            <a:xfrm>
              <a:off x="-17368" y="432536"/>
              <a:ext cx="3352593" cy="6425464"/>
              <a:chOff x="-17368" y="432536"/>
              <a:chExt cx="3352593" cy="6425464"/>
            </a:xfrm>
          </p:grpSpPr>
          <p:sp>
            <p:nvSpPr>
              <p:cNvPr id="59" name="Rectangle 58">
                <a:extLst>
                  <a:ext uri="{FF2B5EF4-FFF2-40B4-BE49-F238E27FC236}">
                    <a16:creationId xmlns:a16="http://schemas.microsoft.com/office/drawing/2014/main" id="{E6DA396B-C31F-C745-8508-DC0CC6646847}"/>
                  </a:ext>
                </a:extLst>
              </p:cNvPr>
              <p:cNvSpPr/>
              <p:nvPr/>
            </p:nvSpPr>
            <p:spPr>
              <a:xfrm>
                <a:off x="-15059" y="432536"/>
                <a:ext cx="3268997" cy="642546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dirty="0"/>
              </a:p>
            </p:txBody>
          </p:sp>
          <p:sp>
            <p:nvSpPr>
              <p:cNvPr id="61" name="Rectangle 60">
                <a:extLst>
                  <a:ext uri="{FF2B5EF4-FFF2-40B4-BE49-F238E27FC236}">
                    <a16:creationId xmlns:a16="http://schemas.microsoft.com/office/drawing/2014/main" id="{FBC05D10-A30A-E045-8D69-69F25EC98342}"/>
                  </a:ext>
                </a:extLst>
              </p:cNvPr>
              <p:cNvSpPr/>
              <p:nvPr/>
            </p:nvSpPr>
            <p:spPr>
              <a:xfrm>
                <a:off x="385923" y="5417693"/>
                <a:ext cx="1868385" cy="828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2de</a:t>
                </a:r>
              </a:p>
            </p:txBody>
          </p:sp>
          <p:sp>
            <p:nvSpPr>
              <p:cNvPr id="64" name="Rectangle 63">
                <a:extLst>
                  <a:ext uri="{FF2B5EF4-FFF2-40B4-BE49-F238E27FC236}">
                    <a16:creationId xmlns:a16="http://schemas.microsoft.com/office/drawing/2014/main" id="{B3AC6348-06DA-5F40-95A6-EADC8D7A36A0}"/>
                  </a:ext>
                </a:extLst>
              </p:cNvPr>
              <p:cNvSpPr/>
              <p:nvPr/>
            </p:nvSpPr>
            <p:spPr>
              <a:xfrm>
                <a:off x="385923" y="4542332"/>
                <a:ext cx="1870138" cy="828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1ère</a:t>
                </a:r>
              </a:p>
            </p:txBody>
          </p:sp>
          <p:sp>
            <p:nvSpPr>
              <p:cNvPr id="65" name="Rectangle 64">
                <a:extLst>
                  <a:ext uri="{FF2B5EF4-FFF2-40B4-BE49-F238E27FC236}">
                    <a16:creationId xmlns:a16="http://schemas.microsoft.com/office/drawing/2014/main" id="{1F905FC2-2990-F942-8A3C-5461A138DB55}"/>
                  </a:ext>
                </a:extLst>
              </p:cNvPr>
              <p:cNvSpPr/>
              <p:nvPr/>
            </p:nvSpPr>
            <p:spPr>
              <a:xfrm>
                <a:off x="385921" y="3591349"/>
                <a:ext cx="1868388" cy="901301"/>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endParaRPr lang="fr-FR" sz="1600" dirty="0" smtClean="0"/>
              </a:p>
              <a:p>
                <a:pPr algn="ctr"/>
                <a:r>
                  <a:rPr lang="fr-FR" sz="1600" dirty="0" smtClean="0"/>
                  <a:t>Terminale</a:t>
                </a:r>
              </a:p>
              <a:p>
                <a:pPr algn="ctr"/>
                <a:r>
                  <a:rPr lang="fr-FR" sz="1100" dirty="0" smtClean="0"/>
                  <a:t>Bac </a:t>
                </a:r>
                <a:r>
                  <a:rPr lang="fr-FR" sz="1100" dirty="0"/>
                  <a:t>pro</a:t>
                </a:r>
              </a:p>
              <a:p>
                <a:pPr algn="ctr"/>
                <a:r>
                  <a:rPr lang="fr-FR" sz="1100" dirty="0"/>
                  <a:t>toutes spécialités</a:t>
                </a:r>
              </a:p>
              <a:p>
                <a:pPr algn="ctr"/>
                <a:endParaRPr lang="fr-FR" sz="1600" dirty="0"/>
              </a:p>
            </p:txBody>
          </p:sp>
          <p:sp>
            <p:nvSpPr>
              <p:cNvPr id="66" name="Rectangle 65">
                <a:extLst>
                  <a:ext uri="{FF2B5EF4-FFF2-40B4-BE49-F238E27FC236}">
                    <a16:creationId xmlns:a16="http://schemas.microsoft.com/office/drawing/2014/main" id="{4A08945E-B51E-2E4D-9F37-2310926E3964}"/>
                  </a:ext>
                </a:extLst>
              </p:cNvPr>
              <p:cNvSpPr/>
              <p:nvPr/>
            </p:nvSpPr>
            <p:spPr>
              <a:xfrm>
                <a:off x="385924" y="2452405"/>
                <a:ext cx="1868388" cy="10001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100" dirty="0"/>
                  <a:t>Formation MC AG2S</a:t>
                </a:r>
              </a:p>
              <a:p>
                <a:pPr algn="ctr"/>
                <a:r>
                  <a:rPr lang="fr-FR" sz="1100" dirty="0"/>
                  <a:t>en lycée</a:t>
                </a:r>
              </a:p>
            </p:txBody>
          </p:sp>
          <p:sp>
            <p:nvSpPr>
              <p:cNvPr id="67" name="Rectangle 66">
                <a:extLst>
                  <a:ext uri="{FF2B5EF4-FFF2-40B4-BE49-F238E27FC236}">
                    <a16:creationId xmlns:a16="http://schemas.microsoft.com/office/drawing/2014/main" id="{D79E88A6-FB3B-8B4C-8350-CDEA95276692}"/>
                  </a:ext>
                </a:extLst>
              </p:cNvPr>
              <p:cNvSpPr/>
              <p:nvPr/>
            </p:nvSpPr>
            <p:spPr>
              <a:xfrm>
                <a:off x="385923" y="1263681"/>
                <a:ext cx="1868388" cy="117963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100" dirty="0"/>
                  <a:t>Formation </a:t>
                </a:r>
                <a:endParaRPr lang="fr-FR" sz="1100" dirty="0" smtClean="0"/>
              </a:p>
              <a:p>
                <a:pPr algn="ctr"/>
                <a:r>
                  <a:rPr lang="fr-FR" sz="1100" dirty="0" smtClean="0"/>
                  <a:t>BP </a:t>
                </a:r>
                <a:r>
                  <a:rPr lang="fr-FR" sz="1100" dirty="0"/>
                  <a:t>JEPS en Organisme de Formation ou CREPS</a:t>
                </a:r>
              </a:p>
            </p:txBody>
          </p:sp>
          <p:sp>
            <p:nvSpPr>
              <p:cNvPr id="69" name="Rectangle 68">
                <a:extLst>
                  <a:ext uri="{FF2B5EF4-FFF2-40B4-BE49-F238E27FC236}">
                    <a16:creationId xmlns:a16="http://schemas.microsoft.com/office/drawing/2014/main" id="{2427BD0F-AD1E-F945-88D5-3ECF256A4C8E}"/>
                  </a:ext>
                </a:extLst>
              </p:cNvPr>
              <p:cNvSpPr/>
              <p:nvPr/>
            </p:nvSpPr>
            <p:spPr>
              <a:xfrm>
                <a:off x="357496" y="6386389"/>
                <a:ext cx="1898564" cy="35957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Collège</a:t>
                </a:r>
              </a:p>
            </p:txBody>
          </p:sp>
          <p:sp>
            <p:nvSpPr>
              <p:cNvPr id="72" name="ZoneTexte 71">
                <a:extLst>
                  <a:ext uri="{FF2B5EF4-FFF2-40B4-BE49-F238E27FC236}">
                    <a16:creationId xmlns:a16="http://schemas.microsoft.com/office/drawing/2014/main" id="{F4D16A99-7D78-4B45-89D8-C92283C593F6}"/>
                  </a:ext>
                </a:extLst>
              </p:cNvPr>
              <p:cNvSpPr txBox="1"/>
              <p:nvPr/>
            </p:nvSpPr>
            <p:spPr>
              <a:xfrm>
                <a:off x="2256061" y="1450293"/>
                <a:ext cx="979322" cy="615551"/>
              </a:xfrm>
              <a:prstGeom prst="rect">
                <a:avLst/>
              </a:prstGeom>
              <a:noFill/>
            </p:spPr>
            <p:txBody>
              <a:bodyPr wrap="none" lIns="91438" tIns="45719" rIns="91438" bIns="45719" rtlCol="0">
                <a:spAutoFit/>
              </a:bodyPr>
              <a:lstStyle/>
              <a:p>
                <a:r>
                  <a:rPr lang="fr-FR" sz="800" dirty="0"/>
                  <a:t>BP JEPS</a:t>
                </a:r>
              </a:p>
              <a:p>
                <a:r>
                  <a:rPr lang="fr-FR" sz="800" dirty="0"/>
                  <a:t>UC3 - UC4 </a:t>
                </a:r>
              </a:p>
              <a:p>
                <a:r>
                  <a:rPr lang="fr-FR" sz="800" dirty="0"/>
                  <a:t>(niveau 4)</a:t>
                </a:r>
              </a:p>
            </p:txBody>
          </p:sp>
          <p:sp>
            <p:nvSpPr>
              <p:cNvPr id="73" name="ZoneTexte 72">
                <a:extLst>
                  <a:ext uri="{FF2B5EF4-FFF2-40B4-BE49-F238E27FC236}">
                    <a16:creationId xmlns:a16="http://schemas.microsoft.com/office/drawing/2014/main" id="{F0E342FF-A7B0-F846-B478-BAA3FE926D1C}"/>
                  </a:ext>
                </a:extLst>
              </p:cNvPr>
              <p:cNvSpPr txBox="1"/>
              <p:nvPr/>
            </p:nvSpPr>
            <p:spPr>
              <a:xfrm>
                <a:off x="2437121" y="2557909"/>
                <a:ext cx="898104" cy="779697"/>
              </a:xfrm>
              <a:prstGeom prst="rect">
                <a:avLst/>
              </a:prstGeom>
              <a:noFill/>
            </p:spPr>
            <p:txBody>
              <a:bodyPr wrap="none" lIns="91438" tIns="45719" rIns="91438" bIns="45719" rtlCol="0">
                <a:spAutoFit/>
              </a:bodyPr>
              <a:lstStyle/>
              <a:p>
                <a:r>
                  <a:rPr lang="fr-FR" sz="800" dirty="0"/>
                  <a:t>MC AG2S</a:t>
                </a:r>
              </a:p>
              <a:p>
                <a:r>
                  <a:rPr lang="fr-FR" sz="800" dirty="0"/>
                  <a:t>UC1-UC2 </a:t>
                </a:r>
                <a:endParaRPr lang="fr-FR" sz="800" dirty="0" smtClean="0"/>
              </a:p>
              <a:p>
                <a:r>
                  <a:rPr lang="fr-FR" sz="800" dirty="0" smtClean="0"/>
                  <a:t>BP </a:t>
                </a:r>
                <a:r>
                  <a:rPr lang="fr-FR" sz="800" dirty="0"/>
                  <a:t>JEPS</a:t>
                </a:r>
              </a:p>
              <a:p>
                <a:r>
                  <a:rPr lang="fr-FR" sz="800" dirty="0"/>
                  <a:t>(niveau 4)</a:t>
                </a:r>
              </a:p>
            </p:txBody>
          </p:sp>
          <p:sp>
            <p:nvSpPr>
              <p:cNvPr id="45" name="ZoneTexte 44">
                <a:extLst>
                  <a:ext uri="{FF2B5EF4-FFF2-40B4-BE49-F238E27FC236}">
                    <a16:creationId xmlns:a16="http://schemas.microsoft.com/office/drawing/2014/main" id="{9C3B07F5-B612-7846-B240-6664B966CBB1}"/>
                  </a:ext>
                </a:extLst>
              </p:cNvPr>
              <p:cNvSpPr txBox="1"/>
              <p:nvPr/>
            </p:nvSpPr>
            <p:spPr>
              <a:xfrm rot="16200000">
                <a:off x="-311028" y="1680036"/>
                <a:ext cx="1002833" cy="307773"/>
              </a:xfrm>
              <a:prstGeom prst="rect">
                <a:avLst/>
              </a:prstGeom>
              <a:solidFill>
                <a:schemeClr val="bg1">
                  <a:lumMod val="75000"/>
                </a:schemeClr>
              </a:solidFill>
              <a:ln>
                <a:noFill/>
              </a:ln>
            </p:spPr>
            <p:txBody>
              <a:bodyPr wrap="none" lIns="91438" tIns="45719" rIns="91438" bIns="45719" rtlCol="0">
                <a:spAutoFit/>
              </a:bodyPr>
              <a:lstStyle/>
              <a:p>
                <a:r>
                  <a:rPr lang="fr-FR" sz="900" dirty="0">
                    <a:solidFill>
                      <a:schemeClr val="bg1"/>
                    </a:solidFill>
                  </a:rPr>
                  <a:t>Bac+2 ans</a:t>
                </a:r>
              </a:p>
            </p:txBody>
          </p:sp>
          <p:sp>
            <p:nvSpPr>
              <p:cNvPr id="46" name="ZoneTexte 45">
                <a:extLst>
                  <a:ext uri="{FF2B5EF4-FFF2-40B4-BE49-F238E27FC236}">
                    <a16:creationId xmlns:a16="http://schemas.microsoft.com/office/drawing/2014/main" id="{6AE979B4-B4FD-D54A-9132-82B4ED31399C}"/>
                  </a:ext>
                </a:extLst>
              </p:cNvPr>
              <p:cNvSpPr txBox="1"/>
              <p:nvPr/>
            </p:nvSpPr>
            <p:spPr>
              <a:xfrm rot="16200000">
                <a:off x="-329632" y="2938224"/>
                <a:ext cx="932301" cy="307773"/>
              </a:xfrm>
              <a:prstGeom prst="rect">
                <a:avLst/>
              </a:prstGeom>
              <a:solidFill>
                <a:schemeClr val="bg1">
                  <a:lumMod val="75000"/>
                </a:schemeClr>
              </a:solidFill>
              <a:ln>
                <a:noFill/>
              </a:ln>
            </p:spPr>
            <p:txBody>
              <a:bodyPr wrap="none" lIns="91438" tIns="45719" rIns="91438" bIns="45719" rtlCol="0">
                <a:spAutoFit/>
              </a:bodyPr>
              <a:lstStyle/>
              <a:p>
                <a:r>
                  <a:rPr lang="fr-FR" sz="900" dirty="0">
                    <a:solidFill>
                      <a:schemeClr val="bg1"/>
                    </a:solidFill>
                  </a:rPr>
                  <a:t>Bac+1 an</a:t>
                </a:r>
              </a:p>
            </p:txBody>
          </p:sp>
          <p:sp>
            <p:nvSpPr>
              <p:cNvPr id="47" name="ZoneTexte 46">
                <a:extLst>
                  <a:ext uri="{FF2B5EF4-FFF2-40B4-BE49-F238E27FC236}">
                    <a16:creationId xmlns:a16="http://schemas.microsoft.com/office/drawing/2014/main" id="{FE8C1649-8137-D246-A0D4-C711468FB9FE}"/>
                  </a:ext>
                </a:extLst>
              </p:cNvPr>
              <p:cNvSpPr txBox="1"/>
              <p:nvPr/>
            </p:nvSpPr>
            <p:spPr>
              <a:xfrm rot="16200000">
                <a:off x="-89525" y="3777216"/>
                <a:ext cx="504835" cy="307773"/>
              </a:xfrm>
              <a:prstGeom prst="rect">
                <a:avLst/>
              </a:prstGeom>
              <a:solidFill>
                <a:schemeClr val="bg1">
                  <a:lumMod val="75000"/>
                </a:schemeClr>
              </a:solidFill>
              <a:ln>
                <a:noFill/>
              </a:ln>
            </p:spPr>
            <p:txBody>
              <a:bodyPr wrap="none" lIns="91438" tIns="45719" rIns="91438" bIns="45719" rtlCol="0">
                <a:spAutoFit/>
              </a:bodyPr>
              <a:lstStyle/>
              <a:p>
                <a:r>
                  <a:rPr lang="fr-FR" sz="900" dirty="0">
                    <a:solidFill>
                      <a:schemeClr val="bg1"/>
                    </a:solidFill>
                  </a:rPr>
                  <a:t>Bac</a:t>
                </a:r>
              </a:p>
            </p:txBody>
          </p:sp>
          <p:cxnSp>
            <p:nvCxnSpPr>
              <p:cNvPr id="62" name="Connecteur droit 61">
                <a:extLst>
                  <a:ext uri="{FF2B5EF4-FFF2-40B4-BE49-F238E27FC236}">
                    <a16:creationId xmlns:a16="http://schemas.microsoft.com/office/drawing/2014/main" id="{7F4BC076-6A86-5F4D-BB3E-3CE4BFF3E055}"/>
                  </a:ext>
                </a:extLst>
              </p:cNvPr>
              <p:cNvCxnSpPr>
                <a:cxnSpLocks/>
              </p:cNvCxnSpPr>
              <p:nvPr/>
            </p:nvCxnSpPr>
            <p:spPr>
              <a:xfrm>
                <a:off x="13939" y="1263681"/>
                <a:ext cx="323999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8" name="Connecteur droit 97">
              <a:extLst>
                <a:ext uri="{FF2B5EF4-FFF2-40B4-BE49-F238E27FC236}">
                  <a16:creationId xmlns:a16="http://schemas.microsoft.com/office/drawing/2014/main" id="{8117DD4A-1F4E-A94D-931F-84310185D94B}"/>
                </a:ext>
              </a:extLst>
            </p:cNvPr>
            <p:cNvCxnSpPr/>
            <p:nvPr/>
          </p:nvCxnSpPr>
          <p:spPr>
            <a:xfrm>
              <a:off x="150463" y="2437556"/>
              <a:ext cx="3276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ZoneTexte 59">
            <a:extLst>
              <a:ext uri="{FF2B5EF4-FFF2-40B4-BE49-F238E27FC236}">
                <a16:creationId xmlns:a16="http://schemas.microsoft.com/office/drawing/2014/main" id="{5253BC1D-CD3D-EF42-B193-D7C4A2ADB584}"/>
              </a:ext>
            </a:extLst>
          </p:cNvPr>
          <p:cNvSpPr txBox="1"/>
          <p:nvPr/>
        </p:nvSpPr>
        <p:spPr>
          <a:xfrm>
            <a:off x="-2329" y="-1398"/>
            <a:ext cx="9151813" cy="300081"/>
          </a:xfrm>
          <a:prstGeom prst="rect">
            <a:avLst/>
          </a:prstGeom>
          <a:solidFill>
            <a:srgbClr val="0070C0"/>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lIns="68579" tIns="34289" rIns="68579" bIns="34289" rtlCol="0">
            <a:spAutoFit/>
          </a:bodyPr>
          <a:lstStyle/>
          <a:p>
            <a:pPr algn="ctr"/>
            <a:r>
              <a:rPr lang="fr-FR" sz="1500" dirty="0">
                <a:solidFill>
                  <a:schemeClr val="bg1"/>
                </a:solidFill>
              </a:rPr>
              <a:t>Parcours de formation professionnelle dans les métiers du </a:t>
            </a:r>
            <a:r>
              <a:rPr lang="fr-FR" sz="1500" dirty="0" smtClean="0">
                <a:solidFill>
                  <a:schemeClr val="bg1"/>
                </a:solidFill>
              </a:rPr>
              <a:t>sport </a:t>
            </a:r>
            <a:endParaRPr lang="fr-FR" sz="1500" dirty="0">
              <a:solidFill>
                <a:schemeClr val="bg1"/>
              </a:solidFill>
            </a:endParaRPr>
          </a:p>
        </p:txBody>
      </p:sp>
      <p:grpSp>
        <p:nvGrpSpPr>
          <p:cNvPr id="8" name="Groupe 7">
            <a:extLst>
              <a:ext uri="{FF2B5EF4-FFF2-40B4-BE49-F238E27FC236}">
                <a16:creationId xmlns:a16="http://schemas.microsoft.com/office/drawing/2014/main" id="{CC1AEB12-5D0C-C84A-89CF-E404664B3BAD}"/>
              </a:ext>
            </a:extLst>
          </p:cNvPr>
          <p:cNvGrpSpPr/>
          <p:nvPr/>
        </p:nvGrpSpPr>
        <p:grpSpPr>
          <a:xfrm>
            <a:off x="3273361" y="410523"/>
            <a:ext cx="5863562" cy="2339272"/>
            <a:chOff x="4419245" y="432191"/>
            <a:chExt cx="7763318" cy="3234201"/>
          </a:xfrm>
        </p:grpSpPr>
        <p:sp>
          <p:nvSpPr>
            <p:cNvPr id="48" name="Rectangle 47">
              <a:extLst>
                <a:ext uri="{FF2B5EF4-FFF2-40B4-BE49-F238E27FC236}">
                  <a16:creationId xmlns:a16="http://schemas.microsoft.com/office/drawing/2014/main" id="{EDB6F62C-AF10-CF4F-A488-1C20E28E6D02}"/>
                </a:ext>
              </a:extLst>
            </p:cNvPr>
            <p:cNvSpPr/>
            <p:nvPr/>
          </p:nvSpPr>
          <p:spPr>
            <a:xfrm>
              <a:off x="6794422" y="432191"/>
              <a:ext cx="5388141" cy="3234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dirty="0"/>
            </a:p>
          </p:txBody>
        </p:sp>
        <p:sp>
          <p:nvSpPr>
            <p:cNvPr id="58" name="Rectangle 57">
              <a:extLst>
                <a:ext uri="{FF2B5EF4-FFF2-40B4-BE49-F238E27FC236}">
                  <a16:creationId xmlns:a16="http://schemas.microsoft.com/office/drawing/2014/main" id="{F572C6BD-73E2-C74A-B263-7750E28579A6}"/>
                </a:ext>
              </a:extLst>
            </p:cNvPr>
            <p:cNvSpPr/>
            <p:nvPr/>
          </p:nvSpPr>
          <p:spPr>
            <a:xfrm>
              <a:off x="4419245" y="1297834"/>
              <a:ext cx="7380230" cy="97968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spc="-30" dirty="0">
                  <a:latin typeface="Arial" panose="020B0604020202020204" pitchFamily="34" charset="0"/>
                  <a:cs typeface="Arial" panose="020B0604020202020204" pitchFamily="34" charset="0"/>
                </a:rPr>
                <a:t>BTS Métiers du </a:t>
              </a:r>
              <a:r>
                <a:rPr lang="fr-FR" sz="1600" spc="-30" dirty="0" smtClean="0">
                  <a:latin typeface="Arial" panose="020B0604020202020204" pitchFamily="34" charset="0"/>
                  <a:cs typeface="Arial" panose="020B0604020202020204" pitchFamily="34" charset="0"/>
                </a:rPr>
                <a:t>Sport ??? </a:t>
              </a:r>
            </a:p>
            <a:p>
              <a:pPr algn="ctr"/>
              <a:r>
                <a:rPr lang="fr-FR" sz="1600" spc="-30" dirty="0" smtClean="0">
                  <a:latin typeface="Arial" panose="020B0604020202020204" pitchFamily="34" charset="0"/>
                  <a:cs typeface="Arial" panose="020B0604020202020204" pitchFamily="34" charset="0"/>
                </a:rPr>
                <a:t>DEUST en STAPS</a:t>
              </a:r>
              <a:endParaRPr lang="fr-FR" sz="1600" spc="-30" dirty="0">
                <a:latin typeface="Arial" panose="020B0604020202020204" pitchFamily="34" charset="0"/>
                <a:cs typeface="Arial" panose="020B0604020202020204" pitchFamily="34" charset="0"/>
              </a:endParaRPr>
            </a:p>
          </p:txBody>
        </p:sp>
      </p:grpSp>
      <p:sp>
        <p:nvSpPr>
          <p:cNvPr id="78" name="Flèche vers la droite 77">
            <a:extLst>
              <a:ext uri="{FF2B5EF4-FFF2-40B4-BE49-F238E27FC236}">
                <a16:creationId xmlns:a16="http://schemas.microsoft.com/office/drawing/2014/main" id="{FE66DAC8-1A09-E540-A887-4652E669C214}"/>
              </a:ext>
            </a:extLst>
          </p:cNvPr>
          <p:cNvSpPr/>
          <p:nvPr/>
        </p:nvSpPr>
        <p:spPr>
          <a:xfrm>
            <a:off x="2442545" y="1405312"/>
            <a:ext cx="789725" cy="126745"/>
          </a:xfrm>
          <a:prstGeom prst="rightArrow">
            <a:avLst/>
          </a:prstGeom>
          <a:solidFill>
            <a:srgbClr val="FF0000">
              <a:alpha val="29804"/>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solidFill>
                <a:schemeClr val="tx1"/>
              </a:solidFill>
            </a:endParaRPr>
          </a:p>
        </p:txBody>
      </p:sp>
      <p:grpSp>
        <p:nvGrpSpPr>
          <p:cNvPr id="26" name="Groupe 25">
            <a:extLst>
              <a:ext uri="{FF2B5EF4-FFF2-40B4-BE49-F238E27FC236}">
                <a16:creationId xmlns:a16="http://schemas.microsoft.com/office/drawing/2014/main" id="{6793BA3B-6F13-D24C-B52B-3BF2E5E0D8E1}"/>
              </a:ext>
            </a:extLst>
          </p:cNvPr>
          <p:cNvGrpSpPr/>
          <p:nvPr/>
        </p:nvGrpSpPr>
        <p:grpSpPr>
          <a:xfrm>
            <a:off x="5091640" y="2591158"/>
            <a:ext cx="3835402" cy="2563239"/>
            <a:chOff x="6788854" y="3454876"/>
            <a:chExt cx="5113870" cy="3417652"/>
          </a:xfrm>
        </p:grpSpPr>
        <p:sp>
          <p:nvSpPr>
            <p:cNvPr id="79" name="Rectangle 78">
              <a:extLst>
                <a:ext uri="{FF2B5EF4-FFF2-40B4-BE49-F238E27FC236}">
                  <a16:creationId xmlns:a16="http://schemas.microsoft.com/office/drawing/2014/main" id="{BC34AFA5-1EB7-3C44-B3C0-B6BF63C08D45}"/>
                </a:ext>
              </a:extLst>
            </p:cNvPr>
            <p:cNvSpPr/>
            <p:nvPr/>
          </p:nvSpPr>
          <p:spPr>
            <a:xfrm>
              <a:off x="6788854" y="3670004"/>
              <a:ext cx="5113870" cy="3202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dirty="0"/>
            </a:p>
          </p:txBody>
        </p:sp>
        <p:sp>
          <p:nvSpPr>
            <p:cNvPr id="49" name="Rectangle 48">
              <a:extLst>
                <a:ext uri="{FF2B5EF4-FFF2-40B4-BE49-F238E27FC236}">
                  <a16:creationId xmlns:a16="http://schemas.microsoft.com/office/drawing/2014/main" id="{CB91F728-26F0-8043-A2F4-AEC232A1F981}"/>
                </a:ext>
              </a:extLst>
            </p:cNvPr>
            <p:cNvSpPr/>
            <p:nvPr/>
          </p:nvSpPr>
          <p:spPr>
            <a:xfrm>
              <a:off x="6880212" y="5417693"/>
              <a:ext cx="1584000" cy="82201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2de</a:t>
              </a:r>
            </a:p>
          </p:txBody>
        </p:sp>
        <p:sp>
          <p:nvSpPr>
            <p:cNvPr id="50" name="Rectangle 49">
              <a:extLst>
                <a:ext uri="{FF2B5EF4-FFF2-40B4-BE49-F238E27FC236}">
                  <a16:creationId xmlns:a16="http://schemas.microsoft.com/office/drawing/2014/main" id="{04034DF4-67E7-584B-8EE4-0E39B5ACA5E9}"/>
                </a:ext>
              </a:extLst>
            </p:cNvPr>
            <p:cNvSpPr/>
            <p:nvPr/>
          </p:nvSpPr>
          <p:spPr>
            <a:xfrm>
              <a:off x="6880208" y="4542332"/>
              <a:ext cx="1584000" cy="828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1ère</a:t>
              </a:r>
            </a:p>
          </p:txBody>
        </p:sp>
        <p:sp>
          <p:nvSpPr>
            <p:cNvPr id="51" name="Rectangle 50">
              <a:extLst>
                <a:ext uri="{FF2B5EF4-FFF2-40B4-BE49-F238E27FC236}">
                  <a16:creationId xmlns:a16="http://schemas.microsoft.com/office/drawing/2014/main" id="{58318500-0EF7-EC49-86FD-1188A91DF923}"/>
                </a:ext>
              </a:extLst>
            </p:cNvPr>
            <p:cNvSpPr/>
            <p:nvPr/>
          </p:nvSpPr>
          <p:spPr>
            <a:xfrm>
              <a:off x="6880207" y="3454876"/>
              <a:ext cx="1584000" cy="103777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600" dirty="0" smtClean="0"/>
                <a:t>Terminale</a:t>
              </a:r>
              <a:endParaRPr lang="fr-FR" sz="1600" dirty="0"/>
            </a:p>
          </p:txBody>
        </p:sp>
        <p:sp>
          <p:nvSpPr>
            <p:cNvPr id="52" name="Rectangle 51">
              <a:extLst>
                <a:ext uri="{FF2B5EF4-FFF2-40B4-BE49-F238E27FC236}">
                  <a16:creationId xmlns:a16="http://schemas.microsoft.com/office/drawing/2014/main" id="{76E49DE4-041D-8542-A517-42E22DF38D37}"/>
                </a:ext>
              </a:extLst>
            </p:cNvPr>
            <p:cNvSpPr/>
            <p:nvPr/>
          </p:nvSpPr>
          <p:spPr>
            <a:xfrm>
              <a:off x="6880207" y="6386389"/>
              <a:ext cx="1592454" cy="35957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Collège</a:t>
              </a:r>
            </a:p>
          </p:txBody>
        </p:sp>
      </p:grpSp>
      <p:cxnSp>
        <p:nvCxnSpPr>
          <p:cNvPr id="100" name="Connecteur droit 99">
            <a:extLst>
              <a:ext uri="{FF2B5EF4-FFF2-40B4-BE49-F238E27FC236}">
                <a16:creationId xmlns:a16="http://schemas.microsoft.com/office/drawing/2014/main" id="{2E88DFBE-3195-B443-AA0E-285AD04DEE65}"/>
              </a:ext>
            </a:extLst>
          </p:cNvPr>
          <p:cNvCxnSpPr/>
          <p:nvPr/>
        </p:nvCxnSpPr>
        <p:spPr>
          <a:xfrm>
            <a:off x="291533" y="715412"/>
            <a:ext cx="8635510" cy="31812"/>
          </a:xfrm>
          <a:prstGeom prst="line">
            <a:avLst/>
          </a:prstGeom>
          <a:ln w="1016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4EC06224-3E93-134A-811B-F7BBD4AF0BB9}"/>
              </a:ext>
            </a:extLst>
          </p:cNvPr>
          <p:cNvGrpSpPr/>
          <p:nvPr/>
        </p:nvGrpSpPr>
        <p:grpSpPr>
          <a:xfrm>
            <a:off x="808313" y="458584"/>
            <a:ext cx="602568" cy="367334"/>
            <a:chOff x="1379837" y="571963"/>
            <a:chExt cx="803424" cy="489779"/>
          </a:xfrm>
        </p:grpSpPr>
        <p:sp>
          <p:nvSpPr>
            <p:cNvPr id="101" name="Ellipse 100">
              <a:extLst>
                <a:ext uri="{FF2B5EF4-FFF2-40B4-BE49-F238E27FC236}">
                  <a16:creationId xmlns:a16="http://schemas.microsoft.com/office/drawing/2014/main" id="{BD41EDC9-3C20-704E-8F5B-82FE7C07B03E}"/>
                </a:ext>
              </a:extLst>
            </p:cNvPr>
            <p:cNvSpPr>
              <a:spLocks noChangeAspect="1"/>
            </p:cNvSpPr>
            <p:nvPr/>
          </p:nvSpPr>
          <p:spPr>
            <a:xfrm>
              <a:off x="1681923" y="851891"/>
              <a:ext cx="199251" cy="209851"/>
            </a:xfrm>
            <a:prstGeom prst="ellipse">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atin typeface="Calibri" panose="020F0502020204030204" pitchFamily="34" charset="0"/>
                <a:cs typeface="Calibri" panose="020F0502020204030204" pitchFamily="34" charset="0"/>
              </a:endParaRPr>
            </a:p>
          </p:txBody>
        </p:sp>
        <p:sp>
          <p:nvSpPr>
            <p:cNvPr id="104" name="Rectangle 103">
              <a:extLst>
                <a:ext uri="{FF2B5EF4-FFF2-40B4-BE49-F238E27FC236}">
                  <a16:creationId xmlns:a16="http://schemas.microsoft.com/office/drawing/2014/main" id="{7ADE871C-72AD-F04D-946A-571E3C5B0402}"/>
                </a:ext>
              </a:extLst>
            </p:cNvPr>
            <p:cNvSpPr/>
            <p:nvPr/>
          </p:nvSpPr>
          <p:spPr>
            <a:xfrm>
              <a:off x="1379837" y="571963"/>
              <a:ext cx="803424" cy="260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375"/>
                </a:spcBef>
                <a:spcAft>
                  <a:spcPts val="375"/>
                </a:spcAft>
              </a:pPr>
              <a:r>
                <a:rPr lang="fr-FR" sz="1200" b="1" dirty="0">
                  <a:solidFill>
                    <a:srgbClr val="C00000"/>
                  </a:solidFill>
                  <a:uFill>
                    <a:solidFill>
                      <a:srgbClr val="000000"/>
                    </a:solidFill>
                  </a:uFill>
                  <a:latin typeface="Calibri" panose="020F0502020204030204" pitchFamily="34" charset="0"/>
                  <a:cs typeface="Calibri" panose="020F0502020204030204" pitchFamily="34" charset="0"/>
                </a:rPr>
                <a:t>R2018</a:t>
              </a:r>
            </a:p>
          </p:txBody>
        </p:sp>
      </p:grpSp>
      <p:grpSp>
        <p:nvGrpSpPr>
          <p:cNvPr id="5" name="Groupe 4">
            <a:extLst>
              <a:ext uri="{FF2B5EF4-FFF2-40B4-BE49-F238E27FC236}">
                <a16:creationId xmlns:a16="http://schemas.microsoft.com/office/drawing/2014/main" id="{20EE50CB-5AA7-684B-A86E-EED822EEB58F}"/>
              </a:ext>
            </a:extLst>
          </p:cNvPr>
          <p:cNvGrpSpPr/>
          <p:nvPr/>
        </p:nvGrpSpPr>
        <p:grpSpPr>
          <a:xfrm>
            <a:off x="3199881" y="448082"/>
            <a:ext cx="602568" cy="367334"/>
            <a:chOff x="4778284" y="580563"/>
            <a:chExt cx="803424" cy="489779"/>
          </a:xfrm>
        </p:grpSpPr>
        <p:sp>
          <p:nvSpPr>
            <p:cNvPr id="116" name="Rectangle 115">
              <a:extLst>
                <a:ext uri="{FF2B5EF4-FFF2-40B4-BE49-F238E27FC236}">
                  <a16:creationId xmlns:a16="http://schemas.microsoft.com/office/drawing/2014/main" id="{FA07734D-9388-C249-BE51-8B4CC2B969A4}"/>
                </a:ext>
              </a:extLst>
            </p:cNvPr>
            <p:cNvSpPr/>
            <p:nvPr/>
          </p:nvSpPr>
          <p:spPr>
            <a:xfrm>
              <a:off x="4778284" y="580563"/>
              <a:ext cx="803424" cy="260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375"/>
                </a:spcBef>
                <a:spcAft>
                  <a:spcPts val="375"/>
                </a:spcAft>
              </a:pPr>
              <a:r>
                <a:rPr lang="fr-FR" sz="1200" b="1" dirty="0">
                  <a:solidFill>
                    <a:srgbClr val="C00000"/>
                  </a:solidFill>
                  <a:uFill>
                    <a:solidFill>
                      <a:srgbClr val="000000"/>
                    </a:solidFill>
                  </a:uFill>
                  <a:latin typeface="Calibri" panose="020F0502020204030204" pitchFamily="34" charset="0"/>
                  <a:cs typeface="Calibri" panose="020F0502020204030204" pitchFamily="34" charset="0"/>
                </a:rPr>
                <a:t>R2021</a:t>
              </a:r>
            </a:p>
          </p:txBody>
        </p:sp>
        <p:sp>
          <p:nvSpPr>
            <p:cNvPr id="114" name="Ellipse 113">
              <a:extLst>
                <a:ext uri="{FF2B5EF4-FFF2-40B4-BE49-F238E27FC236}">
                  <a16:creationId xmlns:a16="http://schemas.microsoft.com/office/drawing/2014/main" id="{979331C0-E1D5-AC48-9F6C-FECDA38C0625}"/>
                </a:ext>
              </a:extLst>
            </p:cNvPr>
            <p:cNvSpPr>
              <a:spLocks noChangeAspect="1"/>
            </p:cNvSpPr>
            <p:nvPr/>
          </p:nvSpPr>
          <p:spPr>
            <a:xfrm>
              <a:off x="5080371" y="860491"/>
              <a:ext cx="199251" cy="209851"/>
            </a:xfrm>
            <a:prstGeom prst="ellipse">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atin typeface="Calibri" panose="020F0502020204030204" pitchFamily="34" charset="0"/>
                <a:cs typeface="Calibri" panose="020F0502020204030204" pitchFamily="34" charset="0"/>
              </a:endParaRPr>
            </a:p>
          </p:txBody>
        </p:sp>
      </p:grpSp>
      <p:grpSp>
        <p:nvGrpSpPr>
          <p:cNvPr id="6" name="Groupe 5">
            <a:extLst>
              <a:ext uri="{FF2B5EF4-FFF2-40B4-BE49-F238E27FC236}">
                <a16:creationId xmlns:a16="http://schemas.microsoft.com/office/drawing/2014/main" id="{C8322D00-FAB0-3849-B42A-990FE908B88F}"/>
              </a:ext>
            </a:extLst>
          </p:cNvPr>
          <p:cNvGrpSpPr/>
          <p:nvPr/>
        </p:nvGrpSpPr>
        <p:grpSpPr>
          <a:xfrm>
            <a:off x="5182956" y="410523"/>
            <a:ext cx="1039811" cy="609779"/>
            <a:chOff x="7433693" y="547364"/>
            <a:chExt cx="1386414" cy="813038"/>
          </a:xfrm>
        </p:grpSpPr>
        <p:sp>
          <p:nvSpPr>
            <p:cNvPr id="113" name="Rectangle 112">
              <a:extLst>
                <a:ext uri="{FF2B5EF4-FFF2-40B4-BE49-F238E27FC236}">
                  <a16:creationId xmlns:a16="http://schemas.microsoft.com/office/drawing/2014/main" id="{D23E8B9D-B734-6B40-A773-9BCD0D8EEDDC}"/>
                </a:ext>
              </a:extLst>
            </p:cNvPr>
            <p:cNvSpPr/>
            <p:nvPr/>
          </p:nvSpPr>
          <p:spPr>
            <a:xfrm>
              <a:off x="7433693" y="547364"/>
              <a:ext cx="1386414" cy="8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375"/>
                </a:spcBef>
                <a:spcAft>
                  <a:spcPts val="825"/>
                </a:spcAft>
              </a:pPr>
              <a:r>
                <a:rPr lang="fr-FR" sz="1200" b="1" dirty="0">
                  <a:solidFill>
                    <a:srgbClr val="C00000"/>
                  </a:solidFill>
                  <a:uFill>
                    <a:solidFill>
                      <a:srgbClr val="000000"/>
                    </a:solidFill>
                  </a:uFill>
                  <a:latin typeface="Calibri" panose="020F0502020204030204" pitchFamily="34" charset="0"/>
                  <a:cs typeface="Calibri" panose="020F0502020204030204" pitchFamily="34" charset="0"/>
                </a:rPr>
                <a:t>R2022</a:t>
              </a:r>
            </a:p>
            <a:p>
              <a:pPr algn="ctr">
                <a:spcBef>
                  <a:spcPts val="375"/>
                </a:spcBef>
                <a:spcAft>
                  <a:spcPts val="825"/>
                </a:spcAft>
              </a:pPr>
              <a:r>
                <a:rPr lang="fr-FR" sz="1200" b="1" dirty="0">
                  <a:solidFill>
                    <a:srgbClr val="C00000"/>
                  </a:solidFill>
                  <a:uFill>
                    <a:solidFill>
                      <a:srgbClr val="000000"/>
                    </a:solidFill>
                  </a:uFill>
                  <a:latin typeface="Calibri" panose="020F0502020204030204" pitchFamily="34" charset="0"/>
                  <a:cs typeface="Calibri" panose="020F0502020204030204" pitchFamily="34" charset="0"/>
                </a:rPr>
                <a:t>(Bac Pro)</a:t>
              </a:r>
            </a:p>
          </p:txBody>
        </p:sp>
        <p:sp>
          <p:nvSpPr>
            <p:cNvPr id="112" name="Ellipse 111">
              <a:extLst>
                <a:ext uri="{FF2B5EF4-FFF2-40B4-BE49-F238E27FC236}">
                  <a16:creationId xmlns:a16="http://schemas.microsoft.com/office/drawing/2014/main" id="{1B611CB7-E3A6-8646-8F4E-802FEEC898A5}"/>
                </a:ext>
              </a:extLst>
            </p:cNvPr>
            <p:cNvSpPr>
              <a:spLocks noChangeAspect="1"/>
            </p:cNvSpPr>
            <p:nvPr/>
          </p:nvSpPr>
          <p:spPr>
            <a:xfrm>
              <a:off x="8020061" y="851891"/>
              <a:ext cx="199251" cy="209851"/>
            </a:xfrm>
            <a:prstGeom prst="ellipse">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atin typeface="Calibri" panose="020F0502020204030204" pitchFamily="34" charset="0"/>
                <a:cs typeface="Calibri" panose="020F0502020204030204" pitchFamily="34" charset="0"/>
              </a:endParaRPr>
            </a:p>
          </p:txBody>
        </p:sp>
      </p:grpSp>
      <p:grpSp>
        <p:nvGrpSpPr>
          <p:cNvPr id="7" name="Groupe 6">
            <a:extLst>
              <a:ext uri="{FF2B5EF4-FFF2-40B4-BE49-F238E27FC236}">
                <a16:creationId xmlns:a16="http://schemas.microsoft.com/office/drawing/2014/main" id="{13DD24DC-76C2-924D-82D6-1A1409A2F9F7}"/>
              </a:ext>
            </a:extLst>
          </p:cNvPr>
          <p:cNvGrpSpPr/>
          <p:nvPr/>
        </p:nvGrpSpPr>
        <p:grpSpPr>
          <a:xfrm>
            <a:off x="6969611" y="402556"/>
            <a:ext cx="1039811" cy="609779"/>
            <a:chOff x="9458324" y="569143"/>
            <a:chExt cx="1386414" cy="813038"/>
          </a:xfrm>
        </p:grpSpPr>
        <p:sp>
          <p:nvSpPr>
            <p:cNvPr id="133" name="Rectangle 132">
              <a:extLst>
                <a:ext uri="{FF2B5EF4-FFF2-40B4-BE49-F238E27FC236}">
                  <a16:creationId xmlns:a16="http://schemas.microsoft.com/office/drawing/2014/main" id="{A5B2649B-6A43-8B47-B7D3-D908E2B560E0}"/>
                </a:ext>
              </a:extLst>
            </p:cNvPr>
            <p:cNvSpPr/>
            <p:nvPr/>
          </p:nvSpPr>
          <p:spPr>
            <a:xfrm>
              <a:off x="9458324" y="569143"/>
              <a:ext cx="1386414" cy="8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375"/>
                </a:spcBef>
                <a:spcAft>
                  <a:spcPts val="825"/>
                </a:spcAft>
              </a:pPr>
              <a:r>
                <a:rPr lang="fr-FR" sz="1200" b="1" dirty="0" smtClean="0">
                  <a:solidFill>
                    <a:srgbClr val="C00000"/>
                  </a:solidFill>
                  <a:uFill>
                    <a:solidFill>
                      <a:srgbClr val="000000"/>
                    </a:solidFill>
                  </a:uFill>
                  <a:latin typeface="Calibri" panose="020F0502020204030204" pitchFamily="34" charset="0"/>
                  <a:cs typeface="Calibri" panose="020F0502020204030204" pitchFamily="34" charset="0"/>
                </a:rPr>
                <a:t>R2025</a:t>
              </a:r>
              <a:endParaRPr lang="fr-FR" sz="1200" b="1" dirty="0">
                <a:solidFill>
                  <a:srgbClr val="C00000"/>
                </a:solidFill>
                <a:uFill>
                  <a:solidFill>
                    <a:srgbClr val="000000"/>
                  </a:solidFill>
                </a:uFill>
                <a:latin typeface="Calibri" panose="020F0502020204030204" pitchFamily="34" charset="0"/>
                <a:cs typeface="Calibri" panose="020F0502020204030204" pitchFamily="34" charset="0"/>
              </a:endParaRPr>
            </a:p>
            <a:p>
              <a:pPr algn="ctr">
                <a:spcBef>
                  <a:spcPts val="375"/>
                </a:spcBef>
                <a:spcAft>
                  <a:spcPts val="825"/>
                </a:spcAft>
              </a:pPr>
              <a:r>
                <a:rPr lang="fr-FR" sz="1200" b="1" dirty="0">
                  <a:solidFill>
                    <a:srgbClr val="C00000"/>
                  </a:solidFill>
                  <a:uFill>
                    <a:solidFill>
                      <a:srgbClr val="000000"/>
                    </a:solidFill>
                  </a:uFill>
                  <a:latin typeface="Calibri" panose="020F0502020204030204" pitchFamily="34" charset="0"/>
                  <a:cs typeface="Calibri" panose="020F0502020204030204" pitchFamily="34" charset="0"/>
                </a:rPr>
                <a:t>(</a:t>
              </a:r>
              <a:r>
                <a:rPr lang="fr-FR" sz="1200" b="1" dirty="0" smtClean="0">
                  <a:solidFill>
                    <a:srgbClr val="C00000"/>
                  </a:solidFill>
                  <a:uFill>
                    <a:solidFill>
                      <a:srgbClr val="000000"/>
                    </a:solidFill>
                  </a:uFill>
                  <a:latin typeface="Calibri" panose="020F0502020204030204" pitchFamily="34" charset="0"/>
                  <a:cs typeface="Calibri" panose="020F0502020204030204" pitchFamily="34" charset="0"/>
                </a:rPr>
                <a:t>BTS, </a:t>
              </a:r>
              <a:r>
                <a:rPr lang="fr-FR" sz="1200" b="1" dirty="0">
                  <a:solidFill>
                    <a:srgbClr val="C00000"/>
                  </a:solidFill>
                  <a:uFill>
                    <a:solidFill>
                      <a:srgbClr val="000000"/>
                    </a:solidFill>
                  </a:uFill>
                  <a:latin typeface="Calibri" panose="020F0502020204030204" pitchFamily="34" charset="0"/>
                  <a:cs typeface="Calibri" panose="020F0502020204030204" pitchFamily="34" charset="0"/>
                </a:rPr>
                <a:t>DEUST)</a:t>
              </a:r>
            </a:p>
          </p:txBody>
        </p:sp>
        <p:sp>
          <p:nvSpPr>
            <p:cNvPr id="131" name="Ellipse 130">
              <a:extLst>
                <a:ext uri="{FF2B5EF4-FFF2-40B4-BE49-F238E27FC236}">
                  <a16:creationId xmlns:a16="http://schemas.microsoft.com/office/drawing/2014/main" id="{5F8B61B7-9A08-124F-88AB-EEA6033661AF}"/>
                </a:ext>
              </a:extLst>
            </p:cNvPr>
            <p:cNvSpPr>
              <a:spLocks noChangeAspect="1"/>
            </p:cNvSpPr>
            <p:nvPr/>
          </p:nvSpPr>
          <p:spPr>
            <a:xfrm>
              <a:off x="10039375" y="862904"/>
              <a:ext cx="199251" cy="209851"/>
            </a:xfrm>
            <a:prstGeom prst="ellipse">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atin typeface="Calibri" panose="020F0502020204030204" pitchFamily="34" charset="0"/>
                <a:cs typeface="Calibri" panose="020F0502020204030204" pitchFamily="34" charset="0"/>
              </a:endParaRPr>
            </a:p>
          </p:txBody>
        </p:sp>
      </p:grpSp>
      <p:sp>
        <p:nvSpPr>
          <p:cNvPr id="132" name="ZoneTexte 131">
            <a:extLst>
              <a:ext uri="{FF2B5EF4-FFF2-40B4-BE49-F238E27FC236}">
                <a16:creationId xmlns:a16="http://schemas.microsoft.com/office/drawing/2014/main" id="{D907610F-86D7-3C43-A9CC-FB3CD88D1771}"/>
              </a:ext>
            </a:extLst>
          </p:cNvPr>
          <p:cNvSpPr txBox="1"/>
          <p:nvPr/>
        </p:nvSpPr>
        <p:spPr>
          <a:xfrm>
            <a:off x="6383345" y="2583479"/>
            <a:ext cx="2466262" cy="209354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fr-FR"/>
            </a:defPPr>
            <a:lvl1pPr algn="ctr">
              <a:defRPr sz="15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100" spc="-30" dirty="0" smtClean="0">
                <a:latin typeface="Arial" panose="020B0604020202020204" pitchFamily="34" charset="0"/>
                <a:cs typeface="Arial" panose="020B0604020202020204" pitchFamily="34" charset="0"/>
              </a:rPr>
              <a:t> </a:t>
            </a:r>
          </a:p>
          <a:p>
            <a:endParaRPr lang="fr-FR" sz="1100" spc="-30" dirty="0" smtClean="0">
              <a:latin typeface="Arial" panose="020B0604020202020204" pitchFamily="34" charset="0"/>
              <a:cs typeface="Arial" panose="020B0604020202020204" pitchFamily="34" charset="0"/>
            </a:endParaRPr>
          </a:p>
          <a:p>
            <a:endParaRPr lang="fr-FR" sz="1100" spc="-30" dirty="0">
              <a:latin typeface="Arial" panose="020B0604020202020204" pitchFamily="34" charset="0"/>
              <a:cs typeface="Arial" panose="020B0604020202020204" pitchFamily="34" charset="0"/>
            </a:endParaRPr>
          </a:p>
          <a:p>
            <a:endParaRPr lang="fr-FR" sz="1100" spc="-30" dirty="0">
              <a:latin typeface="Arial" panose="020B0604020202020204" pitchFamily="34" charset="0"/>
              <a:cs typeface="Arial" panose="020B0604020202020204" pitchFamily="34" charset="0"/>
            </a:endParaRPr>
          </a:p>
          <a:p>
            <a:r>
              <a:rPr lang="fr-FR" sz="1100" spc="-30" dirty="0" smtClean="0">
                <a:latin typeface="Arial" panose="020B0604020202020204" pitchFamily="34" charset="0"/>
                <a:cs typeface="Arial" panose="020B0604020202020204" pitchFamily="34" charset="0"/>
              </a:rPr>
              <a:t>Préparation  </a:t>
            </a:r>
            <a:r>
              <a:rPr lang="fr-FR" sz="1100" spc="-30" dirty="0">
                <a:latin typeface="Arial" panose="020B0604020202020204" pitchFamily="34" charset="0"/>
                <a:cs typeface="Arial" panose="020B0604020202020204" pitchFamily="34" charset="0"/>
              </a:rPr>
              <a:t>tout ou partie de BP </a:t>
            </a:r>
            <a:r>
              <a:rPr lang="fr-FR" sz="1100" spc="-30" dirty="0" smtClean="0">
                <a:latin typeface="Arial" panose="020B0604020202020204" pitchFamily="34" charset="0"/>
                <a:cs typeface="Arial" panose="020B0604020202020204" pitchFamily="34" charset="0"/>
              </a:rPr>
              <a:t>J</a:t>
            </a:r>
            <a:r>
              <a:rPr lang="fr-FR" sz="1100" dirty="0" smtClean="0"/>
              <a:t>EPS</a:t>
            </a:r>
          </a:p>
          <a:p>
            <a:pPr algn="l"/>
            <a:endParaRPr lang="fr-FR" sz="900" dirty="0"/>
          </a:p>
          <a:p>
            <a:r>
              <a:rPr lang="fr-FR" sz="1100" spc="-30" dirty="0" smtClean="0">
                <a:latin typeface="Arial" panose="020B0604020202020204" pitchFamily="34" charset="0"/>
                <a:cs typeface="Arial" panose="020B0604020202020204" pitchFamily="34" charset="0"/>
              </a:rPr>
              <a:t>Bacs  à créer</a:t>
            </a:r>
          </a:p>
          <a:p>
            <a:pPr marL="69056" indent="-69056" algn="l">
              <a:buFont typeface="Arial" panose="020B0604020202020204" pitchFamily="34" charset="0"/>
              <a:buChar char="•"/>
            </a:pPr>
            <a:r>
              <a:rPr lang="fr-FR" sz="1100" spc="-30" dirty="0" smtClean="0">
                <a:latin typeface="Arial" panose="020B0604020202020204" pitchFamily="34" charset="0"/>
                <a:cs typeface="Arial" panose="020B0604020202020204" pitchFamily="34" charset="0"/>
              </a:rPr>
              <a:t>Accueil  </a:t>
            </a:r>
            <a:r>
              <a:rPr lang="fr-FR" sz="1100" spc="-30" dirty="0">
                <a:latin typeface="Arial" panose="020B0604020202020204" pitchFamily="34" charset="0"/>
                <a:cs typeface="Arial" panose="020B0604020202020204" pitchFamily="34" charset="0"/>
              </a:rPr>
              <a:t>et contrôle techniques  et </a:t>
            </a:r>
            <a:r>
              <a:rPr lang="fr-FR" sz="1100" spc="-30" dirty="0" smtClean="0">
                <a:latin typeface="Arial" panose="020B0604020202020204" pitchFamily="34" charset="0"/>
                <a:cs typeface="Arial" panose="020B0604020202020204" pitchFamily="34" charset="0"/>
              </a:rPr>
              <a:t>BNSSA …</a:t>
            </a:r>
            <a:endParaRPr lang="fr-FR" sz="1100" spc="-30" dirty="0">
              <a:latin typeface="Arial" panose="020B0604020202020204" pitchFamily="34" charset="0"/>
              <a:cs typeface="Arial" panose="020B0604020202020204" pitchFamily="34" charset="0"/>
            </a:endParaRPr>
          </a:p>
          <a:p>
            <a:pPr marL="69056" indent="-69056" algn="l">
              <a:buFont typeface="Arial" panose="020B0604020202020204" pitchFamily="34" charset="0"/>
              <a:buChar char="•"/>
            </a:pPr>
            <a:r>
              <a:rPr lang="fr-FR" sz="1100" spc="-30" dirty="0">
                <a:latin typeface="Arial" panose="020B0604020202020204" pitchFamily="34" charset="0"/>
                <a:cs typeface="Arial" panose="020B0604020202020204" pitchFamily="34" charset="0"/>
              </a:rPr>
              <a:t>Entretien espaces </a:t>
            </a:r>
            <a:r>
              <a:rPr lang="fr-FR" sz="1100" spc="-30" dirty="0" smtClean="0">
                <a:latin typeface="Arial" panose="020B0604020202020204" pitchFamily="34" charset="0"/>
                <a:cs typeface="Arial" panose="020B0604020202020204" pitchFamily="34" charset="0"/>
              </a:rPr>
              <a:t>verts …</a:t>
            </a:r>
            <a:endParaRPr lang="fr-FR" sz="1100" spc="-30" dirty="0">
              <a:latin typeface="Arial" panose="020B0604020202020204" pitchFamily="34" charset="0"/>
              <a:cs typeface="Arial" panose="020B0604020202020204" pitchFamily="34" charset="0"/>
            </a:endParaRPr>
          </a:p>
          <a:p>
            <a:pPr marL="69056" indent="-69056" algn="l">
              <a:buFont typeface="Arial" panose="020B0604020202020204" pitchFamily="34" charset="0"/>
              <a:buChar char="•"/>
            </a:pPr>
            <a:r>
              <a:rPr lang="fr-FR" sz="1100" spc="-30" dirty="0">
                <a:latin typeface="Arial" panose="020B0604020202020204" pitchFamily="34" charset="0"/>
                <a:cs typeface="Arial" panose="020B0604020202020204" pitchFamily="34" charset="0"/>
              </a:rPr>
              <a:t>Gestion des  installations </a:t>
            </a:r>
            <a:r>
              <a:rPr lang="fr-FR" sz="1100" spc="-30" dirty="0" smtClean="0">
                <a:latin typeface="Arial" panose="020B0604020202020204" pitchFamily="34" charset="0"/>
                <a:cs typeface="Arial" panose="020B0604020202020204" pitchFamily="34" charset="0"/>
              </a:rPr>
              <a:t>sportives …</a:t>
            </a:r>
          </a:p>
          <a:p>
            <a:pPr marL="69056" indent="-69056" algn="l">
              <a:buFont typeface="Arial" panose="020B0604020202020204" pitchFamily="34" charset="0"/>
              <a:buChar char="•"/>
            </a:pPr>
            <a:r>
              <a:rPr lang="fr-FR" sz="1100" spc="-30" dirty="0" smtClean="0">
                <a:latin typeface="Arial" panose="020B0604020202020204" pitchFamily="34" charset="0"/>
                <a:cs typeface="Arial" panose="020B0604020202020204" pitchFamily="34" charset="0"/>
              </a:rPr>
              <a:t>Maintenance des structures sportives…</a:t>
            </a:r>
            <a:endParaRPr lang="fr-FR" sz="1100" spc="-30" dirty="0">
              <a:latin typeface="Arial" panose="020B0604020202020204" pitchFamily="34" charset="0"/>
              <a:cs typeface="Arial" panose="020B0604020202020204" pitchFamily="34" charset="0"/>
            </a:endParaRPr>
          </a:p>
          <a:p>
            <a:pPr marL="69056" indent="-69056" algn="l">
              <a:buFont typeface="Arial" panose="020B0604020202020204" pitchFamily="34" charset="0"/>
              <a:buChar char="•"/>
            </a:pPr>
            <a:endParaRPr lang="fr-FR" sz="1000" spc="-30" dirty="0">
              <a:latin typeface="Arial" panose="020B0604020202020204" pitchFamily="34" charset="0"/>
              <a:cs typeface="Arial" panose="020B0604020202020204" pitchFamily="34" charset="0"/>
            </a:endParaRPr>
          </a:p>
          <a:p>
            <a:pPr algn="l"/>
            <a:endParaRPr lang="fr-FR" sz="1000" spc="-30" dirty="0">
              <a:latin typeface="Arial" panose="020B0604020202020204" pitchFamily="34" charset="0"/>
              <a:cs typeface="Arial" panose="020B0604020202020204" pitchFamily="34" charset="0"/>
            </a:endParaRPr>
          </a:p>
        </p:txBody>
      </p:sp>
      <p:sp>
        <p:nvSpPr>
          <p:cNvPr id="136" name="Rectangle 135">
            <a:extLst>
              <a:ext uri="{FF2B5EF4-FFF2-40B4-BE49-F238E27FC236}">
                <a16:creationId xmlns:a16="http://schemas.microsoft.com/office/drawing/2014/main" id="{F572C6BD-73E2-C74A-B263-7750E28579A6}"/>
              </a:ext>
            </a:extLst>
          </p:cNvPr>
          <p:cNvSpPr/>
          <p:nvPr/>
        </p:nvSpPr>
        <p:spPr>
          <a:xfrm>
            <a:off x="6348155" y="1762901"/>
            <a:ext cx="2464236" cy="69007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r>
              <a:rPr lang="fr-FR" sz="1400" spc="-30" dirty="0" smtClean="0">
                <a:latin typeface="Arial" panose="020B0604020202020204" pitchFamily="34" charset="0"/>
                <a:cs typeface="Arial" panose="020B0604020202020204" pitchFamily="34" charset="0"/>
              </a:rPr>
              <a:t>Création MC préparation </a:t>
            </a:r>
            <a:r>
              <a:rPr lang="fr-FR" sz="1400" spc="-30" dirty="0">
                <a:latin typeface="Arial" panose="020B0604020202020204" pitchFamily="34" charset="0"/>
                <a:cs typeface="Arial" panose="020B0604020202020204" pitchFamily="34" charset="0"/>
              </a:rPr>
              <a:t>UC3 et UC4 </a:t>
            </a:r>
            <a:r>
              <a:rPr lang="fr-FR" sz="1400" spc="-30" dirty="0" smtClean="0">
                <a:latin typeface="Arial" panose="020B0604020202020204" pitchFamily="34" charset="0"/>
                <a:cs typeface="Arial" panose="020B0604020202020204" pitchFamily="34" charset="0"/>
              </a:rPr>
              <a:t>???</a:t>
            </a:r>
            <a:endParaRPr lang="fr-FR" sz="1400" spc="-30" dirty="0">
              <a:latin typeface="Arial" panose="020B0604020202020204" pitchFamily="34" charset="0"/>
              <a:cs typeface="Arial" panose="020B0604020202020204" pitchFamily="34" charset="0"/>
            </a:endParaRPr>
          </a:p>
        </p:txBody>
      </p:sp>
      <p:cxnSp>
        <p:nvCxnSpPr>
          <p:cNvPr id="13" name="Connecteur droit avec flèche 12"/>
          <p:cNvCxnSpPr/>
          <p:nvPr/>
        </p:nvCxnSpPr>
        <p:spPr>
          <a:xfrm flipH="1" flipV="1">
            <a:off x="1755052" y="1840270"/>
            <a:ext cx="1315" cy="7432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flipH="1" flipV="1">
            <a:off x="3959716" y="2687549"/>
            <a:ext cx="22818" cy="13342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flipV="1">
            <a:off x="5182956" y="2545526"/>
            <a:ext cx="1" cy="21055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flipV="1">
            <a:off x="8925727" y="1036636"/>
            <a:ext cx="1316" cy="364038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4A08945E-B51E-2E4D-9F37-2310926E3964}"/>
              </a:ext>
            </a:extLst>
          </p:cNvPr>
          <p:cNvSpPr/>
          <p:nvPr/>
        </p:nvSpPr>
        <p:spPr>
          <a:xfrm>
            <a:off x="5160156" y="1779450"/>
            <a:ext cx="1194340" cy="65697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100" dirty="0"/>
              <a:t>Formation MC AG2S</a:t>
            </a:r>
          </a:p>
          <a:p>
            <a:pPr algn="ctr"/>
            <a:r>
              <a:rPr lang="fr-FR" sz="1100" dirty="0"/>
              <a:t>en lycée</a:t>
            </a:r>
          </a:p>
        </p:txBody>
      </p:sp>
      <p:sp>
        <p:nvSpPr>
          <p:cNvPr id="2" name="Rectangle à coins arrondis 1"/>
          <p:cNvSpPr/>
          <p:nvPr/>
        </p:nvSpPr>
        <p:spPr>
          <a:xfrm>
            <a:off x="7742711" y="2591157"/>
            <a:ext cx="1106896" cy="3273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smtClean="0"/>
          </a:p>
          <a:p>
            <a:pPr algn="ctr"/>
            <a:endParaRPr lang="fr-FR" sz="1100" dirty="0"/>
          </a:p>
          <a:p>
            <a:pPr algn="ctr"/>
            <a:r>
              <a:rPr lang="fr-FR" sz="1100" dirty="0" smtClean="0"/>
              <a:t>UC1 </a:t>
            </a:r>
            <a:r>
              <a:rPr lang="fr-FR" sz="1100" dirty="0"/>
              <a:t>et UC2</a:t>
            </a:r>
          </a:p>
          <a:p>
            <a:pPr algn="ctr"/>
            <a:endParaRPr lang="fr-FR" dirty="0"/>
          </a:p>
        </p:txBody>
      </p:sp>
      <p:sp>
        <p:nvSpPr>
          <p:cNvPr id="70" name="Rectangle à coins arrondis 69"/>
          <p:cNvSpPr/>
          <p:nvPr/>
        </p:nvSpPr>
        <p:spPr>
          <a:xfrm>
            <a:off x="6383345" y="2589386"/>
            <a:ext cx="1171492" cy="3273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smtClean="0"/>
          </a:p>
          <a:p>
            <a:pPr algn="ctr"/>
            <a:endParaRPr lang="fr-FR" sz="1100" dirty="0" smtClean="0"/>
          </a:p>
          <a:p>
            <a:pPr algn="ctr"/>
            <a:r>
              <a:rPr lang="fr-FR" sz="1100" dirty="0" smtClean="0"/>
              <a:t>UC3 </a:t>
            </a:r>
            <a:r>
              <a:rPr lang="fr-FR" sz="1100" dirty="0"/>
              <a:t>et </a:t>
            </a:r>
            <a:r>
              <a:rPr lang="fr-FR" sz="1100" dirty="0" smtClean="0"/>
              <a:t>UC4</a:t>
            </a:r>
            <a:endParaRPr lang="fr-FR" sz="1100" dirty="0"/>
          </a:p>
          <a:p>
            <a:pPr algn="ctr"/>
            <a:endParaRPr lang="fr-FR" dirty="0" smtClean="0"/>
          </a:p>
        </p:txBody>
      </p:sp>
      <p:cxnSp>
        <p:nvCxnSpPr>
          <p:cNvPr id="80" name="Connecteur droit avec flèche 79"/>
          <p:cNvCxnSpPr/>
          <p:nvPr/>
        </p:nvCxnSpPr>
        <p:spPr>
          <a:xfrm flipH="1" flipV="1">
            <a:off x="6060470" y="2208409"/>
            <a:ext cx="444049" cy="5464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flipH="1" flipV="1">
            <a:off x="7721149" y="2204855"/>
            <a:ext cx="140876" cy="4826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7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500" fill="hold"/>
                                        <p:tgtEl>
                                          <p:spTgt spid="99"/>
                                        </p:tgtEl>
                                        <p:attrNameLst>
                                          <p:attrName>ppt_x</p:attrName>
                                        </p:attrNameLst>
                                      </p:cBhvr>
                                      <p:tavLst>
                                        <p:tav tm="0">
                                          <p:val>
                                            <p:strVal val="#ppt_x"/>
                                          </p:val>
                                        </p:tav>
                                        <p:tav tm="100000">
                                          <p:val>
                                            <p:strVal val="#ppt_x"/>
                                          </p:val>
                                        </p:tav>
                                      </p:tavLst>
                                    </p:anim>
                                    <p:anim calcmode="lin" valueType="num">
                                      <p:cBhvr additive="base">
                                        <p:cTn id="19"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500" fill="hold"/>
                                        <p:tgtEl>
                                          <p:spTgt spid="102"/>
                                        </p:tgtEl>
                                        <p:attrNameLst>
                                          <p:attrName>ppt_x</p:attrName>
                                        </p:attrNameLst>
                                      </p:cBhvr>
                                      <p:tavLst>
                                        <p:tav tm="0">
                                          <p:val>
                                            <p:strVal val="#ppt_x"/>
                                          </p:val>
                                        </p:tav>
                                        <p:tav tm="100000">
                                          <p:val>
                                            <p:strVal val="#ppt_x"/>
                                          </p:val>
                                        </p:tav>
                                      </p:tavLst>
                                    </p:anim>
                                    <p:anim calcmode="lin" valueType="num">
                                      <p:cBhvr additive="base">
                                        <p:cTn id="25"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down)">
                                      <p:cBhvr>
                                        <p:cTn id="30" dur="500"/>
                                        <p:tgtEl>
                                          <p:spTgt spid="10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318500-0EF7-EC49-86FD-1188A91DF923}"/>
              </a:ext>
            </a:extLst>
          </p:cNvPr>
          <p:cNvSpPr/>
          <p:nvPr/>
        </p:nvSpPr>
        <p:spPr>
          <a:xfrm>
            <a:off x="246220" y="1657732"/>
            <a:ext cx="1188000" cy="757922"/>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600" dirty="0" smtClean="0"/>
              <a:t>Terminale</a:t>
            </a:r>
            <a:endParaRPr lang="fr-FR" sz="1600" dirty="0"/>
          </a:p>
        </p:txBody>
      </p:sp>
      <p:sp>
        <p:nvSpPr>
          <p:cNvPr id="5" name="Rectangle 4">
            <a:extLst>
              <a:ext uri="{FF2B5EF4-FFF2-40B4-BE49-F238E27FC236}">
                <a16:creationId xmlns:a16="http://schemas.microsoft.com/office/drawing/2014/main" id="{04034DF4-67E7-584B-8EE4-0E39B5ACA5E9}"/>
              </a:ext>
            </a:extLst>
          </p:cNvPr>
          <p:cNvSpPr/>
          <p:nvPr/>
        </p:nvSpPr>
        <p:spPr>
          <a:xfrm>
            <a:off x="246218" y="2635138"/>
            <a:ext cx="1188000" cy="856331"/>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1ère</a:t>
            </a:r>
          </a:p>
        </p:txBody>
      </p:sp>
      <p:sp>
        <p:nvSpPr>
          <p:cNvPr id="6" name="Rectangle 5">
            <a:extLst>
              <a:ext uri="{FF2B5EF4-FFF2-40B4-BE49-F238E27FC236}">
                <a16:creationId xmlns:a16="http://schemas.microsoft.com/office/drawing/2014/main" id="{CB91F728-26F0-8043-A2F4-AEC232A1F981}"/>
              </a:ext>
            </a:extLst>
          </p:cNvPr>
          <p:cNvSpPr/>
          <p:nvPr/>
        </p:nvSpPr>
        <p:spPr>
          <a:xfrm>
            <a:off x="246218" y="3817363"/>
            <a:ext cx="1188000" cy="61816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dirty="0"/>
              <a:t>2de</a:t>
            </a:r>
          </a:p>
        </p:txBody>
      </p:sp>
      <p:sp>
        <p:nvSpPr>
          <p:cNvPr id="9" name="Rectangle 8">
            <a:extLst>
              <a:ext uri="{FF2B5EF4-FFF2-40B4-BE49-F238E27FC236}">
                <a16:creationId xmlns:a16="http://schemas.microsoft.com/office/drawing/2014/main" id="{F572C6BD-73E2-C74A-B263-7750E28579A6}"/>
              </a:ext>
            </a:extLst>
          </p:cNvPr>
          <p:cNvSpPr/>
          <p:nvPr/>
        </p:nvSpPr>
        <p:spPr>
          <a:xfrm>
            <a:off x="4678326" y="600500"/>
            <a:ext cx="4146698" cy="819055"/>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r>
              <a:rPr lang="fr-FR" sz="1400" spc="-30" dirty="0" smtClean="0">
                <a:latin typeface="Arial" panose="020B0604020202020204" pitchFamily="34" charset="0"/>
                <a:cs typeface="Arial" panose="020B0604020202020204" pitchFamily="34" charset="0"/>
              </a:rPr>
              <a:t>BTS </a:t>
            </a:r>
            <a:r>
              <a:rPr lang="fr-FR" sz="1400" spc="-30" dirty="0">
                <a:latin typeface="Arial" panose="020B0604020202020204" pitchFamily="34" charset="0"/>
                <a:cs typeface="Arial" panose="020B0604020202020204" pitchFamily="34" charset="0"/>
              </a:rPr>
              <a:t>Métiers du Sport </a:t>
            </a:r>
            <a:r>
              <a:rPr lang="fr-FR" sz="1400" spc="-30" dirty="0" smtClean="0">
                <a:latin typeface="Arial" panose="020B0604020202020204" pitchFamily="34" charset="0"/>
                <a:cs typeface="Arial" panose="020B0604020202020204" pitchFamily="34" charset="0"/>
              </a:rPr>
              <a:t> ????</a:t>
            </a:r>
          </a:p>
          <a:p>
            <a:endParaRPr lang="fr-FR" sz="1400" spc="-30" dirty="0">
              <a:latin typeface="Arial" panose="020B0604020202020204" pitchFamily="34" charset="0"/>
              <a:cs typeface="Arial" panose="020B0604020202020204" pitchFamily="34" charset="0"/>
            </a:endParaRPr>
          </a:p>
          <a:p>
            <a:r>
              <a:rPr lang="fr-FR" sz="1400" spc="-30" dirty="0">
                <a:latin typeface="Arial" panose="020B0604020202020204" pitchFamily="34" charset="0"/>
                <a:cs typeface="Arial" panose="020B0604020202020204" pitchFamily="34" charset="0"/>
              </a:rPr>
              <a:t>MC préparation UC3 </a:t>
            </a:r>
            <a:r>
              <a:rPr lang="fr-FR" sz="1400" spc="-30" dirty="0" smtClean="0">
                <a:latin typeface="Arial" panose="020B0604020202020204" pitchFamily="34" charset="0"/>
                <a:cs typeface="Arial" panose="020B0604020202020204" pitchFamily="34" charset="0"/>
              </a:rPr>
              <a:t>UC4 ou UC1  UC2 </a:t>
            </a:r>
            <a:r>
              <a:rPr lang="fr-FR" sz="1400" spc="-30" dirty="0">
                <a:latin typeface="Arial" panose="020B0604020202020204" pitchFamily="34" charset="0"/>
                <a:cs typeface="Arial" panose="020B0604020202020204" pitchFamily="34" charset="0"/>
              </a:rPr>
              <a:t>du BPJEPS </a:t>
            </a:r>
          </a:p>
        </p:txBody>
      </p:sp>
      <p:sp>
        <p:nvSpPr>
          <p:cNvPr id="10" name="Rectangle 9">
            <a:extLst>
              <a:ext uri="{FF2B5EF4-FFF2-40B4-BE49-F238E27FC236}">
                <a16:creationId xmlns:a16="http://schemas.microsoft.com/office/drawing/2014/main" id="{F572C6BD-73E2-C74A-B263-7750E28579A6}"/>
              </a:ext>
            </a:extLst>
          </p:cNvPr>
          <p:cNvSpPr/>
          <p:nvPr/>
        </p:nvSpPr>
        <p:spPr>
          <a:xfrm>
            <a:off x="246220" y="600500"/>
            <a:ext cx="4347046" cy="819055"/>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endParaRPr lang="fr-FR" sz="1400" spc="-30" dirty="0" smtClean="0">
              <a:latin typeface="Arial" panose="020B0604020202020204" pitchFamily="34" charset="0"/>
              <a:cs typeface="Arial" panose="020B0604020202020204" pitchFamily="34" charset="0"/>
            </a:endParaRPr>
          </a:p>
          <a:p>
            <a:endParaRPr lang="fr-FR" sz="1400" spc="-30" dirty="0" smtClean="0">
              <a:latin typeface="Arial" panose="020B0604020202020204" pitchFamily="34" charset="0"/>
              <a:cs typeface="Arial" panose="020B0604020202020204" pitchFamily="34" charset="0"/>
            </a:endParaRPr>
          </a:p>
          <a:p>
            <a:r>
              <a:rPr lang="fr-FR" sz="1400" spc="-30" dirty="0" smtClean="0">
                <a:latin typeface="Arial" panose="020B0604020202020204" pitchFamily="34" charset="0"/>
                <a:cs typeface="Arial" panose="020B0604020202020204" pitchFamily="34" charset="0"/>
              </a:rPr>
              <a:t>DEUST AGAPSC </a:t>
            </a:r>
            <a:r>
              <a:rPr lang="fr-FR" sz="1100" spc="-30" dirty="0" smtClean="0">
                <a:latin typeface="Arial" panose="020B0604020202020204" pitchFamily="34" charset="0"/>
                <a:cs typeface="Arial" panose="020B0604020202020204" pitchFamily="34" charset="0"/>
              </a:rPr>
              <a:t>Animation </a:t>
            </a:r>
            <a:r>
              <a:rPr lang="fr-FR" sz="1100" spc="-30" dirty="0">
                <a:latin typeface="Arial" panose="020B0604020202020204" pitchFamily="34" charset="0"/>
                <a:cs typeface="Arial" panose="020B0604020202020204" pitchFamily="34" charset="0"/>
              </a:rPr>
              <a:t>et gestion des activités physiques</a:t>
            </a:r>
            <a:r>
              <a:rPr lang="fr-FR" sz="1100" spc="-30" dirty="0" smtClean="0">
                <a:latin typeface="Arial" panose="020B0604020202020204" pitchFamily="34" charset="0"/>
                <a:cs typeface="Arial" panose="020B0604020202020204" pitchFamily="34" charset="0"/>
              </a:rPr>
              <a:t>, sportives </a:t>
            </a:r>
            <a:r>
              <a:rPr lang="fr-FR" sz="1100" spc="-30" dirty="0">
                <a:latin typeface="Arial" panose="020B0604020202020204" pitchFamily="34" charset="0"/>
                <a:cs typeface="Arial" panose="020B0604020202020204" pitchFamily="34" charset="0"/>
              </a:rPr>
              <a:t>ou culturelles</a:t>
            </a:r>
          </a:p>
          <a:p>
            <a:r>
              <a:rPr lang="fr-FR" sz="1600" spc="-30" dirty="0" smtClean="0">
                <a:latin typeface="Arial" panose="020B0604020202020204" pitchFamily="34" charset="0"/>
                <a:cs typeface="Arial" panose="020B0604020202020204" pitchFamily="34" charset="0"/>
              </a:rPr>
              <a:t>BTS </a:t>
            </a:r>
            <a:r>
              <a:rPr lang="fr-FR" sz="1600" spc="-30" dirty="0">
                <a:latin typeface="Arial" panose="020B0604020202020204" pitchFamily="34" charset="0"/>
                <a:cs typeface="Arial" panose="020B0604020202020204" pitchFamily="34" charset="0"/>
              </a:rPr>
              <a:t>MCO </a:t>
            </a:r>
            <a:r>
              <a:rPr lang="fr-FR" sz="1600" spc="-30" dirty="0" smtClean="0">
                <a:latin typeface="Arial" panose="020B0604020202020204" pitchFamily="34" charset="0"/>
                <a:cs typeface="Arial" panose="020B0604020202020204" pitchFamily="34" charset="0"/>
              </a:rPr>
              <a:t>option </a:t>
            </a:r>
            <a:r>
              <a:rPr lang="fr-FR" sz="1600" spc="-30" dirty="0">
                <a:latin typeface="Arial" panose="020B0604020202020204" pitchFamily="34" charset="0"/>
                <a:cs typeface="Arial" panose="020B0604020202020204" pitchFamily="34" charset="0"/>
              </a:rPr>
              <a:t>sport </a:t>
            </a:r>
          </a:p>
          <a:p>
            <a:endParaRPr lang="fr-FR" sz="1400" spc="-30" dirty="0" smtClean="0">
              <a:latin typeface="Arial" panose="020B0604020202020204" pitchFamily="34" charset="0"/>
              <a:cs typeface="Arial" panose="020B0604020202020204" pitchFamily="34" charset="0"/>
            </a:endParaRPr>
          </a:p>
          <a:p>
            <a:endParaRPr lang="fr-FR" sz="1400" spc="-30" dirty="0">
              <a:latin typeface="Arial" panose="020B0604020202020204" pitchFamily="34" charset="0"/>
              <a:cs typeface="Arial" panose="020B0604020202020204" pitchFamily="34" charset="0"/>
            </a:endParaRPr>
          </a:p>
        </p:txBody>
      </p:sp>
      <p:graphicFrame>
        <p:nvGraphicFramePr>
          <p:cNvPr id="15" name="Tableau 14"/>
          <p:cNvGraphicFramePr>
            <a:graphicFrameLocks noGrp="1"/>
          </p:cNvGraphicFramePr>
          <p:nvPr>
            <p:extLst>
              <p:ext uri="{D42A27DB-BD31-4B8C-83A1-F6EECF244321}">
                <p14:modId xmlns:p14="http://schemas.microsoft.com/office/powerpoint/2010/main" val="2966890337"/>
              </p:ext>
            </p:extLst>
          </p:nvPr>
        </p:nvGraphicFramePr>
        <p:xfrm>
          <a:off x="1560385" y="1626843"/>
          <a:ext cx="3493446" cy="2844479"/>
        </p:xfrm>
        <a:graphic>
          <a:graphicData uri="http://schemas.openxmlformats.org/drawingml/2006/table">
            <a:tbl>
              <a:tblPr firstRow="1" bandRow="1">
                <a:tableStyleId>{21E4AEA4-8DFA-4A89-87EB-49C32662AFE0}</a:tableStyleId>
              </a:tblPr>
              <a:tblGrid>
                <a:gridCol w="1746723">
                  <a:extLst>
                    <a:ext uri="{9D8B030D-6E8A-4147-A177-3AD203B41FA5}">
                      <a16:colId xmlns:a16="http://schemas.microsoft.com/office/drawing/2014/main" val="20000"/>
                    </a:ext>
                  </a:extLst>
                </a:gridCol>
                <a:gridCol w="1746723">
                  <a:extLst>
                    <a:ext uri="{9D8B030D-6E8A-4147-A177-3AD203B41FA5}">
                      <a16:colId xmlns:a16="http://schemas.microsoft.com/office/drawing/2014/main" val="20001"/>
                    </a:ext>
                  </a:extLst>
                </a:gridCol>
              </a:tblGrid>
              <a:tr h="72334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200" kern="1200" spc="-30" dirty="0" smtClean="0">
                          <a:latin typeface="Arial" panose="020B0604020202020204" pitchFamily="34" charset="0"/>
                          <a:cs typeface="Arial" panose="020B0604020202020204" pitchFamily="34" charset="0"/>
                        </a:rPr>
                        <a:t>Bac pro</a:t>
                      </a:r>
                    </a:p>
                    <a:p>
                      <a:pPr marL="0" marR="0" indent="0" algn="ctr" defTabSz="685800" rtl="0" eaLnBrk="1" fontAlgn="auto" latinLnBrk="0" hangingPunct="1">
                        <a:lnSpc>
                          <a:spcPct val="100000"/>
                        </a:lnSpc>
                        <a:spcBef>
                          <a:spcPts val="0"/>
                        </a:spcBef>
                        <a:spcAft>
                          <a:spcPts val="0"/>
                        </a:spcAft>
                        <a:buClrTx/>
                        <a:buSzTx/>
                        <a:buFontTx/>
                        <a:buNone/>
                        <a:tabLst/>
                        <a:defRPr/>
                      </a:pPr>
                      <a:r>
                        <a:rPr lang="fr-FR" sz="1200" kern="1200" spc="-30" dirty="0" smtClean="0">
                          <a:latin typeface="Arial" panose="020B0604020202020204" pitchFamily="34" charset="0"/>
                          <a:cs typeface="Arial" panose="020B0604020202020204" pitchFamily="34" charset="0"/>
                        </a:rPr>
                        <a:t>Option : Secteur des services </a:t>
                      </a:r>
                      <a:endParaRPr lang="fr-FR" sz="1200" b="1" kern="1200" spc="-3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fr-FR" sz="1200" kern="1200" spc="-30" dirty="0" smtClean="0">
                          <a:latin typeface="Arial" panose="020B0604020202020204" pitchFamily="34" charset="0"/>
                          <a:cs typeface="Arial" panose="020B0604020202020204" pitchFamily="34" charset="0"/>
                        </a:rPr>
                        <a:t>Bac pro </a:t>
                      </a:r>
                    </a:p>
                    <a:p>
                      <a:pPr algn="ctr"/>
                      <a:r>
                        <a:rPr lang="fr-FR" sz="1200" kern="1200" spc="-30" dirty="0" smtClean="0">
                          <a:latin typeface="Arial" panose="020B0604020202020204" pitchFamily="34" charset="0"/>
                          <a:cs typeface="Arial" panose="020B0604020202020204" pitchFamily="34" charset="0"/>
                        </a:rPr>
                        <a:t>Option: Secteur de la production</a:t>
                      </a:r>
                      <a:endParaRPr lang="fr-FR" sz="1200" b="1" kern="1200" spc="-3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137930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latin typeface="Arial" panose="020B0604020202020204" pitchFamily="34" charset="0"/>
                          <a:cs typeface="Arial" panose="020B0604020202020204" pitchFamily="34" charset="0"/>
                        </a:rPr>
                        <a:t>- accueil</a:t>
                      </a:r>
                    </a:p>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latin typeface="Arial" panose="020B0604020202020204" pitchFamily="34" charset="0"/>
                          <a:cs typeface="Arial" panose="020B0604020202020204" pitchFamily="34" charset="0"/>
                        </a:rPr>
                        <a:t>- gestion-administration</a:t>
                      </a:r>
                    </a:p>
                    <a:p>
                      <a:r>
                        <a:rPr lang="fr-FR" sz="1200" kern="1200" spc="-30" dirty="0" smtClean="0">
                          <a:latin typeface="Arial" panose="020B0604020202020204" pitchFamily="34" charset="0"/>
                          <a:cs typeface="Arial" panose="020B0604020202020204" pitchFamily="34" charset="0"/>
                        </a:rPr>
                        <a:t>- sécurité</a:t>
                      </a:r>
                    </a:p>
                    <a:p>
                      <a:endParaRPr lang="fr-FR" sz="1200" b="1" kern="1200" spc="-3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1200" dirty="0" smtClean="0">
                          <a:latin typeface="Arial" panose="020B0604020202020204" pitchFamily="34" charset="0"/>
                          <a:cs typeface="Arial" panose="020B0604020202020204" pitchFamily="34" charset="0"/>
                        </a:rPr>
                        <a:t>Gestion et entretien installations sportives indoor </a:t>
                      </a:r>
                    </a:p>
                    <a:p>
                      <a:pPr marL="0" marR="0" indent="0" algn="l" defTabSz="685800" rtl="0" eaLnBrk="1" fontAlgn="auto" latinLnBrk="0" hangingPunct="1">
                        <a:lnSpc>
                          <a:spcPct val="100000"/>
                        </a:lnSpc>
                        <a:spcBef>
                          <a:spcPts val="0"/>
                        </a:spcBef>
                        <a:spcAft>
                          <a:spcPts val="0"/>
                        </a:spcAft>
                        <a:buClrTx/>
                        <a:buSzTx/>
                        <a:buFontTx/>
                        <a:buNone/>
                        <a:tabLst/>
                        <a:defRPr/>
                      </a:pPr>
                      <a:r>
                        <a:rPr lang="fr-FR" sz="1200" dirty="0" smtClean="0">
                          <a:latin typeface="Arial" panose="020B0604020202020204" pitchFamily="34" charset="0"/>
                          <a:cs typeface="Arial" panose="020B0604020202020204" pitchFamily="34" charset="0"/>
                        </a:rPr>
                        <a:t>- espaces verts</a:t>
                      </a:r>
                    </a:p>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Arial" panose="020B0604020202020204" pitchFamily="34" charset="0"/>
                          <a:ea typeface="+mn-ea"/>
                          <a:cs typeface="Arial" panose="020B0604020202020204" pitchFamily="34" charset="0"/>
                        </a:rPr>
                        <a:t>- Métiers du bâtiment</a:t>
                      </a:r>
                      <a:endParaRPr lang="fr-FR" sz="1200" b="1" kern="1200" spc="-3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74182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solidFill>
                            <a:schemeClr val="dk1"/>
                          </a:solidFill>
                          <a:latin typeface="Arial" panose="020B0604020202020204" pitchFamily="34" charset="0"/>
                          <a:ea typeface="+mn-ea"/>
                          <a:cs typeface="Arial" panose="020B0604020202020204" pitchFamily="34" charset="0"/>
                        </a:rPr>
                        <a:t>BPJEPS  tout ou partie AAN, APT, Forme, …</a:t>
                      </a:r>
                    </a:p>
                  </a:txBody>
                  <a:tcPr/>
                </a:tc>
                <a:tc>
                  <a:txBody>
                    <a:bodyPr/>
                    <a:lstStyle/>
                    <a:p>
                      <a:r>
                        <a:rPr lang="fr-FR" sz="1200" dirty="0" smtClean="0">
                          <a:latin typeface="Arial" panose="020B0604020202020204" pitchFamily="34" charset="0"/>
                          <a:cs typeface="Arial" panose="020B0604020202020204" pitchFamily="34" charset="0"/>
                        </a:rPr>
                        <a:t>BPJEPS tout ou partie AAN, APT, Forme, …</a:t>
                      </a:r>
                    </a:p>
                  </a:txBody>
                  <a:tcPr/>
                </a:tc>
                <a:extLst>
                  <a:ext uri="{0D108BD9-81ED-4DB2-BD59-A6C34878D82A}">
                    <a16:rowId xmlns:a16="http://schemas.microsoft.com/office/drawing/2014/main" val="10002"/>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2029738252"/>
              </p:ext>
            </p:extLst>
          </p:nvPr>
        </p:nvGraphicFramePr>
        <p:xfrm>
          <a:off x="5173376" y="1626843"/>
          <a:ext cx="3651648" cy="3400820"/>
        </p:xfrm>
        <a:graphic>
          <a:graphicData uri="http://schemas.openxmlformats.org/drawingml/2006/table">
            <a:tbl>
              <a:tblPr firstRow="1" bandRow="1">
                <a:tableStyleId>{21E4AEA4-8DFA-4A89-87EB-49C32662AFE0}</a:tableStyleId>
              </a:tblPr>
              <a:tblGrid>
                <a:gridCol w="1825824">
                  <a:extLst>
                    <a:ext uri="{9D8B030D-6E8A-4147-A177-3AD203B41FA5}">
                      <a16:colId xmlns:a16="http://schemas.microsoft.com/office/drawing/2014/main" val="20000"/>
                    </a:ext>
                  </a:extLst>
                </a:gridCol>
                <a:gridCol w="1825824">
                  <a:extLst>
                    <a:ext uri="{9D8B030D-6E8A-4147-A177-3AD203B41FA5}">
                      <a16:colId xmlns:a16="http://schemas.microsoft.com/office/drawing/2014/main" val="20001"/>
                    </a:ext>
                  </a:extLst>
                </a:gridCol>
              </a:tblGrid>
              <a:tr h="657620">
                <a:tc>
                  <a:txBody>
                    <a:bodyPr/>
                    <a:lstStyle/>
                    <a:p>
                      <a:pPr algn="ctr"/>
                      <a:r>
                        <a:rPr lang="fr-FR" sz="1200" kern="1200" spc="-30" dirty="0" smtClean="0">
                          <a:latin typeface="Arial" panose="020B0604020202020204" pitchFamily="34" charset="0"/>
                          <a:cs typeface="Arial" panose="020B0604020202020204" pitchFamily="34" charset="0"/>
                        </a:rPr>
                        <a:t>Bac pro</a:t>
                      </a:r>
                      <a:endParaRPr lang="fr-FR" sz="1200" b="1" kern="1200" spc="-3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fr-FR" sz="1200" b="1" kern="1200" spc="-30" dirty="0" smtClean="0">
                          <a:solidFill>
                            <a:schemeClr val="lt1"/>
                          </a:solidFill>
                          <a:latin typeface="Arial" panose="020B0604020202020204" pitchFamily="34" charset="0"/>
                          <a:ea typeface="+mn-ea"/>
                          <a:cs typeface="Arial" panose="020B0604020202020204" pitchFamily="34" charset="0"/>
                        </a:rPr>
                        <a:t>Bac Pro BPJEPS AAN</a:t>
                      </a:r>
                      <a:endParaRPr lang="fr-FR" sz="1200" b="1" kern="1200" spc="-3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134027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latin typeface="Arial" panose="020B0604020202020204" pitchFamily="34" charset="0"/>
                          <a:cs typeface="Arial" panose="020B0604020202020204" pitchFamily="34" charset="0"/>
                        </a:rPr>
                        <a:t>Blocs de compétences bac pro maintenance avec coloration liée au territoire: montagne, littoral, milieu urbain, filière équine</a:t>
                      </a:r>
                    </a:p>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latin typeface="Arial" panose="020B0604020202020204" pitchFamily="34" charset="0"/>
                          <a:cs typeface="Arial" panose="020B0604020202020204" pitchFamily="34" charset="0"/>
                        </a:rPr>
                        <a:t>Métiers en hauteur, cordistes</a:t>
                      </a:r>
                    </a:p>
                    <a:p>
                      <a:endParaRPr lang="fr-FR" sz="1200" b="1" kern="1200" spc="-30" dirty="0">
                        <a:solidFill>
                          <a:schemeClr val="lt1"/>
                        </a:solidFill>
                        <a:latin typeface="Arial" panose="020B0604020202020204" pitchFamily="34" charset="0"/>
                        <a:ea typeface="+mn-ea"/>
                        <a:cs typeface="Arial" panose="020B0604020202020204" pitchFamily="34" charset="0"/>
                      </a:endParaRPr>
                    </a:p>
                  </a:txBody>
                  <a:tcPr>
                    <a:solidFill>
                      <a:schemeClr val="bg2"/>
                    </a:solidFill>
                  </a:tcPr>
                </a:tc>
                <a:tc>
                  <a:txBody>
                    <a:bodyPr/>
                    <a:lstStyle/>
                    <a:p>
                      <a:pPr marL="171450" marR="0" indent="-171450" algn="l" defTabSz="6858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dk1"/>
                          </a:solidFill>
                          <a:latin typeface="Arial" panose="020B0604020202020204" pitchFamily="34" charset="0"/>
                          <a:ea typeface="+mn-ea"/>
                          <a:cs typeface="Arial" panose="020B0604020202020204" pitchFamily="34" charset="0"/>
                        </a:rPr>
                        <a:t>Gestion et entretien installations</a:t>
                      </a:r>
                    </a:p>
                    <a:p>
                      <a:pPr marL="171450" marR="0" indent="-171450" algn="l" defTabSz="6858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dk1"/>
                          </a:solidFill>
                          <a:latin typeface="Arial" panose="020B0604020202020204" pitchFamily="34" charset="0"/>
                          <a:ea typeface="+mn-ea"/>
                          <a:cs typeface="Arial" panose="020B0604020202020204" pitchFamily="34" charset="0"/>
                        </a:rPr>
                        <a:t>Accueil et BNSSA</a:t>
                      </a:r>
                    </a:p>
                    <a:p>
                      <a:pPr marL="171450" marR="0" indent="-171450" algn="l" defTabSz="6858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dk1"/>
                          </a:solidFill>
                          <a:latin typeface="Arial" panose="020B0604020202020204" pitchFamily="34" charset="0"/>
                          <a:ea typeface="+mn-ea"/>
                          <a:cs typeface="Arial" panose="020B0604020202020204" pitchFamily="34" charset="0"/>
                        </a:rPr>
                        <a:t>PSE1</a:t>
                      </a:r>
                    </a:p>
                    <a:p>
                      <a:pPr marL="171450" marR="0" indent="-171450" algn="l" defTabSz="6858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dk1"/>
                        </a:solidFill>
                        <a:latin typeface="Arial" panose="020B0604020202020204" pitchFamily="34" charset="0"/>
                        <a:ea typeface="+mn-ea"/>
                        <a:cs typeface="Arial" panose="020B0604020202020204" pitchFamily="34" charset="0"/>
                      </a:endParaRPr>
                    </a:p>
                  </a:txBody>
                  <a:tcPr>
                    <a:solidFill>
                      <a:schemeClr val="bg2"/>
                    </a:solidFill>
                  </a:tcPr>
                </a:tc>
                <a:extLst>
                  <a:ext uri="{0D108BD9-81ED-4DB2-BD59-A6C34878D82A}">
                    <a16:rowId xmlns:a16="http://schemas.microsoft.com/office/drawing/2014/main" val="10001"/>
                  </a:ext>
                </a:extLst>
              </a:tr>
              <a:tr h="98287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solidFill>
                            <a:schemeClr val="dk1"/>
                          </a:solidFill>
                          <a:latin typeface="Arial" panose="020B0604020202020204" pitchFamily="34" charset="0"/>
                          <a:ea typeface="+mn-ea"/>
                          <a:cs typeface="Arial" panose="020B0604020202020204" pitchFamily="34" charset="0"/>
                        </a:rPr>
                        <a:t>Diplômes fédéraux</a:t>
                      </a:r>
                    </a:p>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solidFill>
                            <a:schemeClr val="dk1"/>
                          </a:solidFill>
                          <a:latin typeface="Arial" panose="020B0604020202020204" pitchFamily="34" charset="0"/>
                          <a:ea typeface="+mn-ea"/>
                          <a:cs typeface="Arial" panose="020B0604020202020204" pitchFamily="34" charset="0"/>
                        </a:rPr>
                        <a:t>CQP</a:t>
                      </a:r>
                    </a:p>
                    <a:p>
                      <a:pPr marL="0" marR="0" indent="0" algn="l" defTabSz="685800" rtl="0" eaLnBrk="1" fontAlgn="auto" latinLnBrk="0" hangingPunct="1">
                        <a:lnSpc>
                          <a:spcPct val="100000"/>
                        </a:lnSpc>
                        <a:spcBef>
                          <a:spcPts val="0"/>
                        </a:spcBef>
                        <a:spcAft>
                          <a:spcPts val="0"/>
                        </a:spcAft>
                        <a:buClrTx/>
                        <a:buSzTx/>
                        <a:buFontTx/>
                        <a:buNone/>
                        <a:tabLst/>
                        <a:defRPr/>
                      </a:pPr>
                      <a:r>
                        <a:rPr lang="fr-FR" sz="1200" kern="1200" spc="-30" dirty="0" smtClean="0">
                          <a:solidFill>
                            <a:schemeClr val="dk1"/>
                          </a:solidFill>
                          <a:latin typeface="Arial" panose="020B0604020202020204" pitchFamily="34" charset="0"/>
                          <a:ea typeface="+mn-ea"/>
                          <a:cs typeface="Arial" panose="020B0604020202020204" pitchFamily="34" charset="0"/>
                        </a:rPr>
                        <a:t>BPJEPS: tout ou partie</a:t>
                      </a:r>
                    </a:p>
                  </a:txBody>
                  <a:tcPr/>
                </a:tc>
                <a:tc>
                  <a:txBody>
                    <a:bodyPr/>
                    <a:lstStyle/>
                    <a:p>
                      <a:pPr marL="171450" indent="-171450">
                        <a:buFontTx/>
                        <a:buChar char="-"/>
                      </a:pPr>
                      <a:r>
                        <a:rPr lang="fr-FR" sz="1200" dirty="0" smtClean="0">
                          <a:latin typeface="Arial" panose="020B0604020202020204" pitchFamily="34" charset="0"/>
                          <a:cs typeface="Arial" panose="020B0604020202020204" pitchFamily="34" charset="0"/>
                        </a:rPr>
                        <a:t>Diplômes fédéraux</a:t>
                      </a:r>
                    </a:p>
                    <a:p>
                      <a:pPr marL="171450" indent="-171450">
                        <a:buFontTx/>
                        <a:buChar char="-"/>
                      </a:pPr>
                      <a:r>
                        <a:rPr lang="fr-FR" sz="1200" dirty="0" smtClean="0">
                          <a:latin typeface="Arial" panose="020B0604020202020204" pitchFamily="34" charset="0"/>
                          <a:cs typeface="Arial" panose="020B0604020202020204" pitchFamily="34" charset="0"/>
                        </a:rPr>
                        <a:t>Diplômes d’état des milieux de montagne</a:t>
                      </a:r>
                    </a:p>
                    <a:p>
                      <a:pPr marL="171450" indent="-171450">
                        <a:buFontTx/>
                        <a:buChar char="-"/>
                      </a:pPr>
                      <a:r>
                        <a:rPr lang="fr-FR" sz="1200" dirty="0" smtClean="0">
                          <a:latin typeface="Arial" panose="020B0604020202020204" pitchFamily="34" charset="0"/>
                          <a:cs typeface="Arial" panose="020B0604020202020204" pitchFamily="34" charset="0"/>
                        </a:rPr>
                        <a:t>Equitation</a:t>
                      </a:r>
                    </a:p>
                    <a:p>
                      <a:pPr marL="171450" indent="-171450">
                        <a:buFontTx/>
                        <a:buChar char="-"/>
                      </a:pPr>
                      <a:endParaRPr lang="fr-F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19" name="Rectangle 18"/>
          <p:cNvSpPr/>
          <p:nvPr/>
        </p:nvSpPr>
        <p:spPr>
          <a:xfrm>
            <a:off x="246220" y="4607613"/>
            <a:ext cx="4221127" cy="50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Rentrée 2022 : entrée en seconde</a:t>
            </a:r>
            <a:endParaRPr lang="fr-FR" dirty="0"/>
          </a:p>
        </p:txBody>
      </p:sp>
      <p:cxnSp>
        <p:nvCxnSpPr>
          <p:cNvPr id="21" name="Connecteur droit avec flèche 20"/>
          <p:cNvCxnSpPr/>
          <p:nvPr/>
        </p:nvCxnSpPr>
        <p:spPr>
          <a:xfrm flipV="1">
            <a:off x="8963247" y="223285"/>
            <a:ext cx="0" cy="47102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56774" y="122830"/>
            <a:ext cx="4221127" cy="382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Bac pro des métiers du sport</a:t>
            </a:r>
            <a:endParaRPr lang="fr-FR" dirty="0"/>
          </a:p>
        </p:txBody>
      </p:sp>
    </p:spTree>
    <p:extLst>
      <p:ext uri="{BB962C8B-B14F-4D97-AF65-F5344CB8AC3E}">
        <p14:creationId xmlns:p14="http://schemas.microsoft.com/office/powerpoint/2010/main" val="3825811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F58852E-9C02-9343-98CC-2253BF6ACE4D}"/>
              </a:ext>
            </a:extLst>
          </p:cNvPr>
          <p:cNvSpPr txBox="1"/>
          <p:nvPr/>
        </p:nvSpPr>
        <p:spPr>
          <a:xfrm>
            <a:off x="304801" y="1409173"/>
            <a:ext cx="1905000" cy="2862320"/>
          </a:xfrm>
          <a:prstGeom prst="rect">
            <a:avLst/>
          </a:prstGeom>
          <a:solidFill>
            <a:schemeClr val="accent1">
              <a:lumMod val="60000"/>
              <a:lumOff val="40000"/>
            </a:schemeClr>
          </a:solidFill>
        </p:spPr>
        <p:txBody>
          <a:bodyPr wrap="square" lIns="91438" tIns="45719" rIns="91438" bIns="45719" rtlCol="0">
            <a:spAutoFit/>
          </a:bodyPr>
          <a:lstStyle/>
          <a:p>
            <a:endParaRPr lang="fr-FR" sz="800" dirty="0" smtClean="0">
              <a:solidFill>
                <a:prstClr val="black"/>
              </a:solidFill>
            </a:endParaRPr>
          </a:p>
          <a:p>
            <a:pPr algn="ctr"/>
            <a:r>
              <a:rPr lang="fr-FR" sz="1600" b="1" dirty="0">
                <a:solidFill>
                  <a:prstClr val="white"/>
                </a:solidFill>
              </a:rPr>
              <a:t>MCAG2S</a:t>
            </a:r>
          </a:p>
          <a:p>
            <a:endParaRPr lang="fr-FR" sz="1200" b="1" dirty="0" smtClean="0">
              <a:solidFill>
                <a:prstClr val="white"/>
              </a:solidFill>
            </a:endParaRPr>
          </a:p>
          <a:p>
            <a:pPr algn="ctr"/>
            <a:r>
              <a:rPr lang="fr-FR" sz="1200" b="1" dirty="0">
                <a:solidFill>
                  <a:prstClr val="white"/>
                </a:solidFill>
              </a:rPr>
              <a:t>Mention Complémentaire  Animation et Gestion de projets dans le secteur sportif</a:t>
            </a:r>
          </a:p>
          <a:p>
            <a:endParaRPr lang="fr-FR" sz="1200" dirty="0">
              <a:solidFill>
                <a:prstClr val="black"/>
              </a:solidFill>
            </a:endParaRPr>
          </a:p>
          <a:p>
            <a:r>
              <a:rPr lang="fr-FR" sz="1200" b="1" dirty="0" smtClean="0">
                <a:solidFill>
                  <a:prstClr val="white"/>
                </a:solidFill>
              </a:rPr>
              <a:t>- Formation </a:t>
            </a:r>
            <a:r>
              <a:rPr lang="fr-FR" sz="1200" b="1" dirty="0">
                <a:solidFill>
                  <a:prstClr val="white"/>
                </a:solidFill>
              </a:rPr>
              <a:t>MC AG2S</a:t>
            </a:r>
          </a:p>
          <a:p>
            <a:r>
              <a:rPr lang="fr-FR" sz="1200" b="1" dirty="0" smtClean="0">
                <a:solidFill>
                  <a:prstClr val="white"/>
                </a:solidFill>
              </a:rPr>
              <a:t>post </a:t>
            </a:r>
            <a:r>
              <a:rPr lang="fr-FR" sz="1200" b="1" dirty="0">
                <a:solidFill>
                  <a:prstClr val="white"/>
                </a:solidFill>
              </a:rPr>
              <a:t>bac en lycée</a:t>
            </a:r>
          </a:p>
          <a:p>
            <a:endParaRPr lang="fr-FR" sz="1200" b="1" dirty="0">
              <a:solidFill>
                <a:prstClr val="white"/>
              </a:solidFill>
            </a:endParaRPr>
          </a:p>
          <a:p>
            <a:r>
              <a:rPr lang="fr-FR" sz="1200" b="1" dirty="0" smtClean="0">
                <a:solidFill>
                  <a:prstClr val="white"/>
                </a:solidFill>
              </a:rPr>
              <a:t>- UC1 et UC2 BP JEPS dominante </a:t>
            </a:r>
            <a:r>
              <a:rPr lang="fr-FR" sz="1200" b="1" dirty="0">
                <a:solidFill>
                  <a:prstClr val="white"/>
                </a:solidFill>
              </a:rPr>
              <a:t>APT ou </a:t>
            </a:r>
            <a:r>
              <a:rPr lang="fr-FR" sz="1200" b="1" dirty="0" smtClean="0">
                <a:solidFill>
                  <a:prstClr val="white"/>
                </a:solidFill>
              </a:rPr>
              <a:t>AAN</a:t>
            </a:r>
            <a:endParaRPr lang="fr-FR" sz="1200" b="1" dirty="0">
              <a:solidFill>
                <a:prstClr val="white"/>
              </a:solidFill>
            </a:endParaRPr>
          </a:p>
        </p:txBody>
      </p:sp>
      <p:sp>
        <p:nvSpPr>
          <p:cNvPr id="8" name="ZoneTexte 7">
            <a:extLst>
              <a:ext uri="{FF2B5EF4-FFF2-40B4-BE49-F238E27FC236}">
                <a16:creationId xmlns:a16="http://schemas.microsoft.com/office/drawing/2014/main" id="{FF58852E-9C02-9343-98CC-2253BF6ACE4D}"/>
              </a:ext>
            </a:extLst>
          </p:cNvPr>
          <p:cNvSpPr txBox="1"/>
          <p:nvPr/>
        </p:nvSpPr>
        <p:spPr>
          <a:xfrm>
            <a:off x="2466976" y="1393438"/>
            <a:ext cx="2495550" cy="2985431"/>
          </a:xfrm>
          <a:prstGeom prst="rect">
            <a:avLst/>
          </a:prstGeom>
          <a:solidFill>
            <a:schemeClr val="accent1">
              <a:lumMod val="60000"/>
              <a:lumOff val="40000"/>
            </a:schemeClr>
          </a:solidFill>
        </p:spPr>
        <p:txBody>
          <a:bodyPr wrap="square" lIns="91438" tIns="45719" rIns="91438" bIns="45719" rtlCol="0">
            <a:spAutoFit/>
          </a:bodyPr>
          <a:lstStyle/>
          <a:p>
            <a:endParaRPr lang="fr-FR" sz="800" dirty="0" smtClean="0">
              <a:solidFill>
                <a:prstClr val="black"/>
              </a:solidFill>
            </a:endParaRPr>
          </a:p>
          <a:p>
            <a:pPr algn="ctr"/>
            <a:r>
              <a:rPr lang="fr-FR" sz="1600" b="1" dirty="0">
                <a:solidFill>
                  <a:prstClr val="white"/>
                </a:solidFill>
              </a:rPr>
              <a:t>UF2S </a:t>
            </a:r>
          </a:p>
          <a:p>
            <a:endParaRPr lang="fr-FR" sz="1200" b="1" dirty="0" smtClean="0">
              <a:solidFill>
                <a:prstClr val="white"/>
              </a:solidFill>
            </a:endParaRPr>
          </a:p>
          <a:p>
            <a:pPr algn="ctr"/>
            <a:r>
              <a:rPr lang="fr-FR" sz="1200" b="1" dirty="0">
                <a:solidFill>
                  <a:prstClr val="white"/>
                </a:solidFill>
              </a:rPr>
              <a:t>Unité Facultative </a:t>
            </a:r>
          </a:p>
          <a:p>
            <a:pPr algn="ctr"/>
            <a:r>
              <a:rPr lang="fr-FR" sz="1200" b="1" dirty="0">
                <a:solidFill>
                  <a:prstClr val="white"/>
                </a:solidFill>
              </a:rPr>
              <a:t>Secteur Sportif</a:t>
            </a:r>
          </a:p>
          <a:p>
            <a:endParaRPr lang="fr-FR" sz="1200" dirty="0" smtClean="0">
              <a:solidFill>
                <a:prstClr val="black"/>
              </a:solidFill>
            </a:endParaRPr>
          </a:p>
          <a:p>
            <a:endParaRPr lang="fr-FR" sz="1200" dirty="0">
              <a:solidFill>
                <a:prstClr val="black"/>
              </a:solidFill>
            </a:endParaRPr>
          </a:p>
          <a:p>
            <a:r>
              <a:rPr lang="fr-FR" sz="1200" b="1" dirty="0" smtClean="0">
                <a:solidFill>
                  <a:prstClr val="white"/>
                </a:solidFill>
              </a:rPr>
              <a:t>- 5 </a:t>
            </a:r>
            <a:r>
              <a:rPr lang="fr-FR" sz="1200" b="1" dirty="0">
                <a:solidFill>
                  <a:prstClr val="white"/>
                </a:solidFill>
              </a:rPr>
              <a:t>bac pro et bi qualification UC1 et UC2 des BPJEPS</a:t>
            </a:r>
          </a:p>
          <a:p>
            <a:endParaRPr lang="fr-FR" sz="1200" b="1" dirty="0">
              <a:solidFill>
                <a:prstClr val="white"/>
              </a:solidFill>
            </a:endParaRPr>
          </a:p>
          <a:p>
            <a:r>
              <a:rPr lang="fr-FR" sz="1200" b="1" dirty="0" smtClean="0">
                <a:solidFill>
                  <a:prstClr val="white"/>
                </a:solidFill>
              </a:rPr>
              <a:t>- En </a:t>
            </a:r>
            <a:r>
              <a:rPr lang="fr-FR" sz="1200" b="1" dirty="0">
                <a:solidFill>
                  <a:prstClr val="white"/>
                </a:solidFill>
              </a:rPr>
              <a:t>1ère et terminale</a:t>
            </a:r>
          </a:p>
          <a:p>
            <a:endParaRPr lang="fr-FR" sz="1200" b="1" dirty="0">
              <a:solidFill>
                <a:prstClr val="white"/>
              </a:solidFill>
            </a:endParaRPr>
          </a:p>
          <a:p>
            <a:pPr marL="171450" indent="-171450">
              <a:buFontTx/>
              <a:buChar char="-"/>
            </a:pPr>
            <a:r>
              <a:rPr lang="fr-FR" sz="1200" b="1" dirty="0" smtClean="0">
                <a:solidFill>
                  <a:prstClr val="white"/>
                </a:solidFill>
              </a:rPr>
              <a:t>Dans </a:t>
            </a:r>
            <a:r>
              <a:rPr lang="fr-FR" sz="1200" b="1" dirty="0">
                <a:solidFill>
                  <a:prstClr val="white"/>
                </a:solidFill>
              </a:rPr>
              <a:t>le cadre du volume horaire voie </a:t>
            </a:r>
            <a:r>
              <a:rPr lang="fr-FR" sz="1200" b="1" dirty="0" smtClean="0">
                <a:solidFill>
                  <a:prstClr val="white"/>
                </a:solidFill>
              </a:rPr>
              <a:t>pro</a:t>
            </a:r>
          </a:p>
          <a:p>
            <a:pPr marL="171450" indent="-171450">
              <a:buFontTx/>
              <a:buChar char="-"/>
            </a:pPr>
            <a:endParaRPr lang="fr-FR" sz="1200" b="1" dirty="0">
              <a:solidFill>
                <a:prstClr val="white"/>
              </a:solidFill>
            </a:endParaRPr>
          </a:p>
          <a:p>
            <a:endParaRPr lang="fr-FR" sz="800" dirty="0">
              <a:solidFill>
                <a:prstClr val="black"/>
              </a:solidFill>
            </a:endParaRPr>
          </a:p>
        </p:txBody>
      </p:sp>
      <p:sp>
        <p:nvSpPr>
          <p:cNvPr id="9" name="ZoneTexte 8">
            <a:extLst>
              <a:ext uri="{FF2B5EF4-FFF2-40B4-BE49-F238E27FC236}">
                <a16:creationId xmlns:a16="http://schemas.microsoft.com/office/drawing/2014/main" id="{FF58852E-9C02-9343-98CC-2253BF6ACE4D}"/>
              </a:ext>
            </a:extLst>
          </p:cNvPr>
          <p:cNvSpPr txBox="1"/>
          <p:nvPr/>
        </p:nvSpPr>
        <p:spPr>
          <a:xfrm>
            <a:off x="5181600" y="1407099"/>
            <a:ext cx="3562350" cy="3508651"/>
          </a:xfrm>
          <a:prstGeom prst="rect">
            <a:avLst/>
          </a:prstGeom>
          <a:solidFill>
            <a:schemeClr val="accent1">
              <a:lumMod val="60000"/>
              <a:lumOff val="40000"/>
            </a:schemeClr>
          </a:solidFill>
        </p:spPr>
        <p:txBody>
          <a:bodyPr wrap="square" lIns="91438" tIns="45719" rIns="91438" bIns="45719" rtlCol="0">
            <a:spAutoFit/>
          </a:bodyPr>
          <a:lstStyle/>
          <a:p>
            <a:endParaRPr lang="fr-FR" sz="800" dirty="0" smtClean="0">
              <a:solidFill>
                <a:prstClr val="black"/>
              </a:solidFill>
            </a:endParaRPr>
          </a:p>
          <a:p>
            <a:pPr algn="ctr"/>
            <a:r>
              <a:rPr lang="fr-FR" sz="1600" b="1" dirty="0" smtClean="0">
                <a:solidFill>
                  <a:prstClr val="white"/>
                </a:solidFill>
              </a:rPr>
              <a:t>Bac pro des métiers du sport</a:t>
            </a:r>
          </a:p>
          <a:p>
            <a:endParaRPr lang="fr-FR" sz="1600" b="1" dirty="0">
              <a:solidFill>
                <a:prstClr val="white"/>
              </a:solidFill>
            </a:endParaRPr>
          </a:p>
          <a:p>
            <a:r>
              <a:rPr lang="fr-FR" sz="1200" b="1" dirty="0" smtClean="0">
                <a:solidFill>
                  <a:prstClr val="white"/>
                </a:solidFill>
              </a:rPr>
              <a:t>- Cursus seconde , première, terminale</a:t>
            </a:r>
          </a:p>
          <a:p>
            <a:endParaRPr lang="fr-FR" sz="1200" b="1" dirty="0">
              <a:solidFill>
                <a:prstClr val="white"/>
              </a:solidFill>
            </a:endParaRPr>
          </a:p>
          <a:p>
            <a:r>
              <a:rPr lang="fr-FR" sz="1200" b="1" dirty="0" smtClean="0">
                <a:solidFill>
                  <a:prstClr val="white"/>
                </a:solidFill>
              </a:rPr>
              <a:t>- Bac pro maintenance et BPJEPS</a:t>
            </a:r>
          </a:p>
          <a:p>
            <a:pPr marL="171450" indent="-171450">
              <a:buFontTx/>
              <a:buChar char="-"/>
            </a:pPr>
            <a:endParaRPr lang="fr-FR" sz="1200" b="1" dirty="0" smtClean="0">
              <a:solidFill>
                <a:prstClr val="white"/>
              </a:solidFill>
            </a:endParaRPr>
          </a:p>
          <a:p>
            <a:pPr marL="171450" indent="-171450">
              <a:buFontTx/>
              <a:buChar char="-"/>
            </a:pPr>
            <a:r>
              <a:rPr lang="fr-FR" sz="1200" b="1" dirty="0" smtClean="0">
                <a:solidFill>
                  <a:prstClr val="white"/>
                </a:solidFill>
              </a:rPr>
              <a:t>Bac pro service et BPJEPS</a:t>
            </a:r>
          </a:p>
          <a:p>
            <a:pPr marL="171450" indent="-171450">
              <a:buFontTx/>
              <a:buChar char="-"/>
            </a:pPr>
            <a:endParaRPr lang="fr-FR" sz="1200" b="1" dirty="0">
              <a:solidFill>
                <a:prstClr val="white"/>
              </a:solidFill>
            </a:endParaRPr>
          </a:p>
          <a:p>
            <a:pPr algn="ctr"/>
            <a:r>
              <a:rPr lang="fr-FR" b="1" dirty="0" smtClean="0">
                <a:solidFill>
                  <a:prstClr val="white"/>
                </a:solidFill>
              </a:rPr>
              <a:t>Bac +1 Bac + 2</a:t>
            </a:r>
          </a:p>
          <a:p>
            <a:endParaRPr lang="fr-FR" sz="1200" b="1" dirty="0">
              <a:solidFill>
                <a:prstClr val="white"/>
              </a:solidFill>
            </a:endParaRPr>
          </a:p>
          <a:p>
            <a:pPr marL="171450" indent="-171450">
              <a:buFontTx/>
              <a:buChar char="-"/>
            </a:pPr>
            <a:r>
              <a:rPr lang="fr-FR" sz="1200" b="1" dirty="0" smtClean="0">
                <a:solidFill>
                  <a:prstClr val="white"/>
                </a:solidFill>
              </a:rPr>
              <a:t>MC fin BPJEPS</a:t>
            </a:r>
          </a:p>
          <a:p>
            <a:pPr marL="171450" indent="-171450">
              <a:buFontTx/>
              <a:buChar char="-"/>
            </a:pPr>
            <a:endParaRPr lang="fr-FR" sz="1200" b="1" dirty="0" smtClean="0">
              <a:solidFill>
                <a:prstClr val="white"/>
              </a:solidFill>
            </a:endParaRPr>
          </a:p>
          <a:p>
            <a:pPr marL="171450" indent="-171450">
              <a:buFontTx/>
              <a:buChar char="-"/>
            </a:pPr>
            <a:r>
              <a:rPr lang="fr-FR" sz="1200" b="1" dirty="0">
                <a:solidFill>
                  <a:prstClr val="white"/>
                </a:solidFill>
              </a:rPr>
              <a:t>DEUST</a:t>
            </a:r>
          </a:p>
          <a:p>
            <a:pPr marL="171450" indent="-171450">
              <a:buFontTx/>
              <a:buChar char="-"/>
            </a:pPr>
            <a:endParaRPr lang="fr-FR" sz="1200" b="1" dirty="0">
              <a:solidFill>
                <a:prstClr val="white"/>
              </a:solidFill>
            </a:endParaRPr>
          </a:p>
          <a:p>
            <a:pPr marL="171450" indent="-171450">
              <a:buFontTx/>
              <a:buChar char="-"/>
            </a:pPr>
            <a:r>
              <a:rPr lang="fr-FR" sz="1200" b="1" dirty="0">
                <a:solidFill>
                  <a:prstClr val="white"/>
                </a:solidFill>
              </a:rPr>
              <a:t>BTS Métiers du Sport  </a:t>
            </a:r>
            <a:r>
              <a:rPr lang="fr-FR" sz="1200" b="1" dirty="0" smtClean="0">
                <a:solidFill>
                  <a:prstClr val="white"/>
                </a:solidFill>
              </a:rPr>
              <a:t>????</a:t>
            </a:r>
            <a:endParaRPr lang="fr-FR" sz="1200" b="1" dirty="0">
              <a:solidFill>
                <a:prstClr val="white"/>
              </a:solidFill>
            </a:endParaRPr>
          </a:p>
          <a:p>
            <a:endParaRPr lang="fr-FR" sz="1200" b="1" dirty="0">
              <a:solidFill>
                <a:prstClr val="white"/>
              </a:solidFill>
            </a:endParaRPr>
          </a:p>
          <a:p>
            <a:endParaRPr lang="fr-FR" sz="800" dirty="0">
              <a:solidFill>
                <a:prstClr val="black"/>
              </a:solidFill>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927240"/>
            <a:ext cx="86582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10">
            <a:extLst>
              <a:ext uri="{FF2B5EF4-FFF2-40B4-BE49-F238E27FC236}">
                <a16:creationId xmlns:a16="http://schemas.microsoft.com/office/drawing/2014/main" id="{6587A302-47B9-7145-A5D1-B6F28F675220}"/>
              </a:ext>
            </a:extLst>
          </p:cNvPr>
          <p:cNvPicPr>
            <a:picLocks noChangeAspect="1"/>
          </p:cNvPicPr>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3"/>
            <a:ext cx="4303726" cy="928224"/>
          </a:xfrm>
          <a:prstGeom prst="rect">
            <a:avLst/>
          </a:prstGeom>
        </p:spPr>
      </p:pic>
      <p:sp>
        <p:nvSpPr>
          <p:cNvPr id="12" name="Rectangle 11">
            <a:extLst>
              <a:ext uri="{FF2B5EF4-FFF2-40B4-BE49-F238E27FC236}">
                <a16:creationId xmlns:a16="http://schemas.microsoft.com/office/drawing/2014/main" id="{4F18F102-3C3B-3E43-A6FF-3DDC59FE30D8}"/>
              </a:ext>
            </a:extLst>
          </p:cNvPr>
          <p:cNvSpPr/>
          <p:nvPr/>
        </p:nvSpPr>
        <p:spPr>
          <a:xfrm>
            <a:off x="4295776" y="1"/>
            <a:ext cx="4848224" cy="927240"/>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tLang="zh-CN" sz="2000" dirty="0">
                <a:solidFill>
                  <a:prstClr val="white"/>
                </a:solidFill>
                <a:latin typeface="Arial" panose="020B0604020202020204" pitchFamily="34" charset="0"/>
                <a:cs typeface="Arial" panose="020B0604020202020204" pitchFamily="34" charset="0"/>
                <a:sym typeface="微软雅黑" pitchFamily="34" charset="-122"/>
              </a:rPr>
              <a:t>La filière des métiers du </a:t>
            </a:r>
            <a:r>
              <a:rPr lang="fr-FR" altLang="zh-CN" sz="2000" dirty="0" smtClean="0">
                <a:solidFill>
                  <a:prstClr val="white"/>
                </a:solidFill>
                <a:latin typeface="Arial" panose="020B0604020202020204" pitchFamily="34" charset="0"/>
                <a:cs typeface="Arial" panose="020B0604020202020204" pitchFamily="34" charset="0"/>
                <a:sym typeface="微软雅黑" pitchFamily="34" charset="-122"/>
              </a:rPr>
              <a:t>sport </a:t>
            </a:r>
          </a:p>
          <a:p>
            <a:pPr algn="ctr">
              <a:defRPr/>
            </a:pPr>
            <a:r>
              <a:rPr lang="fr-FR" altLang="zh-CN" sz="2000" dirty="0" smtClean="0">
                <a:solidFill>
                  <a:prstClr val="white"/>
                </a:solidFill>
                <a:latin typeface="Arial" panose="020B0604020202020204" pitchFamily="34" charset="0"/>
                <a:cs typeface="Arial" panose="020B0604020202020204" pitchFamily="34" charset="0"/>
                <a:sym typeface="微软雅黑" pitchFamily="34" charset="-122"/>
              </a:rPr>
              <a:t>dans </a:t>
            </a:r>
            <a:r>
              <a:rPr lang="fr-FR" altLang="zh-CN" sz="2000" dirty="0">
                <a:solidFill>
                  <a:prstClr val="white"/>
                </a:solidFill>
                <a:latin typeface="Arial" panose="020B0604020202020204" pitchFamily="34" charset="0"/>
                <a:cs typeface="Arial" panose="020B0604020202020204" pitchFamily="34" charset="0"/>
                <a:sym typeface="微软雅黑" pitchFamily="34" charset="-122"/>
              </a:rPr>
              <a:t>la voie professionnelle</a:t>
            </a:r>
          </a:p>
        </p:txBody>
      </p:sp>
    </p:spTree>
    <p:extLst>
      <p:ext uri="{BB962C8B-B14F-4D97-AF65-F5344CB8AC3E}">
        <p14:creationId xmlns:p14="http://schemas.microsoft.com/office/powerpoint/2010/main" val="2160169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71450"/>
            <a:ext cx="1687038" cy="571501"/>
          </a:xfrm>
        </p:spPr>
        <p:txBody>
          <a:bodyPr/>
          <a:lstStyle/>
          <a:p>
            <a:r>
              <a:rPr lang="fr-FR" sz="2400" dirty="0" smtClean="0">
                <a:latin typeface="Arial" panose="020B0604020202020204" pitchFamily="34" charset="0"/>
                <a:cs typeface="Arial" panose="020B0604020202020204" pitchFamily="34" charset="0"/>
              </a:rPr>
              <a:t>Contexte</a:t>
            </a:r>
            <a:endParaRPr lang="fr-FR"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49382" y="685800"/>
            <a:ext cx="4536374" cy="3946924"/>
          </a:xfrm>
        </p:spPr>
        <p:txBody>
          <a:bodyPr>
            <a:noAutofit/>
          </a:bodyPr>
          <a:lstStyle/>
          <a:p>
            <a:r>
              <a:rPr lang="fr-FR" sz="1800" dirty="0" smtClean="0">
                <a:latin typeface="Arial" panose="020B0604020202020204" pitchFamily="34" charset="0"/>
                <a:cs typeface="Arial" panose="020B0604020202020204" pitchFamily="34" charset="0"/>
              </a:rPr>
              <a:t>Nouveau </a:t>
            </a:r>
            <a:r>
              <a:rPr lang="fr-FR" sz="1800" dirty="0">
                <a:latin typeface="Arial" panose="020B0604020202020204" pitchFamily="34" charset="0"/>
                <a:cs typeface="Arial" panose="020B0604020202020204" pitchFamily="34" charset="0"/>
              </a:rPr>
              <a:t>périmètre </a:t>
            </a:r>
            <a:r>
              <a:rPr lang="fr-FR" sz="1800" dirty="0" smtClean="0">
                <a:latin typeface="Arial" panose="020B0604020202020204" pitchFamily="34" charset="0"/>
                <a:cs typeface="Arial" panose="020B0604020202020204" pitchFamily="34" charset="0"/>
              </a:rPr>
              <a:t>ministériel:   </a:t>
            </a:r>
            <a:r>
              <a:rPr lang="fr-FR" sz="1600" dirty="0" smtClean="0">
                <a:latin typeface="Arial" panose="020B0604020202020204" pitchFamily="34" charset="0"/>
                <a:cs typeface="Arial" panose="020B0604020202020204" pitchFamily="34" charset="0"/>
              </a:rPr>
              <a:t>MEN+JS</a:t>
            </a:r>
          </a:p>
          <a:p>
            <a:r>
              <a:rPr lang="fr-FR" sz="1800" dirty="0" smtClean="0">
                <a:latin typeface="Arial" panose="020B0604020202020204" pitchFamily="34" charset="0"/>
                <a:cs typeface="Arial" panose="020B0604020202020204" pitchFamily="34" charset="0"/>
              </a:rPr>
              <a:t>JOP 2024</a:t>
            </a:r>
          </a:p>
          <a:p>
            <a:r>
              <a:rPr lang="fr-FR" sz="1800" dirty="0" smtClean="0">
                <a:latin typeface="Arial" panose="020B0604020202020204" pitchFamily="34" charset="0"/>
                <a:cs typeface="Arial" panose="020B0604020202020204" pitchFamily="34" charset="0"/>
              </a:rPr>
              <a:t>Lettre </a:t>
            </a:r>
            <a:r>
              <a:rPr lang="fr-FR" sz="1800" dirty="0">
                <a:latin typeface="Arial" panose="020B0604020202020204" pitchFamily="34" charset="0"/>
                <a:cs typeface="Arial" panose="020B0604020202020204" pitchFamily="34" charset="0"/>
              </a:rPr>
              <a:t>de mission  </a:t>
            </a:r>
            <a:r>
              <a:rPr lang="fr-FR" sz="1800" dirty="0" smtClean="0">
                <a:latin typeface="Arial" panose="020B0604020202020204" pitchFamily="34" charset="0"/>
                <a:cs typeface="Arial" panose="020B0604020202020204" pitchFamily="34" charset="0"/>
              </a:rPr>
              <a:t>signée </a:t>
            </a:r>
            <a:r>
              <a:rPr lang="fr-FR" sz="1800" dirty="0">
                <a:latin typeface="Arial" panose="020B0604020202020204" pitchFamily="34" charset="0"/>
                <a:cs typeface="Arial" panose="020B0604020202020204" pitchFamily="34" charset="0"/>
              </a:rPr>
              <a:t>des trois ministres MEN, Sport, </a:t>
            </a:r>
            <a:r>
              <a:rPr lang="fr-FR" sz="1800" dirty="0" smtClean="0">
                <a:latin typeface="Arial" panose="020B0604020202020204" pitchFamily="34" charset="0"/>
                <a:cs typeface="Arial" panose="020B0604020202020204" pitchFamily="34" charset="0"/>
              </a:rPr>
              <a:t>Sup</a:t>
            </a:r>
          </a:p>
          <a:p>
            <a:r>
              <a:rPr lang="fr-FR" sz="1800" dirty="0" smtClean="0">
                <a:latin typeface="Arial" panose="020B0604020202020204" pitchFamily="34" charset="0"/>
                <a:cs typeface="Arial" panose="020B0604020202020204" pitchFamily="34" charset="0"/>
              </a:rPr>
              <a:t>Enseignement </a:t>
            </a:r>
            <a:r>
              <a:rPr lang="fr-FR" sz="1800" dirty="0">
                <a:latin typeface="Arial" panose="020B0604020202020204" pitchFamily="34" charset="0"/>
                <a:cs typeface="Arial" panose="020B0604020202020204" pitchFamily="34" charset="0"/>
              </a:rPr>
              <a:t>de spécialité "éducation physique, pratiques et culture sportives" (EPCCS) </a:t>
            </a:r>
            <a:endParaRPr lang="fr-FR" sz="1800" dirty="0" smtClean="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Une voie professionnelle </a:t>
            </a:r>
            <a:r>
              <a:rPr lang="fr-FR" sz="1800" dirty="0" smtClean="0">
                <a:latin typeface="Arial" panose="020B0604020202020204" pitchFamily="34" charset="0"/>
                <a:cs typeface="Arial" panose="020B0604020202020204" pitchFamily="34" charset="0"/>
              </a:rPr>
              <a:t>transformée </a:t>
            </a:r>
            <a:r>
              <a:rPr lang="fr-FR" sz="1800" dirty="0">
                <a:latin typeface="Arial" panose="020B0604020202020204" pitchFamily="34" charset="0"/>
                <a:cs typeface="Arial" panose="020B0604020202020204" pitchFamily="34" charset="0"/>
              </a:rPr>
              <a:t>…Co-intervention, Chef </a:t>
            </a:r>
            <a:r>
              <a:rPr lang="fr-FR" sz="1800" dirty="0" smtClean="0">
                <a:latin typeface="Arial" panose="020B0604020202020204" pitchFamily="34" charset="0"/>
                <a:cs typeface="Arial" panose="020B0604020202020204" pitchFamily="34" charset="0"/>
              </a:rPr>
              <a:t>d’œuvre …</a:t>
            </a:r>
            <a:endParaRPr lang="fr-FR" sz="1800" dirty="0">
              <a:latin typeface="Arial" panose="020B0604020202020204" pitchFamily="34" charset="0"/>
              <a:cs typeface="Arial" panose="020B0604020202020204" pitchFamily="34" charset="0"/>
            </a:endParaRPr>
          </a:p>
          <a:p>
            <a:pPr algn="just"/>
            <a:endParaRPr lang="fr-FR" sz="1800" dirty="0" smtClean="0">
              <a:latin typeface="Arial" panose="020B0604020202020204" pitchFamily="34" charset="0"/>
              <a:cs typeface="Arial" panose="020B0604020202020204" pitchFamily="34" charset="0"/>
            </a:endParaRPr>
          </a:p>
          <a:p>
            <a:pPr algn="just"/>
            <a:endParaRPr lang="fr-FR" sz="1800" dirty="0">
              <a:latin typeface="Arial" panose="020B0604020202020204" pitchFamily="34" charset="0"/>
              <a:cs typeface="Arial" panose="020B0604020202020204" pitchFamily="34" charset="0"/>
            </a:endParaRPr>
          </a:p>
          <a:p>
            <a:pPr algn="just"/>
            <a:endParaRPr lang="fr-FR" sz="18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719" y="3313955"/>
            <a:ext cx="13811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a:xfrm>
            <a:off x="8410574" y="4767264"/>
            <a:ext cx="447675" cy="273844"/>
          </a:xfrm>
        </p:spPr>
        <p:txBody>
          <a:bodyPr/>
          <a:lstStyle/>
          <a:p>
            <a:fld id="{83C63EA6-EEA5-A447-81DB-99435B76310A}" type="slidenum">
              <a:rPr lang="fr-FR" sz="1100" smtClean="0"/>
              <a:t>3</a:t>
            </a:fld>
            <a:endParaRPr lang="fr-FR" sz="11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895975"/>
            <a:ext cx="3996405" cy="355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6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txBox="1">
            <a:spLocks noGrp="1"/>
          </p:cNvSpPr>
          <p:nvPr>
            <p:ph idx="1"/>
          </p:nvPr>
        </p:nvSpPr>
        <p:spPr>
          <a:xfrm>
            <a:off x="214952" y="105221"/>
            <a:ext cx="8767550" cy="42319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0" indent="0" defTabSz="914377">
              <a:lnSpc>
                <a:spcPct val="100000"/>
              </a:lnSpc>
              <a:spcBef>
                <a:spcPts val="0"/>
              </a:spcBef>
              <a:buNone/>
              <a:defRPr/>
            </a:pPr>
            <a:r>
              <a:rPr lang="fr-FR" sz="1200" b="1" dirty="0">
                <a:solidFill>
                  <a:prstClr val="black"/>
                </a:solidFill>
              </a:rPr>
              <a:t>Rapport France Stratégie 2019 </a:t>
            </a:r>
          </a:p>
          <a:p>
            <a:pPr marL="0" lvl="0" indent="0" defTabSz="914377">
              <a:lnSpc>
                <a:spcPct val="100000"/>
              </a:lnSpc>
              <a:spcBef>
                <a:spcPts val="0"/>
              </a:spcBef>
              <a:buNone/>
              <a:defRPr/>
            </a:pPr>
            <a:r>
              <a:rPr lang="fr-FR" sz="1100" dirty="0">
                <a:solidFill>
                  <a:prstClr val="black"/>
                </a:solidFill>
              </a:rPr>
              <a:t>« Vision prospective partagée des emplois et des compétences »  Les métiers du sport</a:t>
            </a:r>
          </a:p>
        </p:txBody>
      </p:sp>
      <p:pic>
        <p:nvPicPr>
          <p:cNvPr id="6" name="Image 5" descr="https://www.strategie.gouv.fr/sites/strategie.gouv.fr/files/thumbnails/image/metiers_du_sport_-_900x500_1.jpg"/>
          <p:cNvPicPr/>
          <p:nvPr/>
        </p:nvPicPr>
        <p:blipFill>
          <a:blip r:embed="rId3">
            <a:extLst>
              <a:ext uri="{28A0092B-C50C-407E-A947-70E740481C1C}">
                <a14:useLocalDpi xmlns:a14="http://schemas.microsoft.com/office/drawing/2010/main" val="0"/>
              </a:ext>
            </a:extLst>
          </a:blip>
          <a:srcRect/>
          <a:stretch>
            <a:fillRect/>
          </a:stretch>
        </p:blipFill>
        <p:spPr bwMode="auto">
          <a:xfrm>
            <a:off x="320634" y="629392"/>
            <a:ext cx="8193974" cy="4085112"/>
          </a:xfrm>
          <a:prstGeom prst="rect">
            <a:avLst/>
          </a:prstGeom>
          <a:noFill/>
          <a:ln>
            <a:noFill/>
          </a:ln>
        </p:spPr>
      </p:pic>
      <p:sp>
        <p:nvSpPr>
          <p:cNvPr id="2" name="Espace réservé du numéro de diapositive 1"/>
          <p:cNvSpPr>
            <a:spLocks noGrp="1"/>
          </p:cNvSpPr>
          <p:nvPr>
            <p:ph type="sldNum" sz="quarter" idx="12"/>
          </p:nvPr>
        </p:nvSpPr>
        <p:spPr>
          <a:xfrm>
            <a:off x="8505824" y="4767264"/>
            <a:ext cx="476677" cy="273844"/>
          </a:xfrm>
        </p:spPr>
        <p:txBody>
          <a:bodyPr/>
          <a:lstStyle/>
          <a:p>
            <a:fld id="{83C63EA6-EEA5-A447-81DB-99435B76310A}" type="slidenum">
              <a:rPr lang="fr-FR" sz="1100" smtClean="0"/>
              <a:t>4</a:t>
            </a:fld>
            <a:endParaRPr lang="fr-FR" sz="1100" dirty="0"/>
          </a:p>
        </p:txBody>
      </p:sp>
    </p:spTree>
    <p:extLst>
      <p:ext uri="{BB962C8B-B14F-4D97-AF65-F5344CB8AC3E}">
        <p14:creationId xmlns:p14="http://schemas.microsoft.com/office/powerpoint/2010/main" val="1375569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F58852E-9C02-9343-98CC-2253BF6ACE4D}"/>
              </a:ext>
            </a:extLst>
          </p:cNvPr>
          <p:cNvSpPr txBox="1"/>
          <p:nvPr/>
        </p:nvSpPr>
        <p:spPr>
          <a:xfrm>
            <a:off x="304801" y="2286335"/>
            <a:ext cx="2462150" cy="1938990"/>
          </a:xfrm>
          <a:prstGeom prst="rect">
            <a:avLst/>
          </a:prstGeom>
          <a:solidFill>
            <a:schemeClr val="accent1">
              <a:lumMod val="60000"/>
              <a:lumOff val="40000"/>
            </a:schemeClr>
          </a:solidFill>
        </p:spPr>
        <p:txBody>
          <a:bodyPr wrap="square" lIns="91438" tIns="45719" rIns="91438" bIns="45719" rtlCol="0">
            <a:spAutoFit/>
          </a:bodyPr>
          <a:lstStyle/>
          <a:p>
            <a:endParaRPr lang="fr-FR" sz="800" dirty="0" smtClean="0"/>
          </a:p>
          <a:p>
            <a:pPr algn="ctr"/>
            <a:r>
              <a:rPr lang="fr-FR" sz="1600" b="1" dirty="0">
                <a:solidFill>
                  <a:schemeClr val="bg1"/>
                </a:solidFill>
              </a:rPr>
              <a:t>MCAG2S</a:t>
            </a:r>
          </a:p>
          <a:p>
            <a:endParaRPr lang="fr-FR" sz="1200" b="1" dirty="0" smtClean="0">
              <a:solidFill>
                <a:schemeClr val="bg1"/>
              </a:solidFill>
            </a:endParaRPr>
          </a:p>
          <a:p>
            <a:pPr algn="ctr"/>
            <a:r>
              <a:rPr lang="fr-FR" sz="1200" b="1" dirty="0">
                <a:solidFill>
                  <a:schemeClr val="bg1"/>
                </a:solidFill>
              </a:rPr>
              <a:t>Mention Complémentaire  Animation et Gestion de projets dans le secteur sportif</a:t>
            </a:r>
          </a:p>
          <a:p>
            <a:endParaRPr lang="fr-FR" sz="1200" dirty="0" smtClean="0"/>
          </a:p>
          <a:p>
            <a:endParaRPr lang="fr-FR" sz="1200" dirty="0"/>
          </a:p>
          <a:p>
            <a:endParaRPr lang="fr-FR" sz="1200" dirty="0"/>
          </a:p>
        </p:txBody>
      </p:sp>
      <p:sp>
        <p:nvSpPr>
          <p:cNvPr id="8" name="ZoneTexte 7">
            <a:extLst>
              <a:ext uri="{FF2B5EF4-FFF2-40B4-BE49-F238E27FC236}">
                <a16:creationId xmlns:a16="http://schemas.microsoft.com/office/drawing/2014/main" id="{FF58852E-9C02-9343-98CC-2253BF6ACE4D}"/>
              </a:ext>
            </a:extLst>
          </p:cNvPr>
          <p:cNvSpPr txBox="1"/>
          <p:nvPr/>
        </p:nvSpPr>
        <p:spPr>
          <a:xfrm>
            <a:off x="3099460" y="2317112"/>
            <a:ext cx="2315688" cy="1877435"/>
          </a:xfrm>
          <a:prstGeom prst="rect">
            <a:avLst/>
          </a:prstGeom>
          <a:solidFill>
            <a:schemeClr val="accent1">
              <a:lumMod val="60000"/>
              <a:lumOff val="40000"/>
            </a:schemeClr>
          </a:solidFill>
        </p:spPr>
        <p:txBody>
          <a:bodyPr wrap="square" lIns="91438" tIns="45719" rIns="91438" bIns="45719" rtlCol="0">
            <a:spAutoFit/>
          </a:bodyPr>
          <a:lstStyle/>
          <a:p>
            <a:endParaRPr lang="fr-FR" sz="800" dirty="0" smtClean="0"/>
          </a:p>
          <a:p>
            <a:pPr algn="ctr"/>
            <a:r>
              <a:rPr lang="fr-FR" sz="1600" b="1" dirty="0">
                <a:solidFill>
                  <a:schemeClr val="bg1"/>
                </a:solidFill>
              </a:rPr>
              <a:t>UF2S </a:t>
            </a:r>
          </a:p>
          <a:p>
            <a:endParaRPr lang="fr-FR" sz="1200" b="1" dirty="0" smtClean="0">
              <a:solidFill>
                <a:schemeClr val="bg1"/>
              </a:solidFill>
            </a:endParaRPr>
          </a:p>
          <a:p>
            <a:pPr algn="ctr"/>
            <a:r>
              <a:rPr lang="fr-FR" sz="1200" b="1" dirty="0">
                <a:solidFill>
                  <a:schemeClr val="bg1"/>
                </a:solidFill>
              </a:rPr>
              <a:t>Unité Facultative </a:t>
            </a:r>
          </a:p>
          <a:p>
            <a:pPr algn="ctr"/>
            <a:r>
              <a:rPr lang="fr-FR" sz="1200" b="1" dirty="0">
                <a:solidFill>
                  <a:schemeClr val="bg1"/>
                </a:solidFill>
              </a:rPr>
              <a:t>Secteur </a:t>
            </a:r>
            <a:r>
              <a:rPr lang="fr-FR" sz="1200" b="1" dirty="0" smtClean="0">
                <a:solidFill>
                  <a:schemeClr val="bg1"/>
                </a:solidFill>
              </a:rPr>
              <a:t>Sportif</a:t>
            </a:r>
          </a:p>
          <a:p>
            <a:pPr algn="ctr"/>
            <a:endParaRPr lang="fr-FR" sz="1200" b="1" dirty="0">
              <a:solidFill>
                <a:schemeClr val="bg1"/>
              </a:solidFill>
            </a:endParaRPr>
          </a:p>
          <a:p>
            <a:endParaRPr lang="fr-FR" sz="1200" dirty="0" smtClean="0"/>
          </a:p>
          <a:p>
            <a:endParaRPr lang="fr-FR" sz="1200" dirty="0"/>
          </a:p>
          <a:p>
            <a:pPr marL="171450" indent="-171450">
              <a:buFontTx/>
              <a:buChar char="-"/>
            </a:pPr>
            <a:endParaRPr lang="fr-FR" sz="1200" b="1" dirty="0">
              <a:solidFill>
                <a:schemeClr val="bg1"/>
              </a:solidFill>
            </a:endParaRPr>
          </a:p>
          <a:p>
            <a:endParaRPr lang="fr-FR" sz="800" dirty="0"/>
          </a:p>
        </p:txBody>
      </p:sp>
      <p:sp>
        <p:nvSpPr>
          <p:cNvPr id="9" name="ZoneTexte 8">
            <a:extLst>
              <a:ext uri="{FF2B5EF4-FFF2-40B4-BE49-F238E27FC236}">
                <a16:creationId xmlns:a16="http://schemas.microsoft.com/office/drawing/2014/main" id="{FF58852E-9C02-9343-98CC-2253BF6ACE4D}"/>
              </a:ext>
            </a:extLst>
          </p:cNvPr>
          <p:cNvSpPr txBox="1"/>
          <p:nvPr/>
        </p:nvSpPr>
        <p:spPr>
          <a:xfrm>
            <a:off x="5902036" y="2317112"/>
            <a:ext cx="2841913" cy="1938990"/>
          </a:xfrm>
          <a:prstGeom prst="rect">
            <a:avLst/>
          </a:prstGeom>
          <a:solidFill>
            <a:schemeClr val="accent1">
              <a:lumMod val="60000"/>
              <a:lumOff val="40000"/>
            </a:schemeClr>
          </a:solidFill>
        </p:spPr>
        <p:txBody>
          <a:bodyPr wrap="square" lIns="91438" tIns="45719" rIns="91438" bIns="45719" rtlCol="0">
            <a:spAutoFit/>
          </a:bodyPr>
          <a:lstStyle/>
          <a:p>
            <a:endParaRPr lang="fr-FR" sz="800" dirty="0" smtClean="0"/>
          </a:p>
          <a:p>
            <a:r>
              <a:rPr lang="fr-FR" sz="1600" b="1" dirty="0" smtClean="0">
                <a:solidFill>
                  <a:schemeClr val="bg1"/>
                </a:solidFill>
              </a:rPr>
              <a:t>Bac pro des métiers du sport</a:t>
            </a:r>
          </a:p>
          <a:p>
            <a:endParaRPr lang="fr-FR" sz="1200" b="1" dirty="0">
              <a:solidFill>
                <a:schemeClr val="bg1"/>
              </a:solidFill>
            </a:endParaRPr>
          </a:p>
          <a:p>
            <a:r>
              <a:rPr lang="fr-FR" sz="1200" b="1" dirty="0" smtClean="0">
                <a:solidFill>
                  <a:schemeClr val="bg1"/>
                </a:solidFill>
              </a:rPr>
              <a:t>Et post bac +1,  +2</a:t>
            </a:r>
          </a:p>
          <a:p>
            <a:endParaRPr lang="fr-FR" sz="1200" b="1" dirty="0">
              <a:solidFill>
                <a:schemeClr val="bg1"/>
              </a:solidFill>
            </a:endParaRPr>
          </a:p>
          <a:p>
            <a:endParaRPr lang="fr-FR" sz="1200" b="1" dirty="0" smtClean="0">
              <a:solidFill>
                <a:schemeClr val="bg1"/>
              </a:solidFill>
            </a:endParaRPr>
          </a:p>
          <a:p>
            <a:endParaRPr lang="fr-FR" sz="1200" b="1" dirty="0">
              <a:solidFill>
                <a:schemeClr val="bg1"/>
              </a:solidFill>
            </a:endParaRPr>
          </a:p>
          <a:p>
            <a:endParaRPr lang="fr-FR" sz="1200" b="1" dirty="0">
              <a:solidFill>
                <a:schemeClr val="bg1"/>
              </a:solidFill>
            </a:endParaRPr>
          </a:p>
          <a:p>
            <a:endParaRPr lang="fr-FR" sz="8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580383"/>
            <a:ext cx="86582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10">
            <a:extLst>
              <a:ext uri="{FF2B5EF4-FFF2-40B4-BE49-F238E27FC236}">
                <a16:creationId xmlns:a16="http://schemas.microsoft.com/office/drawing/2014/main" id="{6587A302-47B9-7145-A5D1-B6F28F675220}"/>
              </a:ext>
            </a:extLst>
          </p:cNvPr>
          <p:cNvPicPr>
            <a:picLocks noChangeAspect="1"/>
          </p:cNvPicPr>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3"/>
            <a:ext cx="4303726" cy="928224"/>
          </a:xfrm>
          <a:prstGeom prst="rect">
            <a:avLst/>
          </a:prstGeom>
        </p:spPr>
      </p:pic>
      <p:sp>
        <p:nvSpPr>
          <p:cNvPr id="12" name="Rectangle 11">
            <a:extLst>
              <a:ext uri="{FF2B5EF4-FFF2-40B4-BE49-F238E27FC236}">
                <a16:creationId xmlns:a16="http://schemas.microsoft.com/office/drawing/2014/main" id="{4F18F102-3C3B-3E43-A6FF-3DDC59FE30D8}"/>
              </a:ext>
            </a:extLst>
          </p:cNvPr>
          <p:cNvSpPr/>
          <p:nvPr/>
        </p:nvSpPr>
        <p:spPr>
          <a:xfrm>
            <a:off x="4295776" y="1"/>
            <a:ext cx="4848224" cy="927240"/>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altLang="zh-CN" sz="2000" dirty="0">
                <a:solidFill>
                  <a:schemeClr val="bg1"/>
                </a:solidFill>
                <a:latin typeface="Arial" panose="020B0604020202020204" pitchFamily="34" charset="0"/>
                <a:cs typeface="Arial" panose="020B0604020202020204" pitchFamily="34" charset="0"/>
                <a:sym typeface="微软雅黑" pitchFamily="34" charset="-122"/>
              </a:rPr>
              <a:t>La filière des métiers du </a:t>
            </a:r>
            <a:r>
              <a:rPr lang="fr-FR" altLang="zh-CN" sz="2000" dirty="0" smtClean="0">
                <a:solidFill>
                  <a:schemeClr val="bg1"/>
                </a:solidFill>
                <a:latin typeface="Arial" panose="020B0604020202020204" pitchFamily="34" charset="0"/>
                <a:cs typeface="Arial" panose="020B0604020202020204" pitchFamily="34" charset="0"/>
                <a:sym typeface="微软雅黑" pitchFamily="34" charset="-122"/>
              </a:rPr>
              <a:t>sport </a:t>
            </a:r>
          </a:p>
          <a:p>
            <a:pPr lvl="0" algn="ctr">
              <a:defRPr/>
            </a:pPr>
            <a:r>
              <a:rPr lang="fr-FR" altLang="zh-CN" sz="2000" dirty="0" smtClean="0">
                <a:solidFill>
                  <a:schemeClr val="bg1"/>
                </a:solidFill>
                <a:latin typeface="Arial" panose="020B0604020202020204" pitchFamily="34" charset="0"/>
                <a:cs typeface="Arial" panose="020B0604020202020204" pitchFamily="34" charset="0"/>
                <a:sym typeface="微软雅黑" pitchFamily="34" charset="-122"/>
              </a:rPr>
              <a:t>dans </a:t>
            </a:r>
            <a:r>
              <a:rPr lang="fr-FR" altLang="zh-CN" sz="2000" dirty="0">
                <a:solidFill>
                  <a:schemeClr val="bg1"/>
                </a:solidFill>
                <a:latin typeface="Arial" panose="020B0604020202020204" pitchFamily="34" charset="0"/>
                <a:cs typeface="Arial" panose="020B0604020202020204" pitchFamily="34" charset="0"/>
                <a:sym typeface="微软雅黑" pitchFamily="34" charset="-122"/>
              </a:rPr>
              <a:t>la voie professionnelle</a:t>
            </a:r>
          </a:p>
        </p:txBody>
      </p:sp>
    </p:spTree>
    <p:extLst>
      <p:ext uri="{BB962C8B-B14F-4D97-AF65-F5344CB8AC3E}">
        <p14:creationId xmlns:p14="http://schemas.microsoft.com/office/powerpoint/2010/main" val="411773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5597078B-F093-BF4C-8002-72AC2522ED16}"/>
              </a:ext>
            </a:extLst>
          </p:cNvPr>
          <p:cNvGrpSpPr/>
          <p:nvPr/>
        </p:nvGrpSpPr>
        <p:grpSpPr>
          <a:xfrm>
            <a:off x="0" y="0"/>
            <a:ext cx="8853984" cy="5154398"/>
            <a:chOff x="0" y="0"/>
            <a:chExt cx="11855379" cy="6872531"/>
          </a:xfrm>
        </p:grpSpPr>
        <p:sp>
          <p:nvSpPr>
            <p:cNvPr id="23" name="Rectangle 22">
              <a:extLst>
                <a:ext uri="{FF2B5EF4-FFF2-40B4-BE49-F238E27FC236}">
                  <a16:creationId xmlns:a16="http://schemas.microsoft.com/office/drawing/2014/main" id="{7CB58752-04CC-E64F-A1F2-0962BAC0D7CE}"/>
                </a:ext>
              </a:extLst>
            </p:cNvPr>
            <p:cNvSpPr/>
            <p:nvPr/>
          </p:nvSpPr>
          <p:spPr>
            <a:xfrm>
              <a:off x="0" y="0"/>
              <a:ext cx="4323170" cy="6872531"/>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dirty="0"/>
            </a:p>
          </p:txBody>
        </p:sp>
        <p:sp>
          <p:nvSpPr>
            <p:cNvPr id="4" name="ZoneTexte 3">
              <a:extLst>
                <a:ext uri="{FF2B5EF4-FFF2-40B4-BE49-F238E27FC236}">
                  <a16:creationId xmlns:a16="http://schemas.microsoft.com/office/drawing/2014/main" id="{72B8A36D-BBD7-6347-A845-1096B22EF65B}"/>
                </a:ext>
              </a:extLst>
            </p:cNvPr>
            <p:cNvSpPr txBox="1"/>
            <p:nvPr/>
          </p:nvSpPr>
          <p:spPr>
            <a:xfrm>
              <a:off x="167929" y="113207"/>
              <a:ext cx="11687450" cy="492440"/>
            </a:xfrm>
            <a:prstGeom prst="rect">
              <a:avLst/>
            </a:prstGeom>
            <a:noFill/>
          </p:spPr>
          <p:txBody>
            <a:bodyPr wrap="square" lIns="91438" tIns="45719" rIns="91438" bIns="45719" rtlCol="0">
              <a:spAutoFit/>
            </a:bodyPr>
            <a:lstStyle/>
            <a:p>
              <a:r>
                <a:rPr lang="fr-FR" dirty="0" smtClean="0">
                  <a:latin typeface="Arial" panose="020B0604020202020204" pitchFamily="34" charset="0"/>
                  <a:cs typeface="Arial" panose="020B0604020202020204" pitchFamily="34" charset="0"/>
                </a:rPr>
                <a:t>Mention Complémentaire  </a:t>
              </a:r>
              <a:r>
                <a:rPr lang="fr-FR" dirty="0">
                  <a:latin typeface="Arial" panose="020B0604020202020204" pitchFamily="34" charset="0"/>
                  <a:cs typeface="Arial" panose="020B0604020202020204" pitchFamily="34" charset="0"/>
                </a:rPr>
                <a:t>Animation et Gestion de projets dans le secteur sportif</a:t>
              </a:r>
            </a:p>
          </p:txBody>
        </p:sp>
        <p:sp>
          <p:nvSpPr>
            <p:cNvPr id="5" name="Rectangle 4">
              <a:extLst>
                <a:ext uri="{FF2B5EF4-FFF2-40B4-BE49-F238E27FC236}">
                  <a16:creationId xmlns:a16="http://schemas.microsoft.com/office/drawing/2014/main" id="{5D8EA77D-9A88-6241-A711-F06DDF160772}"/>
                </a:ext>
              </a:extLst>
            </p:cNvPr>
            <p:cNvSpPr/>
            <p:nvPr/>
          </p:nvSpPr>
          <p:spPr>
            <a:xfrm>
              <a:off x="540915" y="5440358"/>
              <a:ext cx="2181426" cy="71913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dirty="0"/>
                <a:t>2de</a:t>
              </a:r>
            </a:p>
          </p:txBody>
        </p:sp>
        <p:sp>
          <p:nvSpPr>
            <p:cNvPr id="6" name="Rectangle 5">
              <a:extLst>
                <a:ext uri="{FF2B5EF4-FFF2-40B4-BE49-F238E27FC236}">
                  <a16:creationId xmlns:a16="http://schemas.microsoft.com/office/drawing/2014/main" id="{C806C631-F6C6-CD43-9003-3D3E6A9C7580}"/>
                </a:ext>
              </a:extLst>
            </p:cNvPr>
            <p:cNvSpPr/>
            <p:nvPr/>
          </p:nvSpPr>
          <p:spPr>
            <a:xfrm>
              <a:off x="540914" y="4629111"/>
              <a:ext cx="2181422" cy="753851"/>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dirty="0"/>
                <a:t>1ère</a:t>
              </a:r>
            </a:p>
          </p:txBody>
        </p:sp>
        <p:sp>
          <p:nvSpPr>
            <p:cNvPr id="9" name="Rectangle 8">
              <a:extLst>
                <a:ext uri="{FF2B5EF4-FFF2-40B4-BE49-F238E27FC236}">
                  <a16:creationId xmlns:a16="http://schemas.microsoft.com/office/drawing/2014/main" id="{CD1A4545-87BB-7C41-B9A6-5231E1CCDC4D}"/>
                </a:ext>
              </a:extLst>
            </p:cNvPr>
            <p:cNvSpPr/>
            <p:nvPr/>
          </p:nvSpPr>
          <p:spPr>
            <a:xfrm>
              <a:off x="540914" y="3952004"/>
              <a:ext cx="2181422" cy="61290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dirty="0"/>
                <a:t>Terminale</a:t>
              </a:r>
            </a:p>
          </p:txBody>
        </p:sp>
        <p:sp>
          <p:nvSpPr>
            <p:cNvPr id="10" name="Rectangle 9">
              <a:extLst>
                <a:ext uri="{FF2B5EF4-FFF2-40B4-BE49-F238E27FC236}">
                  <a16:creationId xmlns:a16="http://schemas.microsoft.com/office/drawing/2014/main" id="{E1055547-8498-0545-AF07-CCD4EC07FB33}"/>
                </a:ext>
              </a:extLst>
            </p:cNvPr>
            <p:cNvSpPr/>
            <p:nvPr/>
          </p:nvSpPr>
          <p:spPr>
            <a:xfrm>
              <a:off x="540914" y="2720765"/>
              <a:ext cx="2181423" cy="75385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100" dirty="0"/>
                <a:t>Formation MC AG2S</a:t>
              </a:r>
            </a:p>
            <a:p>
              <a:pPr algn="ctr"/>
              <a:r>
                <a:rPr lang="fr-FR" sz="1100" dirty="0"/>
                <a:t>en lycée</a:t>
              </a:r>
            </a:p>
          </p:txBody>
        </p:sp>
        <p:sp>
          <p:nvSpPr>
            <p:cNvPr id="12" name="Rectangle 11">
              <a:extLst>
                <a:ext uri="{FF2B5EF4-FFF2-40B4-BE49-F238E27FC236}">
                  <a16:creationId xmlns:a16="http://schemas.microsoft.com/office/drawing/2014/main" id="{081A0FF9-BFA6-5748-87A9-C186524DD203}"/>
                </a:ext>
              </a:extLst>
            </p:cNvPr>
            <p:cNvSpPr/>
            <p:nvPr/>
          </p:nvSpPr>
          <p:spPr>
            <a:xfrm>
              <a:off x="540912" y="662992"/>
              <a:ext cx="3733302" cy="75385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100" dirty="0"/>
                <a:t>Formation BP JEPS UC3 - UC4 en Organisme de Formation ou CREPS</a:t>
              </a:r>
            </a:p>
          </p:txBody>
        </p:sp>
        <p:cxnSp>
          <p:nvCxnSpPr>
            <p:cNvPr id="14" name="Connecteur droit 13">
              <a:extLst>
                <a:ext uri="{FF2B5EF4-FFF2-40B4-BE49-F238E27FC236}">
                  <a16:creationId xmlns:a16="http://schemas.microsoft.com/office/drawing/2014/main" id="{7C56A2CE-3F34-0F4A-98D7-1E745FC2C89A}"/>
                </a:ext>
              </a:extLst>
            </p:cNvPr>
            <p:cNvCxnSpPr/>
            <p:nvPr/>
          </p:nvCxnSpPr>
          <p:spPr>
            <a:xfrm flipV="1">
              <a:off x="167933" y="3940646"/>
              <a:ext cx="4151471" cy="1135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2380DD7-CF10-814E-A905-BDE736FE421C}"/>
                </a:ext>
              </a:extLst>
            </p:cNvPr>
            <p:cNvSpPr/>
            <p:nvPr/>
          </p:nvSpPr>
          <p:spPr>
            <a:xfrm>
              <a:off x="540915" y="6243778"/>
              <a:ext cx="2181419" cy="35957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dirty="0"/>
                <a:t>Collège</a:t>
              </a:r>
            </a:p>
          </p:txBody>
        </p:sp>
        <p:cxnSp>
          <p:nvCxnSpPr>
            <p:cNvPr id="16" name="Connecteur droit 15">
              <a:extLst>
                <a:ext uri="{FF2B5EF4-FFF2-40B4-BE49-F238E27FC236}">
                  <a16:creationId xmlns:a16="http://schemas.microsoft.com/office/drawing/2014/main" id="{421F3323-AB3A-1943-B20C-769A5C9C5D04}"/>
                </a:ext>
              </a:extLst>
            </p:cNvPr>
            <p:cNvCxnSpPr/>
            <p:nvPr/>
          </p:nvCxnSpPr>
          <p:spPr>
            <a:xfrm>
              <a:off x="540912" y="6143314"/>
              <a:ext cx="3794504" cy="11576"/>
            </a:xfrm>
            <a:prstGeom prst="line">
              <a:avLst/>
            </a:prstGeom>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A161301C-F4D1-174B-9134-BE5EEC9C06CB}"/>
                </a:ext>
              </a:extLst>
            </p:cNvPr>
            <p:cNvSpPr txBox="1"/>
            <p:nvPr/>
          </p:nvSpPr>
          <p:spPr>
            <a:xfrm>
              <a:off x="2734582" y="2805628"/>
              <a:ext cx="1719692" cy="492440"/>
            </a:xfrm>
            <a:prstGeom prst="rect">
              <a:avLst/>
            </a:prstGeom>
            <a:noFill/>
          </p:spPr>
          <p:txBody>
            <a:bodyPr wrap="none" lIns="91438" tIns="45719" rIns="91438" bIns="45719" rtlCol="0">
              <a:spAutoFit/>
            </a:bodyPr>
            <a:lstStyle/>
            <a:p>
              <a:r>
                <a:rPr lang="fr-FR" sz="900" dirty="0"/>
                <a:t>MC AG2S (niveau 4)</a:t>
              </a:r>
            </a:p>
            <a:p>
              <a:r>
                <a:rPr lang="fr-FR" sz="900" dirty="0"/>
                <a:t>UC1-UC2 BP JEPS</a:t>
              </a:r>
            </a:p>
          </p:txBody>
        </p:sp>
        <p:sp>
          <p:nvSpPr>
            <p:cNvPr id="22" name="ZoneTexte 21">
              <a:extLst>
                <a:ext uri="{FF2B5EF4-FFF2-40B4-BE49-F238E27FC236}">
                  <a16:creationId xmlns:a16="http://schemas.microsoft.com/office/drawing/2014/main" id="{4703081D-AD90-5548-AA17-9CCD25BB9B0C}"/>
                </a:ext>
              </a:extLst>
            </p:cNvPr>
            <p:cNvSpPr txBox="1"/>
            <p:nvPr/>
          </p:nvSpPr>
          <p:spPr>
            <a:xfrm>
              <a:off x="2734582" y="3952006"/>
              <a:ext cx="1600835" cy="677105"/>
            </a:xfrm>
            <a:prstGeom prst="rect">
              <a:avLst/>
            </a:prstGeom>
            <a:noFill/>
          </p:spPr>
          <p:txBody>
            <a:bodyPr wrap="square" lIns="91438" tIns="45719" rIns="91438" bIns="45719" rtlCol="0">
              <a:spAutoFit/>
            </a:bodyPr>
            <a:lstStyle/>
            <a:p>
              <a:r>
                <a:rPr lang="fr-FR" sz="900" b="1" dirty="0"/>
                <a:t>Bac pro toutes spécialités</a:t>
              </a:r>
            </a:p>
            <a:p>
              <a:r>
                <a:rPr lang="fr-FR" sz="900" b="1" dirty="0"/>
                <a:t> (niveau 4)</a:t>
              </a:r>
            </a:p>
          </p:txBody>
        </p:sp>
        <p:cxnSp>
          <p:nvCxnSpPr>
            <p:cNvPr id="33" name="Connecteur droit 32">
              <a:extLst>
                <a:ext uri="{FF2B5EF4-FFF2-40B4-BE49-F238E27FC236}">
                  <a16:creationId xmlns:a16="http://schemas.microsoft.com/office/drawing/2014/main" id="{1338E294-E45E-CC4F-82AC-AF4BF00A1354}"/>
                </a:ext>
              </a:extLst>
            </p:cNvPr>
            <p:cNvCxnSpPr/>
            <p:nvPr/>
          </p:nvCxnSpPr>
          <p:spPr>
            <a:xfrm>
              <a:off x="167933" y="2564397"/>
              <a:ext cx="4151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4" name="ZoneTexte 63">
            <a:extLst>
              <a:ext uri="{FF2B5EF4-FFF2-40B4-BE49-F238E27FC236}">
                <a16:creationId xmlns:a16="http://schemas.microsoft.com/office/drawing/2014/main" id="{A161301C-F4D1-174B-9134-BE5EEC9C06CB}"/>
              </a:ext>
            </a:extLst>
          </p:cNvPr>
          <p:cNvSpPr txBox="1"/>
          <p:nvPr/>
        </p:nvSpPr>
        <p:spPr>
          <a:xfrm>
            <a:off x="3322260" y="1808854"/>
            <a:ext cx="5531724" cy="577079"/>
          </a:xfrm>
          <a:prstGeom prst="rect">
            <a:avLst/>
          </a:prstGeom>
          <a:noFill/>
        </p:spPr>
        <p:txBody>
          <a:bodyPr wrap="square" lIns="68579" tIns="34289" rIns="68579" bIns="34289" rtlCol="0">
            <a:spAutoFit/>
          </a:bodyPr>
          <a:lstStyle/>
          <a:p>
            <a:pPr algn="just"/>
            <a:r>
              <a:rPr lang="fr-FR" sz="1100" b="1" dirty="0">
                <a:latin typeface="Arial" panose="020B0604020202020204" pitchFamily="34" charset="0"/>
                <a:cs typeface="Arial" panose="020B0604020202020204" pitchFamily="34" charset="0"/>
              </a:rPr>
              <a:t>Candidatures diverses, prioritairement issues de Baccalauréats Professionnels (ex: commerce, vente, sécurité) mais aussi Baccalauréat GT </a:t>
            </a:r>
            <a:r>
              <a:rPr lang="fr-FR" sz="1100" b="1" dirty="0" smtClean="0">
                <a:latin typeface="Arial" panose="020B0604020202020204" pitchFamily="34" charset="0"/>
                <a:cs typeface="Arial" panose="020B0604020202020204" pitchFamily="34" charset="0"/>
              </a:rPr>
              <a:t>et </a:t>
            </a:r>
            <a:r>
              <a:rPr lang="fr-FR" sz="1100" b="1" dirty="0">
                <a:latin typeface="Arial" panose="020B0604020202020204" pitchFamily="34" charset="0"/>
                <a:cs typeface="Arial" panose="020B0604020202020204" pitchFamily="34" charset="0"/>
              </a:rPr>
              <a:t>également des réorientations d’étudiants dans le </a:t>
            </a:r>
            <a:r>
              <a:rPr lang="fr-FR" sz="1100" b="1" dirty="0" smtClean="0">
                <a:latin typeface="Arial" panose="020B0604020202020204" pitchFamily="34" charset="0"/>
                <a:cs typeface="Arial" panose="020B0604020202020204" pitchFamily="34" charset="0"/>
              </a:rPr>
              <a:t>supérieur (réorientations </a:t>
            </a:r>
            <a:r>
              <a:rPr lang="fr-FR" sz="1100" b="1" dirty="0">
                <a:latin typeface="Arial" panose="020B0604020202020204" pitchFamily="34" charset="0"/>
                <a:cs typeface="Arial" panose="020B0604020202020204" pitchFamily="34" charset="0"/>
              </a:rPr>
              <a:t>STAPS). </a:t>
            </a:r>
          </a:p>
        </p:txBody>
      </p:sp>
      <p:graphicFrame>
        <p:nvGraphicFramePr>
          <p:cNvPr id="65" name="Tableau 64">
            <a:extLst>
              <a:ext uri="{FF2B5EF4-FFF2-40B4-BE49-F238E27FC236}">
                <a16:creationId xmlns:a16="http://schemas.microsoft.com/office/drawing/2014/main" id="{3F87F0AF-3A86-4B4B-A099-8453F7A495FE}"/>
              </a:ext>
            </a:extLst>
          </p:cNvPr>
          <p:cNvGraphicFramePr>
            <a:graphicFrameLocks noGrp="1"/>
          </p:cNvGraphicFramePr>
          <p:nvPr>
            <p:extLst>
              <p:ext uri="{D42A27DB-BD31-4B8C-83A1-F6EECF244321}">
                <p14:modId xmlns:p14="http://schemas.microsoft.com/office/powerpoint/2010/main" val="498761387"/>
              </p:ext>
            </p:extLst>
          </p:nvPr>
        </p:nvGraphicFramePr>
        <p:xfrm>
          <a:off x="3340818" y="542925"/>
          <a:ext cx="5513167" cy="1181100"/>
        </p:xfrm>
        <a:graphic>
          <a:graphicData uri="http://schemas.openxmlformats.org/drawingml/2006/table">
            <a:tbl>
              <a:tblPr firstRow="1" bandRow="1">
                <a:tableStyleId>{74C1A8A3-306A-4EB7-A6B1-4F7E0EB9C5D6}</a:tableStyleId>
              </a:tblPr>
              <a:tblGrid>
                <a:gridCol w="616242">
                  <a:extLst>
                    <a:ext uri="{9D8B030D-6E8A-4147-A177-3AD203B41FA5}">
                      <a16:colId xmlns:a16="http://schemas.microsoft.com/office/drawing/2014/main" val="2919489225"/>
                    </a:ext>
                  </a:extLst>
                </a:gridCol>
                <a:gridCol w="4896925">
                  <a:extLst>
                    <a:ext uri="{9D8B030D-6E8A-4147-A177-3AD203B41FA5}">
                      <a16:colId xmlns:a16="http://schemas.microsoft.com/office/drawing/2014/main" val="3455809040"/>
                    </a:ext>
                  </a:extLst>
                </a:gridCol>
              </a:tblGrid>
              <a:tr h="102438">
                <a:tc gridSpan="2">
                  <a:txBody>
                    <a:bodyPr/>
                    <a:lstStyle/>
                    <a:p>
                      <a:pPr algn="ctr"/>
                      <a:r>
                        <a:rPr lang="fr-FR" sz="1100" dirty="0"/>
                        <a:t>Situation MCAG2S  à la rentrée 2020</a:t>
                      </a:r>
                      <a:endParaRPr lang="fr-FR" sz="1100" b="0" dirty="0"/>
                    </a:p>
                  </a:txBody>
                  <a:tcPr marL="68580" marR="68580" marT="34290" marB="34290">
                    <a:solidFill>
                      <a:schemeClr val="accent1"/>
                    </a:solidFill>
                  </a:tcPr>
                </a:tc>
                <a:tc hMerge="1">
                  <a:txBody>
                    <a:bodyPr/>
                    <a:lstStyle/>
                    <a:p>
                      <a:endParaRPr lang="fr-FR" dirty="0"/>
                    </a:p>
                  </a:txBody>
                  <a:tcPr/>
                </a:tc>
                <a:extLst>
                  <a:ext uri="{0D108BD9-81ED-4DB2-BD59-A6C34878D82A}">
                    <a16:rowId xmlns:a16="http://schemas.microsoft.com/office/drawing/2014/main" val="1269286362"/>
                  </a:ext>
                </a:extLst>
              </a:tr>
              <a:tr h="228600">
                <a:tc>
                  <a:txBody>
                    <a:bodyPr/>
                    <a:lstStyle/>
                    <a:p>
                      <a:r>
                        <a:rPr lang="fr-FR" sz="1100" dirty="0"/>
                        <a:t>29</a:t>
                      </a:r>
                      <a:endParaRPr lang="fr-FR" sz="1100" b="1" dirty="0"/>
                    </a:p>
                  </a:txBody>
                  <a:tcPr marL="68580" marR="68580" marT="34290" marB="34290"/>
                </a:tc>
                <a:tc>
                  <a:txBody>
                    <a:bodyPr/>
                    <a:lstStyle/>
                    <a:p>
                      <a:r>
                        <a:rPr lang="fr-FR" sz="1100" dirty="0"/>
                        <a:t>Académies ont ouvert au moins ½ division</a:t>
                      </a:r>
                    </a:p>
                  </a:txBody>
                  <a:tcPr marL="68580" marR="68580" marT="34290" marB="34290"/>
                </a:tc>
                <a:extLst>
                  <a:ext uri="{0D108BD9-81ED-4DB2-BD59-A6C34878D82A}">
                    <a16:rowId xmlns:a16="http://schemas.microsoft.com/office/drawing/2014/main" val="2205230324"/>
                  </a:ext>
                </a:extLst>
              </a:tr>
              <a:tr h="228600">
                <a:tc>
                  <a:txBody>
                    <a:bodyPr/>
                    <a:lstStyle/>
                    <a:p>
                      <a:r>
                        <a:rPr lang="fr-FR" sz="1100" dirty="0"/>
                        <a:t>61</a:t>
                      </a:r>
                      <a:endParaRPr lang="fr-FR" sz="1100" b="1" dirty="0"/>
                    </a:p>
                  </a:txBody>
                  <a:tcPr marL="68580" marR="68580" marT="34290" marB="34290"/>
                </a:tc>
                <a:tc>
                  <a:txBody>
                    <a:bodyPr/>
                    <a:lstStyle/>
                    <a:p>
                      <a:r>
                        <a:rPr lang="fr-FR" sz="1100" dirty="0"/>
                        <a:t>Établissements proposent la formation</a:t>
                      </a:r>
                    </a:p>
                  </a:txBody>
                  <a:tcPr marL="68580" marR="68580" marT="34290" marB="34290"/>
                </a:tc>
                <a:extLst>
                  <a:ext uri="{0D108BD9-81ED-4DB2-BD59-A6C34878D82A}">
                    <a16:rowId xmlns:a16="http://schemas.microsoft.com/office/drawing/2014/main" val="2194590272"/>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710</a:t>
                      </a:r>
                      <a:endParaRPr lang="fr-FR" sz="11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Élèves sont scolarisés</a:t>
                      </a:r>
                    </a:p>
                  </a:txBody>
                  <a:tcPr marL="68580" marR="68580" marT="34290" marB="34290"/>
                </a:tc>
                <a:extLst>
                  <a:ext uri="{0D108BD9-81ED-4DB2-BD59-A6C34878D82A}">
                    <a16:rowId xmlns:a16="http://schemas.microsoft.com/office/drawing/2014/main" val="2905799978"/>
                  </a:ext>
                </a:extLst>
              </a:tr>
              <a:tr h="230467">
                <a:tc>
                  <a:txBody>
                    <a:bodyPr/>
                    <a:lstStyle/>
                    <a:p>
                      <a:r>
                        <a:rPr lang="fr-FR" sz="1100" dirty="0"/>
                        <a:t>33</a:t>
                      </a:r>
                      <a:endParaRPr lang="fr-FR" sz="1100" b="1" dirty="0"/>
                    </a:p>
                  </a:txBody>
                  <a:tcPr marL="68580" marR="68580" marT="34290" marB="34290"/>
                </a:tc>
                <a:tc>
                  <a:txBody>
                    <a:bodyPr/>
                    <a:lstStyle/>
                    <a:p>
                      <a:r>
                        <a:rPr lang="fr-FR" sz="1100" dirty="0"/>
                        <a:t>Apprentis en formation dans</a:t>
                      </a:r>
                      <a:r>
                        <a:rPr lang="fr-FR" sz="1100" baseline="0" dirty="0"/>
                        <a:t> 6 </a:t>
                      </a:r>
                      <a:r>
                        <a:rPr lang="fr-FR" sz="1100" baseline="0" dirty="0" smtClean="0"/>
                        <a:t>académies</a:t>
                      </a:r>
                      <a:endParaRPr lang="fr-FR" sz="1100" dirty="0"/>
                    </a:p>
                  </a:txBody>
                  <a:tcPr marL="68580" marR="68580" marT="34290" marB="34290"/>
                </a:tc>
                <a:extLst>
                  <a:ext uri="{0D108BD9-81ED-4DB2-BD59-A6C34878D82A}">
                    <a16:rowId xmlns:a16="http://schemas.microsoft.com/office/drawing/2014/main" val="3748037692"/>
                  </a:ext>
                </a:extLst>
              </a:tr>
            </a:tbl>
          </a:graphicData>
        </a:graphic>
      </p:graphicFrame>
      <p:sp>
        <p:nvSpPr>
          <p:cNvPr id="8" name="Rectangle : coins arrondis 7">
            <a:extLst>
              <a:ext uri="{FF2B5EF4-FFF2-40B4-BE49-F238E27FC236}">
                <a16:creationId xmlns:a16="http://schemas.microsoft.com/office/drawing/2014/main" id="{5129EA58-9911-F943-B61E-D2886D2B018E}"/>
              </a:ext>
            </a:extLst>
          </p:cNvPr>
          <p:cNvSpPr/>
          <p:nvPr/>
        </p:nvSpPr>
        <p:spPr>
          <a:xfrm>
            <a:off x="403970" y="1205029"/>
            <a:ext cx="900955" cy="718268"/>
          </a:xfrm>
          <a:prstGeom prst="roundRect">
            <a:avLst/>
          </a:prstGeom>
          <a:ln w="19050"/>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fr-FR" sz="900" dirty="0"/>
              <a:t>MC AG2S</a:t>
            </a:r>
          </a:p>
          <a:p>
            <a:pPr algn="ctr"/>
            <a:r>
              <a:rPr lang="fr-FR" sz="900" dirty="0"/>
              <a:t>Dominante APT ou AAN</a:t>
            </a:r>
          </a:p>
          <a:p>
            <a:pPr algn="ctr"/>
            <a:endParaRPr lang="fr-FR" sz="900" dirty="0"/>
          </a:p>
        </p:txBody>
      </p:sp>
      <p:sp>
        <p:nvSpPr>
          <p:cNvPr id="28" name="Rectangle : coins arrondis 27">
            <a:extLst>
              <a:ext uri="{FF2B5EF4-FFF2-40B4-BE49-F238E27FC236}">
                <a16:creationId xmlns:a16="http://schemas.microsoft.com/office/drawing/2014/main" id="{C062EA9B-9772-F942-B126-8958068A7FC5}"/>
              </a:ext>
            </a:extLst>
          </p:cNvPr>
          <p:cNvSpPr/>
          <p:nvPr/>
        </p:nvSpPr>
        <p:spPr>
          <a:xfrm>
            <a:off x="1820901" y="1188712"/>
            <a:ext cx="1371222" cy="734585"/>
          </a:xfrm>
          <a:prstGeom prst="roundRect">
            <a:avLst/>
          </a:prstGeom>
          <a:ln w="19050"/>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endParaRPr lang="fr-FR" sz="900" dirty="0"/>
          </a:p>
          <a:p>
            <a:pPr algn="ctr"/>
            <a:r>
              <a:rPr lang="fr-FR" sz="900" dirty="0"/>
              <a:t>UC1 + UC2</a:t>
            </a:r>
          </a:p>
          <a:p>
            <a:pPr algn="ctr"/>
            <a:r>
              <a:rPr lang="fr-FR" sz="900" dirty="0"/>
              <a:t> BP JEPS éducateur </a:t>
            </a:r>
            <a:r>
              <a:rPr lang="fr-FR" sz="900" dirty="0" smtClean="0"/>
              <a:t>sportif spécialité </a:t>
            </a:r>
            <a:r>
              <a:rPr lang="fr-FR" sz="900" dirty="0"/>
              <a:t>APT ou AAN</a:t>
            </a:r>
          </a:p>
          <a:p>
            <a:pPr algn="ctr"/>
            <a:endParaRPr lang="fr-FR" sz="900" dirty="0"/>
          </a:p>
        </p:txBody>
      </p:sp>
      <p:sp>
        <p:nvSpPr>
          <p:cNvPr id="30" name="Rectangle : coins arrondis 29">
            <a:extLst>
              <a:ext uri="{FF2B5EF4-FFF2-40B4-BE49-F238E27FC236}">
                <a16:creationId xmlns:a16="http://schemas.microsoft.com/office/drawing/2014/main" id="{993C37B7-7A44-7D4F-B32C-7DA687DAC540}"/>
              </a:ext>
            </a:extLst>
          </p:cNvPr>
          <p:cNvSpPr/>
          <p:nvPr/>
        </p:nvSpPr>
        <p:spPr>
          <a:xfrm>
            <a:off x="1304925" y="1218548"/>
            <a:ext cx="493122" cy="485930"/>
          </a:xfrm>
          <a:prstGeom prst="roundRect">
            <a:avLst/>
          </a:prstGeom>
          <a:noFill/>
          <a:ln w="19050">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fr-FR" sz="3600" dirty="0">
                <a:solidFill>
                  <a:srgbClr val="C00000"/>
                </a:solidFill>
              </a:rPr>
              <a:t>⟺</a:t>
            </a:r>
          </a:p>
        </p:txBody>
      </p:sp>
      <p:sp>
        <p:nvSpPr>
          <p:cNvPr id="17" name="Rectangle 16">
            <a:extLst>
              <a:ext uri="{FF2B5EF4-FFF2-40B4-BE49-F238E27FC236}">
                <a16:creationId xmlns:a16="http://schemas.microsoft.com/office/drawing/2014/main" id="{C044ACB8-BF57-2F4E-9C77-27FCDB2D916F}"/>
              </a:ext>
            </a:extLst>
          </p:cNvPr>
          <p:cNvSpPr/>
          <p:nvPr/>
        </p:nvSpPr>
        <p:spPr>
          <a:xfrm>
            <a:off x="335901" y="2513395"/>
            <a:ext cx="1697231" cy="561692"/>
          </a:xfrm>
          <a:prstGeom prst="rect">
            <a:avLst/>
          </a:prstGeom>
        </p:spPr>
        <p:txBody>
          <a:bodyPr wrap="square" lIns="68580" tIns="34290" rIns="68580" bIns="34290">
            <a:spAutoFit/>
          </a:bodyPr>
          <a:lstStyle/>
          <a:p>
            <a:pPr algn="ctr"/>
            <a:endParaRPr lang="fr-FR" sz="800" b="1" dirty="0"/>
          </a:p>
          <a:p>
            <a:pPr algn="ctr"/>
            <a:r>
              <a:rPr lang="fr-FR" sz="800" dirty="0"/>
              <a:t>Arrêté du 13 avril 2018 portant création de la MC AG2S</a:t>
            </a:r>
          </a:p>
          <a:p>
            <a:pPr algn="ctr"/>
            <a:endParaRPr lang="fr-FR" sz="800" i="1" dirty="0"/>
          </a:p>
        </p:txBody>
      </p:sp>
      <p:sp>
        <p:nvSpPr>
          <p:cNvPr id="41" name="Rectangle 1">
            <a:extLst>
              <a:ext uri="{FF2B5EF4-FFF2-40B4-BE49-F238E27FC236}">
                <a16:creationId xmlns:a16="http://schemas.microsoft.com/office/drawing/2014/main" id="{F7F1F3CE-E4CF-9C44-B622-BC0547CDE48F}"/>
              </a:ext>
            </a:extLst>
          </p:cNvPr>
          <p:cNvSpPr>
            <a:spLocks noChangeArrowheads="1"/>
          </p:cNvSpPr>
          <p:nvPr/>
        </p:nvSpPr>
        <p:spPr bwMode="auto">
          <a:xfrm>
            <a:off x="4489699" y="4425210"/>
            <a:ext cx="3635125" cy="500135"/>
          </a:xfrm>
          <a:prstGeom prst="rect">
            <a:avLst/>
          </a:prstGeom>
          <a:solidFill>
            <a:srgbClr val="76D6FF"/>
          </a:solidFill>
        </p:spPr>
        <p:style>
          <a:lnRef idx="2">
            <a:schemeClr val="accent1"/>
          </a:lnRef>
          <a:fillRef idx="1">
            <a:schemeClr val="lt1"/>
          </a:fillRef>
          <a:effectRef idx="0">
            <a:schemeClr val="accent1"/>
          </a:effectRef>
          <a:fontRef idx="minor">
            <a:schemeClr val="dk1"/>
          </a:fontRef>
        </p:style>
        <p:txBody>
          <a:bodyPr wrap="square" lIns="68579" tIns="34289" rIns="68579" bIns="34289" rtlCol="0">
            <a:spAutoFit/>
          </a:bodyPr>
          <a:lstStyle/>
          <a:p>
            <a:r>
              <a:rPr lang="fr-FR" altLang="fr-FR" sz="1400" dirty="0">
                <a:solidFill>
                  <a:schemeClr val="tx1"/>
                </a:solidFill>
                <a:latin typeface="Arial" panose="020B0604020202020204" pitchFamily="34" charset="0"/>
                <a:cs typeface="Arial" panose="020B0604020202020204" pitchFamily="34" charset="0"/>
              </a:rPr>
              <a:t>510 jeunes apprentis en MCAG2S rentrée  2021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596" y="3423682"/>
            <a:ext cx="1957388" cy="79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Image 33">
            <a:hlinkClick r:id="rId4"/>
            <a:extLst>
              <a:ext uri="{FF2B5EF4-FFF2-40B4-BE49-F238E27FC236}">
                <a16:creationId xmlns:a16="http://schemas.microsoft.com/office/drawing/2014/main" id="{982FB8FD-73AD-E14C-B543-3274D68DCD2D}"/>
              </a:ext>
            </a:extLst>
          </p:cNvPr>
          <p:cNvPicPr>
            <a:picLocks noChangeAspect="1"/>
          </p:cNvPicPr>
          <p:nvPr/>
        </p:nvPicPr>
        <p:blipFill>
          <a:blip r:embed="rId5"/>
          <a:stretch>
            <a:fillRect/>
          </a:stretch>
        </p:blipFill>
        <p:spPr>
          <a:xfrm>
            <a:off x="3340818" y="3569909"/>
            <a:ext cx="1829088" cy="467312"/>
          </a:xfrm>
          <a:prstGeom prst="rect">
            <a:avLst/>
          </a:prstGeom>
        </p:spPr>
      </p:pic>
      <p:pic>
        <p:nvPicPr>
          <p:cNvPr id="1028" name="Picture 4" descr="Rugby : la France dévoile son logo pour la Coupe du monde 20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3101" y="3423681"/>
            <a:ext cx="1340890" cy="79034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3340818" y="2705415"/>
            <a:ext cx="5513167" cy="500137"/>
          </a:xfrm>
          <a:prstGeom prst="rect">
            <a:avLst/>
          </a:prstGeom>
          <a:solidFill>
            <a:srgbClr val="76D6FF"/>
          </a:solidFill>
        </p:spPr>
        <p:txBody>
          <a:bodyPr wrap="square" lIns="68580" tIns="34290" rIns="68580" bIns="34290">
            <a:spAutoFit/>
          </a:bodyPr>
          <a:lstStyle/>
          <a:p>
            <a:r>
              <a:rPr lang="fr-FR" sz="1400" dirty="0">
                <a:latin typeface="Arial" panose="020B0604020202020204" pitchFamily="34" charset="0"/>
                <a:cs typeface="Arial" panose="020B0604020202020204" pitchFamily="34" charset="0"/>
              </a:rPr>
              <a:t>Une coupe du monde </a:t>
            </a:r>
            <a:r>
              <a:rPr lang="fr-FR" sz="1400" dirty="0" smtClean="0">
                <a:latin typeface="Arial" panose="020B0604020202020204" pitchFamily="34" charset="0"/>
                <a:cs typeface="Arial" panose="020B0604020202020204" pitchFamily="34" charset="0"/>
              </a:rPr>
              <a:t>de rugby 2023 </a:t>
            </a:r>
            <a:r>
              <a:rPr lang="fr-FR" sz="1400" dirty="0">
                <a:latin typeface="Arial" panose="020B0604020202020204" pitchFamily="34" charset="0"/>
                <a:cs typeface="Arial" panose="020B0604020202020204" pitchFamily="34" charset="0"/>
              </a:rPr>
              <a:t>sous le signe de l’insertion professionnelle et de l’alternance</a:t>
            </a:r>
          </a:p>
        </p:txBody>
      </p:sp>
      <p:sp>
        <p:nvSpPr>
          <p:cNvPr id="2" name="Espace réservé du numéro de diapositive 1"/>
          <p:cNvSpPr>
            <a:spLocks noGrp="1"/>
          </p:cNvSpPr>
          <p:nvPr>
            <p:ph type="sldNum" sz="quarter" idx="12"/>
          </p:nvPr>
        </p:nvSpPr>
        <p:spPr>
          <a:xfrm>
            <a:off x="8625385" y="4730449"/>
            <a:ext cx="228600" cy="273844"/>
          </a:xfrm>
        </p:spPr>
        <p:txBody>
          <a:bodyPr/>
          <a:lstStyle/>
          <a:p>
            <a:fld id="{83C63EA6-EEA5-A447-81DB-99435B76310A}" type="slidenum">
              <a:rPr lang="fr-FR" sz="1100" smtClean="0"/>
              <a:t>6</a:t>
            </a:fld>
            <a:endParaRPr lang="fr-FR" sz="1100" dirty="0"/>
          </a:p>
        </p:txBody>
      </p:sp>
      <p:sp>
        <p:nvSpPr>
          <p:cNvPr id="3" name="Ellipse 2"/>
          <p:cNvSpPr/>
          <p:nvPr/>
        </p:nvSpPr>
        <p:spPr>
          <a:xfrm>
            <a:off x="6930913" y="703508"/>
            <a:ext cx="2213087" cy="10300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Création en 2018</a:t>
            </a:r>
            <a:endParaRPr lang="fr-FR" dirty="0"/>
          </a:p>
        </p:txBody>
      </p:sp>
    </p:spTree>
    <p:extLst>
      <p:ext uri="{BB962C8B-B14F-4D97-AF65-F5344CB8AC3E}">
        <p14:creationId xmlns:p14="http://schemas.microsoft.com/office/powerpoint/2010/main" val="19219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a:extLst>
              <a:ext uri="{FF2B5EF4-FFF2-40B4-BE49-F238E27FC236}">
                <a16:creationId xmlns:a16="http://schemas.microsoft.com/office/drawing/2014/main" id="{C3B2DD0B-9CCB-E54C-B76C-FECEB3FD7B56}"/>
              </a:ext>
            </a:extLst>
          </p:cNvPr>
          <p:cNvGrpSpPr/>
          <p:nvPr/>
        </p:nvGrpSpPr>
        <p:grpSpPr>
          <a:xfrm>
            <a:off x="142875" y="265717"/>
            <a:ext cx="3229089" cy="1886934"/>
            <a:chOff x="-7951" y="-984"/>
            <a:chExt cx="4536507" cy="2017649"/>
          </a:xfrm>
        </p:grpSpPr>
        <p:sp>
          <p:nvSpPr>
            <p:cNvPr id="37" name="Rectangle 36">
              <a:extLst>
                <a:ext uri="{FF2B5EF4-FFF2-40B4-BE49-F238E27FC236}">
                  <a16:creationId xmlns:a16="http://schemas.microsoft.com/office/drawing/2014/main" id="{4F18F102-3C3B-3E43-A6FF-3DDC59FE30D8}"/>
                </a:ext>
              </a:extLst>
            </p:cNvPr>
            <p:cNvSpPr/>
            <p:nvPr/>
          </p:nvSpPr>
          <p:spPr>
            <a:xfrm>
              <a:off x="-7951" y="1007533"/>
              <a:ext cx="4536507" cy="100913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altLang="zh-CN" sz="2000" dirty="0" smtClean="0">
                  <a:solidFill>
                    <a:schemeClr val="bg1"/>
                  </a:solidFill>
                  <a:latin typeface="Arial" panose="020B0604020202020204" pitchFamily="34" charset="0"/>
                  <a:cs typeface="Arial" panose="020B0604020202020204" pitchFamily="34" charset="0"/>
                  <a:sym typeface="微软雅黑" pitchFamily="34" charset="-122"/>
                </a:rPr>
                <a:t>Création Unité </a:t>
              </a:r>
              <a:r>
                <a:rPr lang="fr-FR" altLang="zh-CN" sz="2000" dirty="0">
                  <a:solidFill>
                    <a:schemeClr val="bg1"/>
                  </a:solidFill>
                  <a:latin typeface="Arial" panose="020B0604020202020204" pitchFamily="34" charset="0"/>
                  <a:cs typeface="Arial" panose="020B0604020202020204" pitchFamily="34" charset="0"/>
                  <a:sym typeface="微软雅黑" pitchFamily="34" charset="-122"/>
                </a:rPr>
                <a:t>Facultative </a:t>
              </a:r>
              <a:endParaRPr lang="fr-FR" altLang="zh-CN" sz="2000" dirty="0" smtClean="0">
                <a:solidFill>
                  <a:schemeClr val="bg1"/>
                </a:solidFill>
                <a:latin typeface="Arial" panose="020B0604020202020204" pitchFamily="34" charset="0"/>
                <a:cs typeface="Arial" panose="020B0604020202020204" pitchFamily="34" charset="0"/>
                <a:sym typeface="微软雅黑" pitchFamily="34" charset="-122"/>
              </a:endParaRPr>
            </a:p>
            <a:p>
              <a:pPr lvl="0">
                <a:defRPr/>
              </a:pPr>
              <a:r>
                <a:rPr lang="fr-FR" altLang="zh-CN" sz="2000" dirty="0" smtClean="0">
                  <a:solidFill>
                    <a:schemeClr val="bg1"/>
                  </a:solidFill>
                  <a:latin typeface="Arial" panose="020B0604020202020204" pitchFamily="34" charset="0"/>
                  <a:cs typeface="Arial" panose="020B0604020202020204" pitchFamily="34" charset="0"/>
                  <a:sym typeface="微软雅黑" pitchFamily="34" charset="-122"/>
                </a:rPr>
                <a:t>Secteur </a:t>
              </a:r>
              <a:r>
                <a:rPr lang="fr-FR" altLang="zh-CN" sz="2000" dirty="0">
                  <a:solidFill>
                    <a:schemeClr val="bg1"/>
                  </a:solidFill>
                  <a:latin typeface="Arial" panose="020B0604020202020204" pitchFamily="34" charset="0"/>
                  <a:cs typeface="Arial" panose="020B0604020202020204" pitchFamily="34" charset="0"/>
                  <a:sym typeface="微软雅黑" pitchFamily="34" charset="-122"/>
                </a:rPr>
                <a:t>Sportif</a:t>
              </a:r>
            </a:p>
          </p:txBody>
        </p:sp>
        <p:pic>
          <p:nvPicPr>
            <p:cNvPr id="38" name="Image 37">
              <a:extLst>
                <a:ext uri="{FF2B5EF4-FFF2-40B4-BE49-F238E27FC236}">
                  <a16:creationId xmlns:a16="http://schemas.microsoft.com/office/drawing/2014/main" id="{6587A302-47B9-7145-A5D1-B6F28F675220}"/>
                </a:ext>
              </a:extLst>
            </p:cNvPr>
            <p:cNvPicPr>
              <a:picLocks noChangeAspect="1"/>
            </p:cNvPicPr>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4536507" cy="1008517"/>
            </a:xfrm>
            <a:prstGeom prst="rect">
              <a:avLst/>
            </a:prstGeom>
          </p:spPr>
        </p:pic>
      </p:grpSp>
      <p:pic>
        <p:nvPicPr>
          <p:cNvPr id="12" name="Image 1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2875" y="2152651"/>
            <a:ext cx="3162300" cy="2362200"/>
          </a:xfrm>
          <a:prstGeom prst="rect">
            <a:avLst/>
          </a:prstGeom>
        </p:spPr>
      </p:pic>
      <p:sp>
        <p:nvSpPr>
          <p:cNvPr id="2" name="Rectangle 1"/>
          <p:cNvSpPr/>
          <p:nvPr/>
        </p:nvSpPr>
        <p:spPr>
          <a:xfrm>
            <a:off x="3419475" y="254544"/>
            <a:ext cx="5572125" cy="4626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L’ambition portée par </a:t>
            </a:r>
            <a:r>
              <a:rPr lang="fr-FR" sz="1600" b="1" dirty="0" smtClean="0"/>
              <a:t>l’UF2S</a:t>
            </a:r>
          </a:p>
          <a:p>
            <a:pPr algn="ctr"/>
            <a:endParaRPr lang="fr-FR" sz="1600" b="1" dirty="0" smtClean="0"/>
          </a:p>
          <a:p>
            <a:pPr marL="171450" indent="-171450" algn="just">
              <a:buFontTx/>
              <a:buChar char="-"/>
            </a:pPr>
            <a:r>
              <a:rPr lang="fr-FR" sz="1200" b="1" dirty="0" smtClean="0"/>
              <a:t>5 baccalauréats dans le tertiaire ont </a:t>
            </a:r>
            <a:r>
              <a:rPr lang="fr-FR" sz="1200" b="1" dirty="0"/>
              <a:t>été retenus en raison des compétences professionnelles que leurs référentiels ont en commun avec les BPJEPS   (UC1 et UC2) partiellement ou en </a:t>
            </a:r>
            <a:r>
              <a:rPr lang="fr-FR" sz="1200" b="1" dirty="0" smtClean="0"/>
              <a:t>totalité</a:t>
            </a:r>
          </a:p>
          <a:p>
            <a:pPr marL="171450" indent="-171450" algn="just">
              <a:buFontTx/>
              <a:buChar char="-"/>
            </a:pPr>
            <a:endParaRPr lang="fr-FR" sz="1200" b="1" dirty="0" smtClean="0"/>
          </a:p>
          <a:p>
            <a:pPr marL="171450" indent="-171450" algn="just">
              <a:buFontTx/>
              <a:buChar char="-"/>
            </a:pPr>
            <a:r>
              <a:rPr lang="fr-FR" sz="1200" b="1" dirty="0"/>
              <a:t>P</a:t>
            </a:r>
            <a:r>
              <a:rPr lang="fr-FR" sz="1200" b="1" dirty="0" smtClean="0"/>
              <a:t>réparation aux UC1 et UC2 intégrée à l’organisation du bac pro (formation compatible avec les compétences du bac pro) et mobilise l’horaire d’EPS, des possibilités d’une partie des horaires du chef d’œuvre, de la </a:t>
            </a:r>
            <a:r>
              <a:rPr lang="fr-FR" sz="1200" b="1" dirty="0" err="1" smtClean="0"/>
              <a:t>co</a:t>
            </a:r>
            <a:r>
              <a:rPr lang="fr-FR" sz="1200" b="1" dirty="0" smtClean="0"/>
              <a:t>-intervention, de l’accompagnement personnalisé et orientation, du PSE</a:t>
            </a:r>
          </a:p>
          <a:p>
            <a:pPr marL="171450" indent="-171450" algn="just">
              <a:buFontTx/>
              <a:buChar char="-"/>
            </a:pPr>
            <a:endParaRPr lang="fr-FR" sz="1200" b="1" dirty="0" smtClean="0"/>
          </a:p>
          <a:p>
            <a:pPr marL="171450" indent="-171450" algn="just">
              <a:buFontTx/>
              <a:buChar char="-"/>
            </a:pPr>
            <a:r>
              <a:rPr lang="fr-FR" sz="1200" b="1" dirty="0" smtClean="0"/>
              <a:t>L’association sportive offre un volume horaire disponible concernant les PFMP dédiées aux UC1 et 2 et aux compétences à construire</a:t>
            </a:r>
          </a:p>
          <a:p>
            <a:pPr marL="171450" indent="-171450" algn="just">
              <a:buFontTx/>
              <a:buChar char="-"/>
            </a:pPr>
            <a:endParaRPr lang="fr-FR" sz="1200" b="1" dirty="0" smtClean="0"/>
          </a:p>
          <a:p>
            <a:pPr marL="171450" indent="-171450" algn="just">
              <a:buFontTx/>
              <a:buChar char="-"/>
            </a:pPr>
            <a:r>
              <a:rPr lang="fr-FR" sz="1200" b="1" dirty="0" smtClean="0"/>
              <a:t>L’UF2S permet aux jeunes de gagner 1 an sur la MC AG2S pour les mêmes équivalences UC1 et UC2 et préparer tous les BPJEPS</a:t>
            </a:r>
          </a:p>
          <a:p>
            <a:pPr marL="171450" indent="-171450" algn="just">
              <a:buFontTx/>
              <a:buChar char="-"/>
            </a:pPr>
            <a:endParaRPr lang="fr-FR" sz="1200" b="1" dirty="0" smtClean="0"/>
          </a:p>
          <a:p>
            <a:pPr marL="171450" indent="-171450" algn="just">
              <a:buFontTx/>
              <a:buChar char="-"/>
            </a:pPr>
            <a:r>
              <a:rPr lang="fr-FR" sz="1200" b="1" dirty="0" smtClean="0"/>
              <a:t>Ingénierie nécessaire pour explorer les référentiels pour aller au-delà des Bac pro retenus, dans d’autres secteurs professionnels</a:t>
            </a:r>
          </a:p>
          <a:p>
            <a:pPr marL="171450" indent="-171450">
              <a:buFontTx/>
              <a:buChar char="-"/>
            </a:pPr>
            <a:endParaRPr lang="fr-FR" sz="1200" b="1" dirty="0"/>
          </a:p>
          <a:p>
            <a:pPr marL="171450" indent="-171450">
              <a:buFontTx/>
              <a:buChar char="-"/>
            </a:pPr>
            <a:endParaRPr lang="fr-FR" sz="1200" dirty="0"/>
          </a:p>
        </p:txBody>
      </p:sp>
      <p:sp>
        <p:nvSpPr>
          <p:cNvPr id="3" name="Ellipse 2"/>
          <p:cNvSpPr/>
          <p:nvPr/>
        </p:nvSpPr>
        <p:spPr>
          <a:xfrm>
            <a:off x="142874" y="4246244"/>
            <a:ext cx="1056533" cy="812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GAP</a:t>
            </a:r>
            <a:endParaRPr lang="fr-FR" dirty="0"/>
          </a:p>
        </p:txBody>
      </p:sp>
    </p:spTree>
    <p:extLst>
      <p:ext uri="{BB962C8B-B14F-4D97-AF65-F5344CB8AC3E}">
        <p14:creationId xmlns:p14="http://schemas.microsoft.com/office/powerpoint/2010/main" val="45124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a:extLst>
              <a:ext uri="{FF2B5EF4-FFF2-40B4-BE49-F238E27FC236}">
                <a16:creationId xmlns:a16="http://schemas.microsoft.com/office/drawing/2014/main" id="{C3B2DD0B-9CCB-E54C-B76C-FECEB3FD7B56}"/>
              </a:ext>
            </a:extLst>
          </p:cNvPr>
          <p:cNvGrpSpPr/>
          <p:nvPr/>
        </p:nvGrpSpPr>
        <p:grpSpPr>
          <a:xfrm>
            <a:off x="-7951" y="-983"/>
            <a:ext cx="3229089" cy="1586966"/>
            <a:chOff x="-7951" y="-984"/>
            <a:chExt cx="4536507" cy="1789350"/>
          </a:xfrm>
        </p:grpSpPr>
        <p:sp>
          <p:nvSpPr>
            <p:cNvPr id="37" name="Rectangle 36">
              <a:extLst>
                <a:ext uri="{FF2B5EF4-FFF2-40B4-BE49-F238E27FC236}">
                  <a16:creationId xmlns:a16="http://schemas.microsoft.com/office/drawing/2014/main" id="{4F18F102-3C3B-3E43-A6FF-3DDC59FE30D8}"/>
                </a:ext>
              </a:extLst>
            </p:cNvPr>
            <p:cNvSpPr/>
            <p:nvPr/>
          </p:nvSpPr>
          <p:spPr>
            <a:xfrm>
              <a:off x="-7951" y="816344"/>
              <a:ext cx="4536507" cy="97202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lang="fr-FR" altLang="zh-CN" dirty="0" smtClean="0">
                <a:solidFill>
                  <a:schemeClr val="bg1"/>
                </a:solidFill>
                <a:latin typeface="Arial" panose="020B0604020202020204" pitchFamily="34" charset="0"/>
                <a:cs typeface="Arial" panose="020B0604020202020204" pitchFamily="34" charset="0"/>
                <a:sym typeface="微软雅黑" pitchFamily="34" charset="-122"/>
              </a:endParaRPr>
            </a:p>
            <a:p>
              <a:pPr lvl="0">
                <a:lnSpc>
                  <a:spcPct val="150000"/>
                </a:lnSpc>
                <a:defRPr/>
              </a:pPr>
              <a:r>
                <a:rPr lang="fr-FR" altLang="zh-CN" sz="1600" dirty="0" smtClean="0">
                  <a:solidFill>
                    <a:schemeClr val="bg1"/>
                  </a:solidFill>
                  <a:latin typeface="Arial" panose="020B0604020202020204" pitchFamily="34" charset="0"/>
                  <a:cs typeface="Arial" panose="020B0604020202020204" pitchFamily="34" charset="0"/>
                  <a:sym typeface="微软雅黑" pitchFamily="34" charset="-122"/>
                </a:rPr>
                <a:t>Unité Facultative Secteur Sportif</a:t>
              </a:r>
            </a:p>
            <a:p>
              <a:pPr lvl="0">
                <a:lnSpc>
                  <a:spcPct val="150000"/>
                </a:lnSpc>
                <a:defRPr/>
              </a:pPr>
              <a:endParaRPr lang="fr-FR" altLang="zh-CN" dirty="0">
                <a:solidFill>
                  <a:schemeClr val="bg1"/>
                </a:solidFill>
                <a:latin typeface="Arial" panose="020B0604020202020204" pitchFamily="34" charset="0"/>
                <a:cs typeface="Arial" panose="020B0604020202020204" pitchFamily="34" charset="0"/>
                <a:sym typeface="微软雅黑" pitchFamily="34" charset="-122"/>
              </a:endParaRPr>
            </a:p>
          </p:txBody>
        </p:sp>
        <p:pic>
          <p:nvPicPr>
            <p:cNvPr id="38" name="Image 37">
              <a:extLst>
                <a:ext uri="{FF2B5EF4-FFF2-40B4-BE49-F238E27FC236}">
                  <a16:creationId xmlns:a16="http://schemas.microsoft.com/office/drawing/2014/main" id="{6587A302-47B9-7145-A5D1-B6F28F675220}"/>
                </a:ext>
              </a:extLst>
            </p:cNvPr>
            <p:cNvPicPr>
              <a:picLocks noChangeAspect="1"/>
            </p:cNvPicPr>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4536507" cy="1008517"/>
            </a:xfrm>
            <a:prstGeom prst="rect">
              <a:avLst/>
            </a:prstGeom>
          </p:spPr>
        </p:pic>
      </p:grpSp>
      <p:grpSp>
        <p:nvGrpSpPr>
          <p:cNvPr id="7" name="Groupe 6">
            <a:extLst>
              <a:ext uri="{FF2B5EF4-FFF2-40B4-BE49-F238E27FC236}">
                <a16:creationId xmlns:a16="http://schemas.microsoft.com/office/drawing/2014/main" id="{CC53132B-C7E5-964B-A05F-D744FC2C5E50}"/>
              </a:ext>
            </a:extLst>
          </p:cNvPr>
          <p:cNvGrpSpPr/>
          <p:nvPr/>
        </p:nvGrpSpPr>
        <p:grpSpPr>
          <a:xfrm>
            <a:off x="782545" y="262835"/>
            <a:ext cx="5266251" cy="4829997"/>
            <a:chOff x="-26815" y="842252"/>
            <a:chExt cx="6955654" cy="6439996"/>
          </a:xfrm>
        </p:grpSpPr>
        <p:grpSp>
          <p:nvGrpSpPr>
            <p:cNvPr id="14" name="Groupe 13">
              <a:extLst>
                <a:ext uri="{FF2B5EF4-FFF2-40B4-BE49-F238E27FC236}">
                  <a16:creationId xmlns:a16="http://schemas.microsoft.com/office/drawing/2014/main" id="{3BC89D71-FC76-764E-8BBC-1D52D8DE24F1}"/>
                </a:ext>
              </a:extLst>
            </p:cNvPr>
            <p:cNvGrpSpPr/>
            <p:nvPr/>
          </p:nvGrpSpPr>
          <p:grpSpPr>
            <a:xfrm>
              <a:off x="-26815" y="842252"/>
              <a:ext cx="6799652" cy="6439996"/>
              <a:chOff x="-26815" y="842252"/>
              <a:chExt cx="6799652" cy="6439996"/>
            </a:xfrm>
          </p:grpSpPr>
          <p:sp>
            <p:nvSpPr>
              <p:cNvPr id="18" name="Rectangle 17">
                <a:extLst>
                  <a:ext uri="{FF2B5EF4-FFF2-40B4-BE49-F238E27FC236}">
                    <a16:creationId xmlns:a16="http://schemas.microsoft.com/office/drawing/2014/main" id="{959F9023-A024-AA40-928D-0270C1144BA3}"/>
                  </a:ext>
                </a:extLst>
              </p:cNvPr>
              <p:cNvSpPr/>
              <p:nvPr/>
            </p:nvSpPr>
            <p:spPr>
              <a:xfrm>
                <a:off x="3256574" y="842252"/>
                <a:ext cx="3516263" cy="6439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dirty="0"/>
              </a:p>
            </p:txBody>
          </p:sp>
          <p:sp>
            <p:nvSpPr>
              <p:cNvPr id="19" name="Rectangle 18">
                <a:extLst>
                  <a:ext uri="{FF2B5EF4-FFF2-40B4-BE49-F238E27FC236}">
                    <a16:creationId xmlns:a16="http://schemas.microsoft.com/office/drawing/2014/main" id="{E2D839E9-F0C6-5948-AAB9-682EAE0A4D0D}"/>
                  </a:ext>
                </a:extLst>
              </p:cNvPr>
              <p:cNvSpPr/>
              <p:nvPr/>
            </p:nvSpPr>
            <p:spPr>
              <a:xfrm>
                <a:off x="5164819" y="1272704"/>
                <a:ext cx="1575626" cy="1280712"/>
              </a:xfrm>
              <a:prstGeom prst="rec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100" dirty="0">
                  <a:solidFill>
                    <a:prstClr val="white"/>
                  </a:solidFill>
                </a:endParaRPr>
              </a:p>
              <a:p>
                <a:r>
                  <a:rPr lang="fr-FR" sz="1000" b="1" spc="-30" dirty="0">
                    <a:latin typeface="Arial" panose="020B0604020202020204" pitchFamily="34" charset="0"/>
                    <a:cs typeface="Arial" panose="020B0604020202020204" pitchFamily="34" charset="0"/>
                  </a:rPr>
                  <a:t>Préparation</a:t>
                </a:r>
              </a:p>
              <a:p>
                <a:r>
                  <a:rPr lang="fr-FR" sz="1000" b="1" spc="-30" dirty="0">
                    <a:latin typeface="Arial" panose="020B0604020202020204" pitchFamily="34" charset="0"/>
                    <a:cs typeface="Arial" panose="020B0604020202020204" pitchFamily="34" charset="0"/>
                  </a:rPr>
                  <a:t>De UC3-UC4</a:t>
                </a:r>
              </a:p>
              <a:p>
                <a:r>
                  <a:rPr lang="fr-FR" sz="1000" b="1" spc="-30" dirty="0">
                    <a:latin typeface="Arial" panose="020B0604020202020204" pitchFamily="34" charset="0"/>
                    <a:cs typeface="Arial" panose="020B0604020202020204" pitchFamily="34" charset="0"/>
                  </a:rPr>
                  <a:t>CREPS ou OF</a:t>
                </a:r>
              </a:p>
              <a:p>
                <a:endParaRPr lang="fr-FR" sz="1000" spc="-3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1A26111-31AF-C246-8923-D060010D0965}"/>
                  </a:ext>
                </a:extLst>
              </p:cNvPr>
              <p:cNvSpPr/>
              <p:nvPr/>
            </p:nvSpPr>
            <p:spPr>
              <a:xfrm>
                <a:off x="3265699" y="1272704"/>
                <a:ext cx="1497352" cy="1280712"/>
              </a:xfrm>
              <a:prstGeom prst="rec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100" b="1" dirty="0">
                    <a:solidFill>
                      <a:prstClr val="white"/>
                    </a:solidFill>
                  </a:rPr>
                  <a:t>MC </a:t>
                </a:r>
                <a:r>
                  <a:rPr lang="fr-FR" sz="1100" b="1" dirty="0" smtClean="0">
                    <a:solidFill>
                      <a:prstClr val="white"/>
                    </a:solidFill>
                  </a:rPr>
                  <a:t>à créer </a:t>
                </a:r>
                <a:r>
                  <a:rPr lang="fr-FR" sz="1000" b="1" spc="-30" dirty="0" smtClean="0">
                    <a:latin typeface="Arial" panose="020B0604020202020204" pitchFamily="34" charset="0"/>
                    <a:cs typeface="Arial" panose="020B0604020202020204" pitchFamily="34" charset="0"/>
                  </a:rPr>
                  <a:t>préparant </a:t>
                </a:r>
              </a:p>
              <a:p>
                <a:r>
                  <a:rPr lang="fr-FR" sz="1000" b="1" spc="-30" dirty="0" smtClean="0">
                    <a:latin typeface="Arial" panose="020B0604020202020204" pitchFamily="34" charset="0"/>
                    <a:cs typeface="Arial" panose="020B0604020202020204" pitchFamily="34" charset="0"/>
                  </a:rPr>
                  <a:t>UC3 et UC4 </a:t>
                </a:r>
                <a:endParaRPr lang="fr-FR" sz="1000" b="1" spc="-30" dirty="0">
                  <a:latin typeface="Arial" panose="020B0604020202020204" pitchFamily="34" charset="0"/>
                  <a:cs typeface="Arial" panose="020B0604020202020204" pitchFamily="34" charset="0"/>
                </a:endParaRPr>
              </a:p>
              <a:p>
                <a:r>
                  <a:rPr lang="fr-FR" sz="1000" b="1" spc="-30" dirty="0">
                    <a:latin typeface="Arial" panose="020B0604020202020204" pitchFamily="34" charset="0"/>
                    <a:cs typeface="Arial" panose="020B0604020202020204" pitchFamily="34" charset="0"/>
                  </a:rPr>
                  <a:t>d</a:t>
                </a:r>
                <a:r>
                  <a:rPr lang="fr-FR" sz="1000" b="1" spc="-30" dirty="0" smtClean="0">
                    <a:latin typeface="Arial" panose="020B0604020202020204" pitchFamily="34" charset="0"/>
                    <a:cs typeface="Arial" panose="020B0604020202020204" pitchFamily="34" charset="0"/>
                  </a:rPr>
                  <a:t>u  </a:t>
                </a:r>
                <a:r>
                  <a:rPr lang="fr-FR" sz="1000" b="1" spc="-30" dirty="0">
                    <a:latin typeface="Arial" panose="020B0604020202020204" pitchFamily="34" charset="0"/>
                    <a:cs typeface="Arial" panose="020B0604020202020204" pitchFamily="34" charset="0"/>
                  </a:rPr>
                  <a:t>BP JEPS</a:t>
                </a:r>
              </a:p>
              <a:p>
                <a:r>
                  <a:rPr lang="fr-FR" sz="1000" b="1" spc="-30" dirty="0">
                    <a:latin typeface="Arial" panose="020B0604020202020204" pitchFamily="34" charset="0"/>
                    <a:cs typeface="Arial" panose="020B0604020202020204" pitchFamily="34" charset="0"/>
                  </a:rPr>
                  <a:t>e</a:t>
                </a:r>
                <a:r>
                  <a:rPr lang="fr-FR" sz="1000" b="1" spc="-30" dirty="0" smtClean="0">
                    <a:latin typeface="Arial" panose="020B0604020202020204" pitchFamily="34" charset="0"/>
                    <a:cs typeface="Arial" panose="020B0604020202020204" pitchFamily="34" charset="0"/>
                  </a:rPr>
                  <a:t>n Lycée </a:t>
                </a:r>
              </a:p>
              <a:p>
                <a:r>
                  <a:rPr lang="fr-FR" sz="1000" b="1" spc="-30" dirty="0" smtClean="0">
                    <a:latin typeface="Arial" panose="020B0604020202020204" pitchFamily="34" charset="0"/>
                    <a:cs typeface="Arial" panose="020B0604020202020204" pitchFamily="34" charset="0"/>
                  </a:rPr>
                  <a:t>ou en </a:t>
                </a:r>
                <a:r>
                  <a:rPr lang="fr-FR" sz="1000" b="1" spc="-30" dirty="0">
                    <a:latin typeface="Arial" panose="020B0604020202020204" pitchFamily="34" charset="0"/>
                    <a:cs typeface="Arial" panose="020B0604020202020204" pitchFamily="34" charset="0"/>
                  </a:rPr>
                  <a:t>CREPS</a:t>
                </a:r>
              </a:p>
            </p:txBody>
          </p:sp>
          <p:sp>
            <p:nvSpPr>
              <p:cNvPr id="21" name="Rectangle 20">
                <a:extLst>
                  <a:ext uri="{FF2B5EF4-FFF2-40B4-BE49-F238E27FC236}">
                    <a16:creationId xmlns:a16="http://schemas.microsoft.com/office/drawing/2014/main" id="{FA198B97-A5A1-A540-BA25-F949C3E64AC9}"/>
                  </a:ext>
                </a:extLst>
              </p:cNvPr>
              <p:cNvSpPr/>
              <p:nvPr/>
            </p:nvSpPr>
            <p:spPr>
              <a:xfrm>
                <a:off x="3269876" y="6799642"/>
                <a:ext cx="1731540" cy="35957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b="1" dirty="0">
                    <a:latin typeface="Arial" panose="020B0604020202020204" pitchFamily="34" charset="0"/>
                    <a:cs typeface="Arial" panose="020B0604020202020204" pitchFamily="34" charset="0"/>
                  </a:rPr>
                  <a:t>Collège</a:t>
                </a:r>
              </a:p>
            </p:txBody>
          </p:sp>
          <p:sp>
            <p:nvSpPr>
              <p:cNvPr id="22" name="Rectangle 21">
                <a:extLst>
                  <a:ext uri="{FF2B5EF4-FFF2-40B4-BE49-F238E27FC236}">
                    <a16:creationId xmlns:a16="http://schemas.microsoft.com/office/drawing/2014/main" id="{DE547AE5-909E-AD43-8D07-000419B05018}"/>
                  </a:ext>
                </a:extLst>
              </p:cNvPr>
              <p:cNvSpPr/>
              <p:nvPr/>
            </p:nvSpPr>
            <p:spPr>
              <a:xfrm>
                <a:off x="3277295" y="5796452"/>
                <a:ext cx="1734435" cy="828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fr-FR" sz="1600" b="1" dirty="0" smtClean="0">
                    <a:latin typeface="Arial" panose="020B0604020202020204" pitchFamily="34" charset="0"/>
                    <a:cs typeface="Arial" panose="020B0604020202020204" pitchFamily="34" charset="0"/>
                  </a:rPr>
                  <a:t>Seconde</a:t>
                </a:r>
                <a:endParaRPr lang="fr-FR" sz="1600" b="1"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82189EC-7B49-E847-B20C-444685C565F9}"/>
                  </a:ext>
                </a:extLst>
              </p:cNvPr>
              <p:cNvSpPr/>
              <p:nvPr/>
            </p:nvSpPr>
            <p:spPr>
              <a:xfrm>
                <a:off x="3290796" y="4696665"/>
                <a:ext cx="1710620" cy="82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600" b="1" dirty="0">
                    <a:latin typeface="Arial" panose="020B0604020202020204" pitchFamily="34" charset="0"/>
                    <a:cs typeface="Arial" panose="020B0604020202020204" pitchFamily="34" charset="0"/>
                  </a:rPr>
                  <a:t>1ère</a:t>
                </a:r>
              </a:p>
            </p:txBody>
          </p:sp>
          <p:sp>
            <p:nvSpPr>
              <p:cNvPr id="24" name="Rectangle 23">
                <a:extLst>
                  <a:ext uri="{FF2B5EF4-FFF2-40B4-BE49-F238E27FC236}">
                    <a16:creationId xmlns:a16="http://schemas.microsoft.com/office/drawing/2014/main" id="{DE645DFD-CBA2-DF4F-B9B8-4721FC46BAF5}"/>
                  </a:ext>
                </a:extLst>
              </p:cNvPr>
              <p:cNvSpPr/>
              <p:nvPr/>
            </p:nvSpPr>
            <p:spPr>
              <a:xfrm>
                <a:off x="3265701" y="3127658"/>
                <a:ext cx="1735715" cy="1378349"/>
              </a:xfrm>
              <a:prstGeom prst="rect">
                <a:avLst/>
              </a:prstGeom>
              <a:solidFill>
                <a:srgbClr val="00B05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600" b="1" dirty="0">
                    <a:latin typeface="Arial" panose="020B0604020202020204" pitchFamily="34" charset="0"/>
                    <a:cs typeface="Arial" panose="020B0604020202020204" pitchFamily="34" charset="0"/>
                  </a:rPr>
                  <a:t>Terminale</a:t>
                </a:r>
              </a:p>
            </p:txBody>
          </p:sp>
          <p:sp>
            <p:nvSpPr>
              <p:cNvPr id="25" name="Rectangle 24">
                <a:extLst>
                  <a:ext uri="{FF2B5EF4-FFF2-40B4-BE49-F238E27FC236}">
                    <a16:creationId xmlns:a16="http://schemas.microsoft.com/office/drawing/2014/main" id="{2021B77B-E126-764F-BCEF-8786A5B07606}"/>
                  </a:ext>
                </a:extLst>
              </p:cNvPr>
              <p:cNvSpPr/>
              <p:nvPr/>
            </p:nvSpPr>
            <p:spPr>
              <a:xfrm>
                <a:off x="5097269" y="3127658"/>
                <a:ext cx="1675568" cy="2397007"/>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200" b="1" spc="-30" dirty="0">
                    <a:latin typeface="Arial" panose="020B0604020202020204" pitchFamily="34" charset="0"/>
                    <a:cs typeface="Arial" panose="020B0604020202020204" pitchFamily="34" charset="0"/>
                  </a:rPr>
                  <a:t>Préparation à</a:t>
                </a:r>
              </a:p>
              <a:p>
                <a:r>
                  <a:rPr lang="fr-FR" sz="1200" b="1" spc="-30" dirty="0">
                    <a:latin typeface="Arial" panose="020B0604020202020204" pitchFamily="34" charset="0"/>
                    <a:cs typeface="Arial" panose="020B0604020202020204" pitchFamily="34" charset="0"/>
                  </a:rPr>
                  <a:t>UC1-UC2</a:t>
                </a:r>
              </a:p>
              <a:p>
                <a:r>
                  <a:rPr lang="fr-FR" sz="1200" b="1" spc="-30" dirty="0">
                    <a:latin typeface="Arial" panose="020B0604020202020204" pitchFamily="34" charset="0"/>
                    <a:cs typeface="Arial" panose="020B0604020202020204" pitchFamily="34" charset="0"/>
                  </a:rPr>
                  <a:t>du BP </a:t>
                </a:r>
                <a:r>
                  <a:rPr lang="fr-FR" sz="1200" b="1" spc="-30" dirty="0" smtClean="0">
                    <a:latin typeface="Arial" panose="020B0604020202020204" pitchFamily="34" charset="0"/>
                    <a:cs typeface="Arial" panose="020B0604020202020204" pitchFamily="34" charset="0"/>
                  </a:rPr>
                  <a:t>JEPS</a:t>
                </a:r>
              </a:p>
              <a:p>
                <a:endParaRPr lang="fr-FR" sz="1200" b="1" spc="-30" dirty="0">
                  <a:latin typeface="Arial" panose="020B0604020202020204" pitchFamily="34" charset="0"/>
                  <a:cs typeface="Arial" panose="020B0604020202020204" pitchFamily="34" charset="0"/>
                </a:endParaRPr>
              </a:p>
              <a:p>
                <a:r>
                  <a:rPr lang="fr-FR" sz="1200" b="1" spc="-30" dirty="0">
                    <a:latin typeface="Arial" panose="020B0604020202020204" pitchFamily="34" charset="0"/>
                    <a:cs typeface="Arial" panose="020B0604020202020204" pitchFamily="34" charset="0"/>
                  </a:rPr>
                  <a:t>e</a:t>
                </a:r>
                <a:r>
                  <a:rPr lang="fr-FR" sz="1200" b="1" spc="-30" dirty="0" smtClean="0">
                    <a:latin typeface="Arial" panose="020B0604020202020204" pitchFamily="34" charset="0"/>
                    <a:cs typeface="Arial" panose="020B0604020202020204" pitchFamily="34" charset="0"/>
                  </a:rPr>
                  <a:t>t aux TEP</a:t>
                </a:r>
              </a:p>
              <a:p>
                <a:r>
                  <a:rPr lang="fr-FR" sz="1100" b="1" spc="-30" dirty="0" smtClean="0">
                    <a:latin typeface="Arial" panose="020B0604020202020204" pitchFamily="34" charset="0"/>
                    <a:cs typeface="Arial" panose="020B0604020202020204" pitchFamily="34" charset="0"/>
                  </a:rPr>
                  <a:t>(Tests d’Exigences Préalables)</a:t>
                </a:r>
                <a:endParaRPr lang="fr-FR" sz="1100" b="1" spc="-3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377C858-5A1F-1744-A11C-21154F946AFA}"/>
                  </a:ext>
                </a:extLst>
              </p:cNvPr>
              <p:cNvSpPr/>
              <p:nvPr/>
            </p:nvSpPr>
            <p:spPr>
              <a:xfrm>
                <a:off x="4631572" y="1495028"/>
                <a:ext cx="589240" cy="57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200" dirty="0" smtClean="0">
                  <a:solidFill>
                    <a:schemeClr val="tx1"/>
                  </a:solidFill>
                </a:endParaRPr>
              </a:p>
              <a:p>
                <a:pPr algn="ctr"/>
                <a:endParaRPr lang="fr-FR" sz="1200" dirty="0">
                  <a:solidFill>
                    <a:schemeClr val="tx1"/>
                  </a:solidFill>
                </a:endParaRPr>
              </a:p>
              <a:p>
                <a:pPr algn="ctr"/>
                <a:endParaRPr lang="fr-FR" sz="1200" dirty="0" smtClean="0">
                  <a:solidFill>
                    <a:schemeClr val="tx1"/>
                  </a:solidFill>
                </a:endParaRPr>
              </a:p>
              <a:p>
                <a:pPr algn="ctr"/>
                <a:endParaRPr lang="fr-FR" sz="1200" dirty="0">
                  <a:solidFill>
                    <a:schemeClr val="tx1"/>
                  </a:solidFill>
                </a:endParaRPr>
              </a:p>
              <a:p>
                <a:pPr algn="ctr"/>
                <a:r>
                  <a:rPr lang="fr-FR" sz="1200" dirty="0" smtClean="0">
                    <a:solidFill>
                      <a:schemeClr val="tx1"/>
                    </a:solidFill>
                  </a:rPr>
                  <a:t>ou</a:t>
                </a:r>
                <a:endParaRPr lang="fr-FR" sz="1200" dirty="0">
                  <a:solidFill>
                    <a:schemeClr val="tx1"/>
                  </a:solidFill>
                </a:endParaRPr>
              </a:p>
            </p:txBody>
          </p:sp>
          <p:sp>
            <p:nvSpPr>
              <p:cNvPr id="27" name="ZoneTexte 26">
                <a:extLst>
                  <a:ext uri="{FF2B5EF4-FFF2-40B4-BE49-F238E27FC236}">
                    <a16:creationId xmlns:a16="http://schemas.microsoft.com/office/drawing/2014/main" id="{FF58852E-9C02-9343-98CC-2253BF6ACE4D}"/>
                  </a:ext>
                </a:extLst>
              </p:cNvPr>
              <p:cNvSpPr txBox="1"/>
              <p:nvPr/>
            </p:nvSpPr>
            <p:spPr>
              <a:xfrm>
                <a:off x="-26815" y="5965631"/>
                <a:ext cx="2628157" cy="615551"/>
              </a:xfrm>
              <a:prstGeom prst="rect">
                <a:avLst/>
              </a:prstGeom>
              <a:solidFill>
                <a:srgbClr val="00B050"/>
              </a:solidFill>
            </p:spPr>
            <p:txBody>
              <a:bodyPr wrap="square" lIns="91438" tIns="45719" rIns="91438" bIns="45719" rtlCol="0">
                <a:spAutoFit/>
              </a:bodyPr>
              <a:lstStyle/>
              <a:p>
                <a:r>
                  <a:rPr lang="fr-FR" sz="1200" b="1" dirty="0">
                    <a:solidFill>
                      <a:schemeClr val="bg1"/>
                    </a:solidFill>
                    <a:latin typeface="Arial" panose="020B0604020202020204" pitchFamily="34" charset="0"/>
                    <a:cs typeface="Arial" panose="020B0604020202020204" pitchFamily="34" charset="0"/>
                  </a:rPr>
                  <a:t>Bac </a:t>
                </a:r>
                <a:r>
                  <a:rPr lang="fr-FR" sz="1200" b="1" dirty="0" smtClean="0">
                    <a:solidFill>
                      <a:schemeClr val="bg1"/>
                    </a:solidFill>
                    <a:latin typeface="Arial" panose="020B0604020202020204" pitchFamily="34" charset="0"/>
                    <a:cs typeface="Arial" panose="020B0604020202020204" pitchFamily="34" charset="0"/>
                  </a:rPr>
                  <a:t>pro compatibles</a:t>
                </a:r>
                <a:endParaRPr lang="fr-FR" sz="1200" b="1" dirty="0">
                  <a:solidFill>
                    <a:schemeClr val="bg1"/>
                  </a:solidFill>
                  <a:latin typeface="Arial" panose="020B0604020202020204" pitchFamily="34" charset="0"/>
                  <a:cs typeface="Arial" panose="020B0604020202020204" pitchFamily="34" charset="0"/>
                </a:endParaRPr>
              </a:p>
              <a:p>
                <a:r>
                  <a:rPr lang="fr-FR" sz="1200" b="1" dirty="0">
                    <a:solidFill>
                      <a:schemeClr val="bg1"/>
                    </a:solidFill>
                    <a:latin typeface="Arial" panose="020B0604020202020204" pitchFamily="34" charset="0"/>
                    <a:cs typeface="Arial" panose="020B0604020202020204" pitchFamily="34" charset="0"/>
                  </a:rPr>
                  <a:t>BP </a:t>
                </a:r>
                <a:r>
                  <a:rPr lang="fr-FR" sz="1200" b="1" dirty="0" smtClean="0">
                    <a:solidFill>
                      <a:schemeClr val="bg1"/>
                    </a:solidFill>
                    <a:latin typeface="Arial" panose="020B0604020202020204" pitchFamily="34" charset="0"/>
                    <a:cs typeface="Arial" panose="020B0604020202020204" pitchFamily="34" charset="0"/>
                  </a:rPr>
                  <a:t>JEPS  (</a:t>
                </a:r>
                <a:r>
                  <a:rPr lang="fr-FR" sz="1200" b="1" dirty="0">
                    <a:solidFill>
                      <a:schemeClr val="bg1"/>
                    </a:solidFill>
                    <a:latin typeface="Arial" panose="020B0604020202020204" pitchFamily="34" charset="0"/>
                    <a:cs typeface="Arial" panose="020B0604020202020204" pitchFamily="34" charset="0"/>
                  </a:rPr>
                  <a:t>niveau 4)</a:t>
                </a:r>
              </a:p>
            </p:txBody>
          </p:sp>
        </p:grpSp>
        <p:sp>
          <p:nvSpPr>
            <p:cNvPr id="9" name="Rectangle 8">
              <a:extLst>
                <a:ext uri="{FF2B5EF4-FFF2-40B4-BE49-F238E27FC236}">
                  <a16:creationId xmlns:a16="http://schemas.microsoft.com/office/drawing/2014/main" id="{A19C0201-F761-2340-BE25-3F3E9FDA25D0}"/>
                </a:ext>
              </a:extLst>
            </p:cNvPr>
            <p:cNvSpPr/>
            <p:nvPr/>
          </p:nvSpPr>
          <p:spPr>
            <a:xfrm>
              <a:off x="3265700" y="3678008"/>
              <a:ext cx="3663139" cy="184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2100" dirty="0">
                <a:solidFill>
                  <a:schemeClr val="tx1"/>
                </a:solidFill>
              </a:endParaRPr>
            </a:p>
            <a:p>
              <a:pPr algn="ctr"/>
              <a:endParaRPr lang="fr-FR" sz="2100" dirty="0">
                <a:solidFill>
                  <a:schemeClr val="tx1"/>
                </a:solidFill>
              </a:endParaRPr>
            </a:p>
          </p:txBody>
        </p:sp>
        <p:sp>
          <p:nvSpPr>
            <p:cNvPr id="13" name="Rectangle 12">
              <a:extLst>
                <a:ext uri="{FF2B5EF4-FFF2-40B4-BE49-F238E27FC236}">
                  <a16:creationId xmlns:a16="http://schemas.microsoft.com/office/drawing/2014/main" id="{A72FF88F-1AE3-3241-A7CF-D83626F76E08}"/>
                </a:ext>
              </a:extLst>
            </p:cNvPr>
            <p:cNvSpPr>
              <a:spLocks/>
            </p:cNvSpPr>
            <p:nvPr/>
          </p:nvSpPr>
          <p:spPr>
            <a:xfrm>
              <a:off x="3179841" y="2005874"/>
              <a:ext cx="486587" cy="524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500" dirty="0">
                <a:solidFill>
                  <a:schemeClr val="bg2">
                    <a:lumMod val="25000"/>
                  </a:schemeClr>
                </a:solidFill>
              </a:endParaRPr>
            </a:p>
            <a:p>
              <a:pPr algn="ctr"/>
              <a:endParaRPr lang="fr-FR" sz="1500" dirty="0">
                <a:solidFill>
                  <a:schemeClr val="bg2">
                    <a:lumMod val="25000"/>
                  </a:schemeClr>
                </a:solidFill>
              </a:endParaRPr>
            </a:p>
          </p:txBody>
        </p:sp>
      </p:grpSp>
      <p:sp>
        <p:nvSpPr>
          <p:cNvPr id="28" name="ZoneTexte 27">
            <a:extLst>
              <a:ext uri="{FF2B5EF4-FFF2-40B4-BE49-F238E27FC236}">
                <a16:creationId xmlns:a16="http://schemas.microsoft.com/office/drawing/2014/main" id="{FF58852E-9C02-9343-98CC-2253BF6ACE4D}"/>
              </a:ext>
            </a:extLst>
          </p:cNvPr>
          <p:cNvSpPr txBox="1"/>
          <p:nvPr/>
        </p:nvSpPr>
        <p:spPr>
          <a:xfrm>
            <a:off x="782545" y="2016665"/>
            <a:ext cx="2047921" cy="1754324"/>
          </a:xfrm>
          <a:prstGeom prst="rect">
            <a:avLst/>
          </a:prstGeom>
          <a:solidFill>
            <a:schemeClr val="accent1">
              <a:lumMod val="60000"/>
              <a:lumOff val="40000"/>
            </a:schemeClr>
          </a:solidFill>
        </p:spPr>
        <p:txBody>
          <a:bodyPr wrap="square" lIns="91438" tIns="45719" rIns="91438" bIns="45719" rtlCol="0">
            <a:spAutoFit/>
          </a:bodyPr>
          <a:lstStyle/>
          <a:p>
            <a:endParaRPr lang="fr-FR" sz="800" dirty="0" smtClean="0"/>
          </a:p>
          <a:p>
            <a:endParaRPr lang="fr-FR" sz="800" dirty="0" smtClean="0"/>
          </a:p>
          <a:p>
            <a:endParaRPr lang="fr-FR" sz="1200" b="1" dirty="0" smtClean="0">
              <a:solidFill>
                <a:schemeClr val="bg1"/>
              </a:solidFill>
            </a:endParaRPr>
          </a:p>
          <a:p>
            <a:r>
              <a:rPr lang="fr-FR" sz="1200" b="1" dirty="0" smtClean="0">
                <a:solidFill>
                  <a:schemeClr val="bg1"/>
                </a:solidFill>
              </a:rPr>
              <a:t>8 semaines de PFMP</a:t>
            </a:r>
          </a:p>
          <a:p>
            <a:r>
              <a:rPr lang="fr-FR" sz="1200" b="1" dirty="0" smtClean="0">
                <a:solidFill>
                  <a:schemeClr val="bg1"/>
                </a:solidFill>
              </a:rPr>
              <a:t> </a:t>
            </a:r>
          </a:p>
          <a:p>
            <a:r>
              <a:rPr lang="fr-FR" sz="1200" b="1" dirty="0" smtClean="0">
                <a:solidFill>
                  <a:schemeClr val="bg1"/>
                </a:solidFill>
              </a:rPr>
              <a:t>dont 3 semaines en structures sportives</a:t>
            </a:r>
            <a:endParaRPr lang="fr-FR" sz="1200" dirty="0" smtClean="0"/>
          </a:p>
          <a:p>
            <a:endParaRPr lang="fr-FR" sz="1200" dirty="0"/>
          </a:p>
          <a:p>
            <a:endParaRPr lang="fr-FR" sz="1200" dirty="0"/>
          </a:p>
          <a:p>
            <a:endParaRPr lang="fr-FR" sz="800" dirty="0"/>
          </a:p>
        </p:txBody>
      </p:sp>
      <p:sp>
        <p:nvSpPr>
          <p:cNvPr id="29" name="Rectangle 28"/>
          <p:cNvSpPr/>
          <p:nvPr/>
        </p:nvSpPr>
        <p:spPr>
          <a:xfrm>
            <a:off x="6667504" y="3950962"/>
            <a:ext cx="2169474" cy="10877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200" dirty="0" smtClean="0">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endParaRPr>
          </a:p>
          <a:p>
            <a:endParaRPr lang="fr-FR" sz="1200" dirty="0" smtClean="0">
              <a:latin typeface="Arial" panose="020B0604020202020204" pitchFamily="34" charset="0"/>
              <a:cs typeface="Arial" panose="020B0604020202020204" pitchFamily="34" charset="0"/>
            </a:endParaRPr>
          </a:p>
          <a:p>
            <a:r>
              <a:rPr lang="fr-FR" sz="1400" b="1" dirty="0" smtClean="0">
                <a:latin typeface="Arial" panose="020B0604020202020204" pitchFamily="34" charset="0"/>
                <a:cs typeface="Arial" panose="020B0604020202020204" pitchFamily="34" charset="0"/>
              </a:rPr>
              <a:t>Association Sportive</a:t>
            </a:r>
            <a:r>
              <a:rPr lang="fr-FR" sz="1200" b="1" dirty="0" smtClean="0">
                <a:latin typeface="Arial" panose="020B0604020202020204" pitchFamily="34" charset="0"/>
                <a:cs typeface="Arial" panose="020B0604020202020204" pitchFamily="34" charset="0"/>
              </a:rPr>
              <a:t> : </a:t>
            </a:r>
          </a:p>
          <a:p>
            <a:r>
              <a:rPr lang="fr-FR" sz="1100" b="1" dirty="0" smtClean="0">
                <a:latin typeface="Arial" panose="020B0604020202020204" pitchFamily="34" charset="0"/>
                <a:cs typeface="Arial" panose="020B0604020202020204" pitchFamily="34" charset="0"/>
              </a:rPr>
              <a:t>-   volume horaire 84h en 1</a:t>
            </a:r>
            <a:r>
              <a:rPr lang="fr-FR" sz="1100" b="1" baseline="30000" dirty="0" smtClean="0">
                <a:latin typeface="Arial" panose="020B0604020202020204" pitchFamily="34" charset="0"/>
                <a:cs typeface="Arial" panose="020B0604020202020204" pitchFamily="34" charset="0"/>
              </a:rPr>
              <a:t>ère</a:t>
            </a:r>
            <a:r>
              <a:rPr lang="fr-FR" sz="1100" b="1" dirty="0" smtClean="0">
                <a:latin typeface="Arial" panose="020B0604020202020204" pitchFamily="34" charset="0"/>
                <a:cs typeface="Arial" panose="020B0604020202020204" pitchFamily="34" charset="0"/>
              </a:rPr>
              <a:t> et 78h en terminale </a:t>
            </a:r>
          </a:p>
          <a:p>
            <a:pPr marL="171450" indent="-171450">
              <a:buFontTx/>
              <a:buChar char="-"/>
            </a:pPr>
            <a:r>
              <a:rPr lang="fr-FR" sz="1100" b="1" dirty="0" smtClean="0">
                <a:latin typeface="Arial" panose="020B0604020202020204" pitchFamily="34" charset="0"/>
                <a:cs typeface="Arial" panose="020B0604020202020204" pitchFamily="34" charset="0"/>
              </a:rPr>
              <a:t>permet l’immersion en structures sportives</a:t>
            </a:r>
          </a:p>
          <a:p>
            <a:pPr marL="171450" indent="-171450">
              <a:buFontTx/>
              <a:buChar char="-"/>
            </a:pPr>
            <a:endParaRPr lang="fr-FR" sz="1200" dirty="0" smtClean="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2021B77B-E126-764F-BCEF-8786A5B07606}"/>
              </a:ext>
            </a:extLst>
          </p:cNvPr>
          <p:cNvSpPr/>
          <p:nvPr/>
        </p:nvSpPr>
        <p:spPr>
          <a:xfrm>
            <a:off x="6667496" y="2804931"/>
            <a:ext cx="2169478" cy="107449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200" b="1" spc="-30" dirty="0">
                <a:latin typeface="Arial" panose="020B0604020202020204" pitchFamily="34" charset="0"/>
                <a:cs typeface="Arial" panose="020B0604020202020204" pitchFamily="34" charset="0"/>
              </a:rPr>
              <a:t>Consolidation, accompagnement personnalisé</a:t>
            </a:r>
          </a:p>
          <a:p>
            <a:r>
              <a:rPr lang="fr-FR" sz="1200" b="1" spc="-30" dirty="0" smtClean="0">
                <a:latin typeface="Arial" panose="020B0604020202020204" pitchFamily="34" charset="0"/>
                <a:cs typeface="Arial" panose="020B0604020202020204" pitchFamily="34" charset="0"/>
              </a:rPr>
              <a:t>accompagnement </a:t>
            </a:r>
            <a:r>
              <a:rPr lang="fr-FR" sz="1200" b="1" spc="-30" dirty="0">
                <a:latin typeface="Arial" panose="020B0604020202020204" pitchFamily="34" charset="0"/>
                <a:cs typeface="Arial" panose="020B0604020202020204" pitchFamily="34" charset="0"/>
              </a:rPr>
              <a:t>au choix d’orientation</a:t>
            </a:r>
          </a:p>
        </p:txBody>
      </p:sp>
      <p:sp>
        <p:nvSpPr>
          <p:cNvPr id="52" name="Rectangle 51">
            <a:extLst>
              <a:ext uri="{FF2B5EF4-FFF2-40B4-BE49-F238E27FC236}">
                <a16:creationId xmlns:a16="http://schemas.microsoft.com/office/drawing/2014/main" id="{2021B77B-E126-764F-BCEF-8786A5B07606}"/>
              </a:ext>
            </a:extLst>
          </p:cNvPr>
          <p:cNvSpPr/>
          <p:nvPr/>
        </p:nvSpPr>
        <p:spPr>
          <a:xfrm>
            <a:off x="6667496" y="2184195"/>
            <a:ext cx="2169475" cy="5557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200" b="1" spc="-30" dirty="0" smtClean="0">
                <a:latin typeface="Arial" panose="020B0604020202020204" pitchFamily="34" charset="0"/>
                <a:cs typeface="Arial" panose="020B0604020202020204" pitchFamily="34" charset="0"/>
              </a:rPr>
              <a:t>Co-intervention enseignement pro et EPS en terminale</a:t>
            </a:r>
            <a:endParaRPr lang="fr-FR" sz="1200" b="1" spc="-30"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2021B77B-E126-764F-BCEF-8786A5B07606}"/>
              </a:ext>
            </a:extLst>
          </p:cNvPr>
          <p:cNvSpPr/>
          <p:nvPr/>
        </p:nvSpPr>
        <p:spPr>
          <a:xfrm>
            <a:off x="6667500" y="1545566"/>
            <a:ext cx="2169477" cy="57565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200" b="1" spc="-30" dirty="0" smtClean="0">
                <a:latin typeface="Arial" panose="020B0604020202020204" pitchFamily="34" charset="0"/>
                <a:cs typeface="Arial" panose="020B0604020202020204" pitchFamily="34" charset="0"/>
              </a:rPr>
              <a:t>Chef d’œuvre et EPS</a:t>
            </a:r>
            <a:endParaRPr lang="fr-FR" sz="1200" b="1" spc="-3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2021B77B-E126-764F-BCEF-8786A5B07606}"/>
              </a:ext>
            </a:extLst>
          </p:cNvPr>
          <p:cNvSpPr/>
          <p:nvPr/>
        </p:nvSpPr>
        <p:spPr>
          <a:xfrm>
            <a:off x="6667500" y="340328"/>
            <a:ext cx="2169478" cy="57024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200" b="1" spc="-30" dirty="0" smtClean="0">
                <a:latin typeface="Arial" panose="020B0604020202020204" pitchFamily="34" charset="0"/>
                <a:cs typeface="Arial" panose="020B0604020202020204" pitchFamily="34" charset="0"/>
              </a:rPr>
              <a:t>Programmes EPS</a:t>
            </a:r>
            <a:endParaRPr lang="fr-FR" sz="1200" b="1" spc="-30" dirty="0">
              <a:latin typeface="Arial" panose="020B0604020202020204" pitchFamily="34" charset="0"/>
              <a:cs typeface="Arial" panose="020B0604020202020204" pitchFamily="34" charset="0"/>
            </a:endParaRPr>
          </a:p>
        </p:txBody>
      </p:sp>
      <p:sp>
        <p:nvSpPr>
          <p:cNvPr id="5" name="Accolade ouvrante 4"/>
          <p:cNvSpPr/>
          <p:nvPr/>
        </p:nvSpPr>
        <p:spPr>
          <a:xfrm>
            <a:off x="6248400" y="340328"/>
            <a:ext cx="419100" cy="4700002"/>
          </a:xfrm>
          <a:prstGeom prst="leftBrace">
            <a:avLst>
              <a:gd name="adj1" fmla="val 8333"/>
              <a:gd name="adj2" fmla="val 502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fermante 5"/>
          <p:cNvSpPr/>
          <p:nvPr/>
        </p:nvSpPr>
        <p:spPr>
          <a:xfrm>
            <a:off x="2845099" y="2031179"/>
            <a:ext cx="423359" cy="1739810"/>
          </a:xfrm>
          <a:prstGeom prst="rightBrace">
            <a:avLst>
              <a:gd name="adj1" fmla="val 0"/>
              <a:gd name="adj2" fmla="val 4945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Flèche vers le bas 57"/>
          <p:cNvSpPr/>
          <p:nvPr/>
        </p:nvSpPr>
        <p:spPr>
          <a:xfrm rot="10800000">
            <a:off x="3865090" y="1550158"/>
            <a:ext cx="153696" cy="4303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2021B77B-E126-764F-BCEF-8786A5B07606}"/>
              </a:ext>
            </a:extLst>
          </p:cNvPr>
          <p:cNvSpPr/>
          <p:nvPr/>
        </p:nvSpPr>
        <p:spPr>
          <a:xfrm>
            <a:off x="6667500" y="953469"/>
            <a:ext cx="2169478" cy="57024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sz="1200" b="1" spc="-30" dirty="0" smtClean="0">
                <a:latin typeface="Arial" panose="020B0604020202020204" pitchFamily="34" charset="0"/>
                <a:cs typeface="Arial" panose="020B0604020202020204" pitchFamily="34" charset="0"/>
              </a:rPr>
              <a:t>Prévention-Santé-Environnement </a:t>
            </a:r>
            <a:r>
              <a:rPr lang="fr-FR" sz="1200" b="1" spc="-30" dirty="0">
                <a:latin typeface="Arial" panose="020B0604020202020204" pitchFamily="34" charset="0"/>
                <a:cs typeface="Arial" panose="020B0604020202020204" pitchFamily="34" charset="0"/>
              </a:rPr>
              <a:t>(PSE)</a:t>
            </a:r>
          </a:p>
        </p:txBody>
      </p:sp>
      <p:sp>
        <p:nvSpPr>
          <p:cNvPr id="60" name="Flèche vers le bas 59"/>
          <p:cNvSpPr/>
          <p:nvPr/>
        </p:nvSpPr>
        <p:spPr>
          <a:xfrm rot="10800000">
            <a:off x="5205049" y="1528903"/>
            <a:ext cx="153696" cy="451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6371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a:extLst>
              <a:ext uri="{FF2B5EF4-FFF2-40B4-BE49-F238E27FC236}">
                <a16:creationId xmlns:a16="http://schemas.microsoft.com/office/drawing/2014/main" id="{C3B2DD0B-9CCB-E54C-B76C-FECEB3FD7B56}"/>
              </a:ext>
            </a:extLst>
          </p:cNvPr>
          <p:cNvGrpSpPr/>
          <p:nvPr/>
        </p:nvGrpSpPr>
        <p:grpSpPr>
          <a:xfrm>
            <a:off x="-7951" y="-1599"/>
            <a:ext cx="9151950" cy="1009132"/>
            <a:chOff x="-7951" y="-1599"/>
            <a:chExt cx="9151950" cy="1009132"/>
          </a:xfrm>
        </p:grpSpPr>
        <p:sp>
          <p:nvSpPr>
            <p:cNvPr id="37" name="Rectangle 36">
              <a:extLst>
                <a:ext uri="{FF2B5EF4-FFF2-40B4-BE49-F238E27FC236}">
                  <a16:creationId xmlns:a16="http://schemas.microsoft.com/office/drawing/2014/main" id="{4F18F102-3C3B-3E43-A6FF-3DDC59FE30D8}"/>
                </a:ext>
              </a:extLst>
            </p:cNvPr>
            <p:cNvSpPr/>
            <p:nvPr/>
          </p:nvSpPr>
          <p:spPr>
            <a:xfrm>
              <a:off x="3922138" y="-1599"/>
              <a:ext cx="5221861" cy="1009132"/>
            </a:xfrm>
            <a:prstGeom prst="rect">
              <a:avLst/>
            </a:prstGeom>
            <a:solidFill>
              <a:srgbClr val="0E6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50000"/>
                </a:lnSpc>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Unité Facultative Secteur Sportif</a:t>
              </a:r>
            </a:p>
            <a:p>
              <a:pPr lvl="0" algn="r">
                <a:defRPr/>
              </a:pPr>
              <a:r>
                <a:rPr lang="fr-FR" altLang="zh-CN" sz="2400" dirty="0">
                  <a:solidFill>
                    <a:schemeClr val="bg1"/>
                  </a:solidFill>
                  <a:latin typeface="Calibri" panose="020F0502020204030204" pitchFamily="34" charset="0"/>
                  <a:cs typeface="Calibri" panose="020F0502020204030204" pitchFamily="34" charset="0"/>
                  <a:sym typeface="微软雅黑" pitchFamily="34" charset="-122"/>
                </a:rPr>
                <a:t>en Baccalauréat professionnel</a:t>
              </a:r>
            </a:p>
          </p:txBody>
        </p:sp>
        <p:pic>
          <p:nvPicPr>
            <p:cNvPr id="38" name="Image 37">
              <a:extLst>
                <a:ext uri="{FF2B5EF4-FFF2-40B4-BE49-F238E27FC236}">
                  <a16:creationId xmlns:a16="http://schemas.microsoft.com/office/drawing/2014/main" id="{6587A302-47B9-7145-A5D1-B6F28F675220}"/>
                </a:ext>
              </a:extLst>
            </p:cNvPr>
            <p:cNvPicPr>
              <a:picLocks noChangeAspect="1"/>
            </p:cNvPicPr>
            <p:nvPr/>
          </p:nvPicPr>
          <p:blipFill rotWithShape="1">
            <a:blip r:embed="rId2" cstate="print">
              <a:alphaModFix/>
              <a:duotone>
                <a:schemeClr val="accent1">
                  <a:shade val="45000"/>
                  <a:satMod val="135000"/>
                </a:schemeClr>
                <a:prstClr val="white"/>
              </a:duotone>
              <a:extLst>
                <a:ext uri="{28A0092B-C50C-407E-A947-70E740481C1C}">
                  <a14:useLocalDpi xmlns:a14="http://schemas.microsoft.com/office/drawing/2010/main" val="0"/>
                </a:ext>
              </a:extLst>
            </a:blip>
            <a:srcRect b="15684"/>
            <a:stretch/>
          </p:blipFill>
          <p:spPr>
            <a:xfrm>
              <a:off x="-7951" y="-984"/>
              <a:ext cx="3930090" cy="1008517"/>
            </a:xfrm>
            <a:prstGeom prst="rect">
              <a:avLst/>
            </a:prstGeom>
          </p:spPr>
        </p:pic>
      </p:grpSp>
      <p:pic>
        <p:nvPicPr>
          <p:cNvPr id="3" name="Image 2">
            <a:extLst>
              <a:ext uri="{FF2B5EF4-FFF2-40B4-BE49-F238E27FC236}">
                <a16:creationId xmlns:a16="http://schemas.microsoft.com/office/drawing/2014/main" id="{C2C5314B-6286-6148-84DD-3F1EB3609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93" y="1007533"/>
            <a:ext cx="8078214" cy="4135967"/>
          </a:xfrm>
          <a:prstGeom prst="rect">
            <a:avLst/>
          </a:prstGeom>
        </p:spPr>
      </p:pic>
    </p:spTree>
    <p:extLst>
      <p:ext uri="{BB962C8B-B14F-4D97-AF65-F5344CB8AC3E}">
        <p14:creationId xmlns:p14="http://schemas.microsoft.com/office/powerpoint/2010/main" val="4258258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第一PPT，www.1ppt.com">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标准字体">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22703</TotalTime>
  <Words>2390</Words>
  <Application>Microsoft Office PowerPoint</Application>
  <PresentationFormat>Affichage à l'écran (16:9)</PresentationFormat>
  <Paragraphs>515</Paragraphs>
  <Slides>22</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微软雅黑</vt:lpstr>
      <vt:lpstr>Arial</vt:lpstr>
      <vt:lpstr>Arial Narrow</vt:lpstr>
      <vt:lpstr>Calibri</vt:lpstr>
      <vt:lpstr>等线</vt:lpstr>
      <vt:lpstr>Open Sans</vt:lpstr>
      <vt:lpstr>Poppins</vt:lpstr>
      <vt:lpstr>华文细黑</vt:lpstr>
      <vt:lpstr>Times New Roman</vt:lpstr>
      <vt:lpstr>第一PPT，www.1ppt.com</vt:lpstr>
      <vt:lpstr>Présentation PowerPoint</vt:lpstr>
      <vt:lpstr>Présentation PowerPoint</vt:lpstr>
      <vt:lpstr>Contexte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UF2S</dc:title>
  <dc:creator>Bernard ANDRE</dc:creator>
  <cp:lastModifiedBy>cmieps</cp:lastModifiedBy>
  <cp:revision>199</cp:revision>
  <dcterms:created xsi:type="dcterms:W3CDTF">2017-03-31T11:35:20Z</dcterms:created>
  <dcterms:modified xsi:type="dcterms:W3CDTF">2021-07-19T05:25:38Z</dcterms:modified>
</cp:coreProperties>
</file>