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7" r:id="rId2"/>
    <p:sldId id="452" r:id="rId3"/>
    <p:sldId id="408" r:id="rId4"/>
    <p:sldId id="410" r:id="rId5"/>
    <p:sldId id="465" r:id="rId6"/>
    <p:sldId id="702" r:id="rId7"/>
    <p:sldId id="497" r:id="rId8"/>
    <p:sldId id="415" r:id="rId9"/>
    <p:sldId id="441" r:id="rId10"/>
    <p:sldId id="417" r:id="rId11"/>
    <p:sldId id="696" r:id="rId12"/>
    <p:sldId id="699" r:id="rId13"/>
    <p:sldId id="725" r:id="rId14"/>
    <p:sldId id="282" r:id="rId15"/>
    <p:sldId id="734" r:id="rId16"/>
    <p:sldId id="400" r:id="rId17"/>
    <p:sldId id="743" r:id="rId18"/>
    <p:sldId id="477" r:id="rId19"/>
    <p:sldId id="741" r:id="rId20"/>
  </p:sldIdLst>
  <p:sldSz cx="12192000" cy="6858000"/>
  <p:notesSz cx="6889750" cy="1001871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veronique ELOI ROUX" initials="vER" lastIdx="3" clrIdx="0">
    <p:extLst>
      <p:ext uri="{19B8F6BF-5375-455C-9EA6-DF929625EA0E}">
        <p15:presenceInfo xmlns:p15="http://schemas.microsoft.com/office/powerpoint/2012/main" userId="3efce5f30e283f5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69" autoAdjust="0"/>
    <p:restoredTop sz="78675" autoAdjust="0"/>
  </p:normalViewPr>
  <p:slideViewPr>
    <p:cSldViewPr snapToGrid="0">
      <p:cViewPr varScale="1">
        <p:scale>
          <a:sx n="88" d="100"/>
          <a:sy n="88" d="100"/>
        </p:scale>
        <p:origin x="61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ommentAuthors" Target="commentAuthor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180A94C-7CCB-BA4B-93AE-1B30758A4969}" type="doc">
      <dgm:prSet loTypeId="urn:microsoft.com/office/officeart/2005/8/layout/chart3" loCatId="cycle" qsTypeId="urn:microsoft.com/office/officeart/2005/8/quickstyle/simple5" qsCatId="simple" csTypeId="urn:microsoft.com/office/officeart/2005/8/colors/accent1_3" csCatId="accent1" phldr="1"/>
      <dgm:spPr/>
      <dgm:t>
        <a:bodyPr/>
        <a:lstStyle/>
        <a:p>
          <a:endParaRPr lang="fr-FR"/>
        </a:p>
      </dgm:t>
    </dgm:pt>
    <dgm:pt modelId="{E771E1F6-206B-F34E-8A54-7417A56BF733}">
      <dgm:prSet phldrT="[Texte]" custT="1"/>
      <dgm:spPr/>
      <dgm:t>
        <a:bodyPr lIns="0" tIns="0" rIns="0" bIns="0"/>
        <a:lstStyle/>
        <a:p>
          <a:r>
            <a:rPr lang="fr-FR" sz="1600" b="1" dirty="0"/>
            <a:t>ENSEIGNEMENTS DE SPECIALITE</a:t>
          </a:r>
        </a:p>
      </dgm:t>
    </dgm:pt>
    <dgm:pt modelId="{B2AB669D-6C6D-D04B-A388-05F16B3AFD29}" type="parTrans" cxnId="{18331C20-A962-DE48-BE85-661105659C2F}">
      <dgm:prSet/>
      <dgm:spPr/>
      <dgm:t>
        <a:bodyPr/>
        <a:lstStyle/>
        <a:p>
          <a:endParaRPr lang="fr-FR"/>
        </a:p>
      </dgm:t>
    </dgm:pt>
    <dgm:pt modelId="{E227896E-FE6A-6641-A54E-EDF4CD1C3C88}" type="sibTrans" cxnId="{18331C20-A962-DE48-BE85-661105659C2F}">
      <dgm:prSet/>
      <dgm:spPr/>
      <dgm:t>
        <a:bodyPr/>
        <a:lstStyle/>
        <a:p>
          <a:endParaRPr lang="fr-FR"/>
        </a:p>
      </dgm:t>
    </dgm:pt>
    <dgm:pt modelId="{F4BB0E66-F1F9-DF48-B74A-4DB418F03CFE}">
      <dgm:prSet phldrT="[Texte]" custT="1"/>
      <dgm:spPr/>
      <dgm:t>
        <a:bodyPr/>
        <a:lstStyle/>
        <a:p>
          <a:pPr>
            <a:spcAft>
              <a:spcPts val="0"/>
            </a:spcAft>
          </a:pPr>
          <a:r>
            <a:rPr lang="fr-FR" sz="1600" b="1" dirty="0"/>
            <a:t>ENSEIGNEMENT OPTIONNEL</a:t>
          </a:r>
        </a:p>
      </dgm:t>
    </dgm:pt>
    <dgm:pt modelId="{6C2F22B0-DC87-2F43-9E74-9E99F7BEC9B5}" type="parTrans" cxnId="{B3E8AF61-0381-F345-9167-0CB9B327DE24}">
      <dgm:prSet/>
      <dgm:spPr/>
      <dgm:t>
        <a:bodyPr/>
        <a:lstStyle/>
        <a:p>
          <a:endParaRPr lang="fr-FR"/>
        </a:p>
      </dgm:t>
    </dgm:pt>
    <dgm:pt modelId="{C9DDB9BC-B7BC-8A45-9FBC-8F448BE7D0DB}" type="sibTrans" cxnId="{B3E8AF61-0381-F345-9167-0CB9B327DE24}">
      <dgm:prSet/>
      <dgm:spPr/>
      <dgm:t>
        <a:bodyPr/>
        <a:lstStyle/>
        <a:p>
          <a:endParaRPr lang="fr-FR"/>
        </a:p>
      </dgm:t>
    </dgm:pt>
    <dgm:pt modelId="{88E11A9E-0B0E-43F3-B8A7-F20F8A749723}">
      <dgm:prSet phldrT="[Texte]" custT="1"/>
      <dgm:spPr/>
      <dgm:t>
        <a:bodyPr/>
        <a:lstStyle/>
        <a:p>
          <a:r>
            <a:rPr lang="fr-FR" sz="1600" b="1" dirty="0"/>
            <a:t>EDUCATION PHYSIQUE ET SPORTIVE</a:t>
          </a:r>
        </a:p>
      </dgm:t>
    </dgm:pt>
    <dgm:pt modelId="{8001F7E2-5D4A-4611-9826-D7264ECF2FDC}" type="parTrans" cxnId="{FA02966B-A42F-4713-9542-66DAE5FCDAEB}">
      <dgm:prSet/>
      <dgm:spPr/>
      <dgm:t>
        <a:bodyPr/>
        <a:lstStyle/>
        <a:p>
          <a:endParaRPr lang="fr-FR"/>
        </a:p>
      </dgm:t>
    </dgm:pt>
    <dgm:pt modelId="{F6E871AB-72BC-4B9D-AE18-4BAA0E0E7360}" type="sibTrans" cxnId="{FA02966B-A42F-4713-9542-66DAE5FCDAEB}">
      <dgm:prSet/>
      <dgm:spPr/>
      <dgm:t>
        <a:bodyPr/>
        <a:lstStyle/>
        <a:p>
          <a:endParaRPr lang="fr-FR"/>
        </a:p>
      </dgm:t>
    </dgm:pt>
    <dgm:pt modelId="{1D348CFE-B617-4592-8E39-857362666B6B}" type="pres">
      <dgm:prSet presAssocID="{4180A94C-7CCB-BA4B-93AE-1B30758A4969}" presName="compositeShape" presStyleCnt="0">
        <dgm:presLayoutVars>
          <dgm:chMax val="7"/>
          <dgm:dir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63E84546-D977-4E03-A8D1-EC651A621718}" type="pres">
      <dgm:prSet presAssocID="{4180A94C-7CCB-BA4B-93AE-1B30758A4969}" presName="wedge1" presStyleLbl="node1" presStyleIdx="0" presStyleCnt="3" custScaleX="102367" custLinFactNeighborX="-336" custLinFactNeighborY="1191"/>
      <dgm:spPr/>
      <dgm:t>
        <a:bodyPr/>
        <a:lstStyle/>
        <a:p>
          <a:endParaRPr lang="fr-FR"/>
        </a:p>
      </dgm:t>
    </dgm:pt>
    <dgm:pt modelId="{97BAA892-5D2F-4E5D-9C25-651EA7DB1932}" type="pres">
      <dgm:prSet presAssocID="{4180A94C-7CCB-BA4B-93AE-1B30758A4969}" presName="wedge1Tx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85625D0-4379-4185-A55B-1180F24D97D5}" type="pres">
      <dgm:prSet presAssocID="{4180A94C-7CCB-BA4B-93AE-1B30758A4969}" presName="wedge2" presStyleLbl="node1" presStyleIdx="1" presStyleCnt="3" custLinFactNeighborX="4769" custLinFactNeighborY="1222"/>
      <dgm:spPr/>
      <dgm:t>
        <a:bodyPr/>
        <a:lstStyle/>
        <a:p>
          <a:endParaRPr lang="fr-FR"/>
        </a:p>
      </dgm:t>
    </dgm:pt>
    <dgm:pt modelId="{E4EA6D29-2644-4EDA-B572-B52E516B6E0A}" type="pres">
      <dgm:prSet presAssocID="{4180A94C-7CCB-BA4B-93AE-1B30758A4969}" presName="wedge2Tx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C1C59ADA-4DE5-46BE-845D-8FEFF7BB9F27}" type="pres">
      <dgm:prSet presAssocID="{4180A94C-7CCB-BA4B-93AE-1B30758A4969}" presName="wedge3" presStyleLbl="node1" presStyleIdx="2" presStyleCnt="3" custScaleX="92311" custScaleY="99282" custLinFactNeighborX="-185" custLinFactNeighborY="-1386"/>
      <dgm:spPr/>
      <dgm:t>
        <a:bodyPr/>
        <a:lstStyle/>
        <a:p>
          <a:endParaRPr lang="fr-FR"/>
        </a:p>
      </dgm:t>
    </dgm:pt>
    <dgm:pt modelId="{4A7EE727-E3AA-4F90-8E19-DF5455A1860C}" type="pres">
      <dgm:prSet presAssocID="{4180A94C-7CCB-BA4B-93AE-1B30758A4969}" presName="wedge3Tx" presStyleLbl="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4B43C8CD-F759-4E39-BD87-A490D5D32B74}" type="presOf" srcId="{F4BB0E66-F1F9-DF48-B74A-4DB418F03CFE}" destId="{185625D0-4379-4185-A55B-1180F24D97D5}" srcOrd="0" destOrd="0" presId="urn:microsoft.com/office/officeart/2005/8/layout/chart3"/>
    <dgm:cxn modelId="{CC094E23-A943-46DD-9143-8F8E8E58CAFB}" type="presOf" srcId="{F4BB0E66-F1F9-DF48-B74A-4DB418F03CFE}" destId="{E4EA6D29-2644-4EDA-B572-B52E516B6E0A}" srcOrd="1" destOrd="0" presId="urn:microsoft.com/office/officeart/2005/8/layout/chart3"/>
    <dgm:cxn modelId="{B8DCF263-D17C-4258-BD42-3E34AD05D726}" type="presOf" srcId="{4180A94C-7CCB-BA4B-93AE-1B30758A4969}" destId="{1D348CFE-B617-4592-8E39-857362666B6B}" srcOrd="0" destOrd="0" presId="urn:microsoft.com/office/officeart/2005/8/layout/chart3"/>
    <dgm:cxn modelId="{CC3FC0FA-9725-4401-81C8-2687291C138A}" type="presOf" srcId="{88E11A9E-0B0E-43F3-B8A7-F20F8A749723}" destId="{4A7EE727-E3AA-4F90-8E19-DF5455A1860C}" srcOrd="1" destOrd="0" presId="urn:microsoft.com/office/officeart/2005/8/layout/chart3"/>
    <dgm:cxn modelId="{00245336-100A-4BC5-A529-C9C6EB050748}" type="presOf" srcId="{E771E1F6-206B-F34E-8A54-7417A56BF733}" destId="{97BAA892-5D2F-4E5D-9C25-651EA7DB1932}" srcOrd="1" destOrd="0" presId="urn:microsoft.com/office/officeart/2005/8/layout/chart3"/>
    <dgm:cxn modelId="{A7F8823C-9B2D-47D4-B8A8-BB32F2A4D742}" type="presOf" srcId="{88E11A9E-0B0E-43F3-B8A7-F20F8A749723}" destId="{C1C59ADA-4DE5-46BE-845D-8FEFF7BB9F27}" srcOrd="0" destOrd="0" presId="urn:microsoft.com/office/officeart/2005/8/layout/chart3"/>
    <dgm:cxn modelId="{B3E8AF61-0381-F345-9167-0CB9B327DE24}" srcId="{4180A94C-7CCB-BA4B-93AE-1B30758A4969}" destId="{F4BB0E66-F1F9-DF48-B74A-4DB418F03CFE}" srcOrd="1" destOrd="0" parTransId="{6C2F22B0-DC87-2F43-9E74-9E99F7BEC9B5}" sibTransId="{C9DDB9BC-B7BC-8A45-9FBC-8F448BE7D0DB}"/>
    <dgm:cxn modelId="{18331C20-A962-DE48-BE85-661105659C2F}" srcId="{4180A94C-7CCB-BA4B-93AE-1B30758A4969}" destId="{E771E1F6-206B-F34E-8A54-7417A56BF733}" srcOrd="0" destOrd="0" parTransId="{B2AB669D-6C6D-D04B-A388-05F16B3AFD29}" sibTransId="{E227896E-FE6A-6641-A54E-EDF4CD1C3C88}"/>
    <dgm:cxn modelId="{FA02966B-A42F-4713-9542-66DAE5FCDAEB}" srcId="{4180A94C-7CCB-BA4B-93AE-1B30758A4969}" destId="{88E11A9E-0B0E-43F3-B8A7-F20F8A749723}" srcOrd="2" destOrd="0" parTransId="{8001F7E2-5D4A-4611-9826-D7264ECF2FDC}" sibTransId="{F6E871AB-72BC-4B9D-AE18-4BAA0E0E7360}"/>
    <dgm:cxn modelId="{5C268BE0-A535-4756-9BCC-441858A9C28B}" type="presOf" srcId="{E771E1F6-206B-F34E-8A54-7417A56BF733}" destId="{63E84546-D977-4E03-A8D1-EC651A621718}" srcOrd="0" destOrd="0" presId="urn:microsoft.com/office/officeart/2005/8/layout/chart3"/>
    <dgm:cxn modelId="{1F5D6590-C7BF-4300-8034-EA0D7B095844}" type="presParOf" srcId="{1D348CFE-B617-4592-8E39-857362666B6B}" destId="{63E84546-D977-4E03-A8D1-EC651A621718}" srcOrd="0" destOrd="0" presId="urn:microsoft.com/office/officeart/2005/8/layout/chart3"/>
    <dgm:cxn modelId="{34A73FE6-7DC7-4B73-9E87-A1921EB14EF4}" type="presParOf" srcId="{1D348CFE-B617-4592-8E39-857362666B6B}" destId="{97BAA892-5D2F-4E5D-9C25-651EA7DB1932}" srcOrd="1" destOrd="0" presId="urn:microsoft.com/office/officeart/2005/8/layout/chart3"/>
    <dgm:cxn modelId="{23A9F254-0C3C-4C31-BFD3-A936C0FB4612}" type="presParOf" srcId="{1D348CFE-B617-4592-8E39-857362666B6B}" destId="{185625D0-4379-4185-A55B-1180F24D97D5}" srcOrd="2" destOrd="0" presId="urn:microsoft.com/office/officeart/2005/8/layout/chart3"/>
    <dgm:cxn modelId="{5630A4D4-6D55-4335-AECA-57A2F4213428}" type="presParOf" srcId="{1D348CFE-B617-4592-8E39-857362666B6B}" destId="{E4EA6D29-2644-4EDA-B572-B52E516B6E0A}" srcOrd="3" destOrd="0" presId="urn:microsoft.com/office/officeart/2005/8/layout/chart3"/>
    <dgm:cxn modelId="{768251CA-BFB3-4087-9D84-1A54C18AA6C9}" type="presParOf" srcId="{1D348CFE-B617-4592-8E39-857362666B6B}" destId="{C1C59ADA-4DE5-46BE-845D-8FEFF7BB9F27}" srcOrd="4" destOrd="0" presId="urn:microsoft.com/office/officeart/2005/8/layout/chart3"/>
    <dgm:cxn modelId="{E58F7711-5BC9-46C6-A0EC-740DBAA77626}" type="presParOf" srcId="{1D348CFE-B617-4592-8E39-857362666B6B}" destId="{4A7EE727-E3AA-4F90-8E19-DF5455A1860C}" srcOrd="5" destOrd="0" presId="urn:microsoft.com/office/officeart/2005/8/layout/chart3"/>
  </dgm:cxnLst>
  <dgm:bg>
    <a:noFill/>
  </dgm:bg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3E84546-D977-4E03-A8D1-EC651A621718}">
      <dsp:nvSpPr>
        <dsp:cNvPr id="0" name=""/>
        <dsp:cNvSpPr/>
      </dsp:nvSpPr>
      <dsp:spPr>
        <a:xfrm>
          <a:off x="3018818" y="417056"/>
          <a:ext cx="4627092" cy="4520101"/>
        </a:xfrm>
        <a:prstGeom prst="pie">
          <a:avLst>
            <a:gd name="adj1" fmla="val 16200000"/>
            <a:gd name="adj2" fmla="val 1800000"/>
          </a:avLst>
        </a:prstGeom>
        <a:gradFill rotWithShape="0">
          <a:gsLst>
            <a:gs pos="0">
              <a:schemeClr val="accent1">
                <a:shade val="8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shade val="8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shade val="8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b="1" kern="1200" dirty="0"/>
            <a:t>ENSEIGNEMENTS DE SPECIALITE</a:t>
          </a:r>
        </a:p>
      </dsp:txBody>
      <dsp:txXfrm>
        <a:off x="5534524" y="1251123"/>
        <a:ext cx="1569906" cy="1506700"/>
      </dsp:txXfrm>
    </dsp:sp>
    <dsp:sp modelId="{185625D0-4379-4185-A55B-1180F24D97D5}">
      <dsp:nvSpPr>
        <dsp:cNvPr id="0" name=""/>
        <dsp:cNvSpPr/>
      </dsp:nvSpPr>
      <dsp:spPr>
        <a:xfrm>
          <a:off x="3070065" y="552984"/>
          <a:ext cx="4520101" cy="4520101"/>
        </a:xfrm>
        <a:prstGeom prst="pie">
          <a:avLst>
            <a:gd name="adj1" fmla="val 1800000"/>
            <a:gd name="adj2" fmla="val 9000000"/>
          </a:avLst>
        </a:prstGeom>
        <a:gradFill rotWithShape="0">
          <a:gsLst>
            <a:gs pos="0">
              <a:schemeClr val="accent1">
                <a:shade val="80000"/>
                <a:hueOff val="174641"/>
                <a:satOff val="-3128"/>
                <a:lumOff val="13293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shade val="80000"/>
                <a:hueOff val="174641"/>
                <a:satOff val="-3128"/>
                <a:lumOff val="13293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shade val="80000"/>
                <a:hueOff val="174641"/>
                <a:satOff val="-3128"/>
                <a:lumOff val="13293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fr-FR" sz="1600" b="1" kern="1200" dirty="0"/>
            <a:t>ENSEIGNEMENT OPTIONNEL</a:t>
          </a:r>
        </a:p>
      </dsp:txBody>
      <dsp:txXfrm>
        <a:off x="4307711" y="3404953"/>
        <a:ext cx="2044807" cy="1399078"/>
      </dsp:txXfrm>
    </dsp:sp>
    <dsp:sp modelId="{C1C59ADA-4DE5-46BE-845D-8FEFF7BB9F27}">
      <dsp:nvSpPr>
        <dsp:cNvPr id="0" name=""/>
        <dsp:cNvSpPr/>
      </dsp:nvSpPr>
      <dsp:spPr>
        <a:xfrm>
          <a:off x="3019914" y="451327"/>
          <a:ext cx="4172550" cy="4487646"/>
        </a:xfrm>
        <a:prstGeom prst="pie">
          <a:avLst>
            <a:gd name="adj1" fmla="val 9000000"/>
            <a:gd name="adj2" fmla="val 16200000"/>
          </a:avLst>
        </a:prstGeom>
        <a:gradFill rotWithShape="0">
          <a:gsLst>
            <a:gs pos="0">
              <a:schemeClr val="accent1">
                <a:shade val="80000"/>
                <a:hueOff val="349283"/>
                <a:satOff val="-6256"/>
                <a:lumOff val="26585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shade val="80000"/>
                <a:hueOff val="349283"/>
                <a:satOff val="-6256"/>
                <a:lumOff val="26585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shade val="80000"/>
                <a:hueOff val="349283"/>
                <a:satOff val="-6256"/>
                <a:lumOff val="26585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b="1" kern="1200" dirty="0"/>
            <a:t>EDUCATION PHYSIQUE ET SPORTIVE</a:t>
          </a:r>
        </a:p>
      </dsp:txBody>
      <dsp:txXfrm>
        <a:off x="3466973" y="1332829"/>
        <a:ext cx="1415686" cy="149588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art3">
  <dgm:title val=""/>
  <dgm:desc val=""/>
  <dgm:catLst>
    <dgm:cat type="relationship" pri="27000"/>
    <dgm:cat type="cycle" pri="8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presOf/>
    <dgm:shape xmlns:r="http://schemas.openxmlformats.org/officeDocument/2006/relationships" r:blip="">
      <dgm:adjLst/>
    </dgm:shape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205"/>
          <dgm:constr type="t" for="ch" forName="wedge1Tx" refType="h" fact="0.205"/>
          <dgm:constr type="w" for="ch" forName="wedge1Tx" refType="w" fact="0.59"/>
          <dgm:constr type="h" for="ch" forName="wedge1Tx" refType="h" fact="0.59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52"/>
          <dgm:constr type="t" for="ch" forName="wedge1Tx" refType="h" fact="0.205"/>
          <dgm:constr type="w" for="ch" forName="wedge1Tx" refType="w" fact="0.295"/>
          <dgm:constr type="h" for="ch" forName="wedge1Tx" refType="h" fact="0.59"/>
          <dgm:constr type="l" for="ch" forName="wedge2" refType="w" fact="0.08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wedge2Tx" refType="w" fact="0.2"/>
          <dgm:constr type="t" for="ch" forName="wedge2Tx" refType="h" fact="0.205"/>
          <dgm:constr type="w" for="ch" forName="wedge2Tx" refType="w" fact="0.295"/>
          <dgm:constr type="h" for="ch" forName="wedge2Tx" refType="h" fact="0.59"/>
          <dgm:constr type="primFontSz" for="ch" ptType="node" op="equ"/>
        </dgm:constrLst>
      </dgm:if>
      <dgm:if name="Name3" axis="ch" ptType="node" func="cnt" op="equ" val="3">
        <dgm:choose name="Name4">
          <dgm:if name="Name5" func="var" arg="dir" op="equ" val="norm">
            <dgm:constrLst>
              <dgm:constr type="l" for="ch" forName="wedge1" refType="w" fact="0.1233"/>
              <dgm:constr type="t" for="ch" forName="wedge1" refType="w" fact="0.055"/>
              <dgm:constr type="w" for="ch" forName="wedge1" refType="w" fact="0.84"/>
              <dgm:constr type="h" for="ch" forName="wedge1" refType="h" fact="0.84"/>
              <dgm:constr type="l" for="ch" forName="wedge1Tx" refType="w" fact="0.58"/>
              <dgm:constr type="t" for="ch" forName="wedge1Tx" refType="h" fact="0.21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"/>
              <dgm:constr type="t" for="ch" forName="wedge3Tx" refType="h" fact="0.245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if>
          <dgm:else name="Name6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45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367"/>
              <dgm:constr type="t" for="ch" forName="wedge3" refType="w" fact="0.055"/>
              <dgm:constr type="w" for="ch" forName="wedge3" refType="w" fact="0.84"/>
              <dgm:constr type="h" for="ch" forName="wedge3" refType="h" fact="0.84"/>
              <dgm:constr type="l" for="ch" forName="wedge3Tx" refType="w" fact="0.14"/>
              <dgm:constr type="t" for="ch" forName="wedge3Tx" refType="h" fact="0.21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else>
        </dgm:choose>
      </dgm:if>
      <dgm:if name="Name7" axis="ch" ptType="node" func="cnt" op="equ" val="4">
        <dgm:choose name="Name8">
          <dgm:if name="Name9" func="var" arg="dir" op="equ" val="norm">
            <dgm:constrLst>
              <dgm:constr type="l" for="ch" forName="wedge1" refType="w" fact="0.1154"/>
              <dgm:constr type="t" for="ch" forName="wedge1" refType="w" fact="0.0446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75"/>
              <dgm:constr type="t" for="ch" forName="wedge4Tx" refType="h" fact="0.235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if>
          <dgm:else name="Name10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5"/>
              <dgm:constr type="t" for="ch" forName="wedge1Tx" refType="h" fact="0.235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446"/>
              <dgm:constr type="t" for="ch" forName="wedge4" refType="h" fact="0.0446"/>
              <dgm:constr type="w" for="ch" forName="wedge4" refType="w" fact="0.84"/>
              <dgm:constr type="h" for="ch" forName="wedge4" refType="h" fact="0.84"/>
              <dgm:constr type="l" for="ch" forName="wedge4Tx" refType="w" fact="0.145"/>
              <dgm:constr type="t" for="ch" forName="wedge4Tx" refType="h" fact="0.2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else>
        </dgm:choose>
      </dgm:if>
      <dgm:if name="Name11" axis="ch" ptType="node" func="cnt" op="equ" val="5">
        <dgm:choose name="Name12">
          <dgm:if name="Name13" func="var" arg="dir" op="equ" val="norm">
            <dgm:constrLst>
              <dgm:constr type="l" for="ch" forName="wedge1" refType="w" fact="0.1094"/>
              <dgm:constr type="t" for="ch" forName="wedge1" refType="w" fact="0.0395"/>
              <dgm:constr type="w" for="ch" forName="wedge1" refType="w" fact="0.84"/>
              <dgm:constr type="h" for="ch" forName="wedge1" refType="h" fact="0.84"/>
              <dgm:constr type="l" for="ch" forName="wedge1Tx" refType="w" fact="0.54"/>
              <dgm:constr type="t" for="ch" forName="wedge1Tx" refType="h" fact="0.165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2025"/>
              <dgm:constr type="t" for="ch" forName="wedge5Tx" refType="h" fact="0.208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if>
          <dgm:else name="Name14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"/>
              <dgm:constr type="t" for="ch" forName="wedge1Tx" refType="h" fact="0.208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506"/>
              <dgm:constr type="t" for="ch" forName="wedge5" refType="h" fact="0.0395"/>
              <dgm:constr type="w" for="ch" forName="wedge5" refType="w" fact="0.84"/>
              <dgm:constr type="h" for="ch" forName="wedge5" refType="h" fact="0.84"/>
              <dgm:constr type="l" for="ch" forName="wedge5Tx" refType="w" fact="0.18"/>
              <dgm:constr type="t" for="ch" forName="wedge5Tx" refType="h" fact="0.165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else>
        </dgm:choose>
      </dgm:if>
      <dgm:if name="Name15" axis="ch" ptType="node" func="cnt" op="equ" val="6">
        <dgm:choose name="Name16">
          <dgm:if name="Name17" func="var" arg="dir" op="equ" val="norm">
            <dgm:constrLst>
              <dgm:constr type="l" for="ch" forName="wedge1" refType="w" fact="0.105"/>
              <dgm:constr type="t" for="ch" forName="wedge1" refType="w" fact="0.0367"/>
              <dgm:constr type="w" for="ch" forName="wedge1" refType="w" fact="0.84"/>
              <dgm:constr type="h" for="ch" forName="wedge1" refType="h" fact="0.84"/>
              <dgm:constr type="l" for="ch" forName="wedge1Tx" refType="w" fact="0.534"/>
              <dgm:constr type="t" for="ch" forName="wedge1Tx" refType="h" fact="0.126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246"/>
              <dgm:constr type="t" for="ch" forName="wedge6Tx" refType="h" fact="0.1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if>
          <dgm:else name="Name18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9"/>
              <dgm:constr type="t" for="ch" forName="wedge1Tx" refType="h" fact="0.1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55"/>
              <dgm:constr type="t" for="ch" forName="wedge6" refType="h" fact="0.0367"/>
              <dgm:constr type="w" for="ch" forName="wedge6" refType="w" fact="0.84"/>
              <dgm:constr type="h" for="ch" forName="wedge6" refType="h" fact="0.84"/>
              <dgm:constr type="l" for="ch" forName="wedge6Tx" refType="w" fact="0.221"/>
              <dgm:constr type="t" for="ch" forName="wedge6Tx" refType="h" fact="0.126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else>
        </dgm:choose>
      </dgm:if>
      <dgm:else name="Name19">
        <dgm:choose name="Name20">
          <dgm:if name="Name21" func="var" arg="dir" op="equ" val="norm">
            <dgm:constrLst>
              <dgm:constr type="l" for="ch" forName="wedge1" refType="w" fact="0.1017"/>
              <dgm:constr type="t" for="ch" forName="wedge1" refType="w" fact="0.035"/>
              <dgm:constr type="w" for="ch" forName="wedge1" refType="w" fact="0.84"/>
              <dgm:constr type="h" for="ch" forName="wedge1" refType="h" fact="0.84"/>
              <dgm:constr type="l" for="ch" forName="wedge1Tx" refType="w" fact="0.53"/>
              <dgm:constr type="t" for="ch" forName="wedge1Tx" refType="h" fact="0.115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8"/>
              <dgm:constr type="t" for="ch" forName="wedge7" refType="h" fact="0.08"/>
              <dgm:constr type="w" for="ch" forName="wedge7" refType="w" fact="0.84"/>
              <dgm:constr type="h" for="ch" forName="wedge7" refType="h" fact="0.84"/>
              <dgm:constr type="l" for="ch" forName="wedge7Tx" refType="w" fact="0.262"/>
              <dgm:constr type="t" for="ch" forName="wedge7Tx" refType="h" fact="0.16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if>
          <dgm:else name="Name22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8"/>
              <dgm:constr type="t" for="ch" forName="wedge1Tx" refType="h" fact="0.16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583"/>
              <dgm:constr type="t" for="ch" forName="wedge7" refType="h" fact="0.035"/>
              <dgm:constr type="w" for="ch" forName="wedge7" refType="w" fact="0.84"/>
              <dgm:constr type="h" for="ch" forName="wedge7" refType="h" fact="0.84"/>
              <dgm:constr type="l" for="ch" forName="wedge7Tx" refType="w" fact="0.2403"/>
              <dgm:constr type="t" for="ch" forName="wedge7Tx" refType="h" fact="0.115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else>
        </dgm:choose>
      </dgm:else>
    </dgm:choose>
    <dgm:ruleLst/>
    <dgm:choose name="Name23">
      <dgm:if name="Name24" axis="ch" ptType="node" func="cnt" op="gte" val="1">
        <dgm:layoutNode name="wedge1">
          <dgm:alg type="sp"/>
          <dgm:choose name="Name25">
            <dgm:if name="Name26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27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28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29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30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31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32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33">
            <dgm:if name="Name34" func="var" arg="dir" op="equ" val="norm">
              <dgm:presOf axis="ch desOrSelf" ptType="node node" st="1 1" cnt="1 0"/>
            </dgm:if>
            <dgm:else name="Name35">
              <dgm:choose name="Name36">
                <dgm:if name="Name37" axis="ch" ptType="node" func="cnt" op="equ" val="1">
                  <dgm:presOf axis="ch desOrSelf" ptType="node node" st="1 1" cnt="1 0"/>
                </dgm:if>
                <dgm:if name="Name38" axis="ch" ptType="node" func="cnt" op="equ" val="2">
                  <dgm:presOf axis="ch desOrSelf" ptType="node node" st="2 1" cnt="1 0"/>
                </dgm:if>
                <dgm:if name="Name39" axis="ch" ptType="node" func="cnt" op="equ" val="3">
                  <dgm:presOf axis="ch desOrSelf" ptType="node node" st="3 1" cnt="1 0"/>
                </dgm:if>
                <dgm:if name="Name40" axis="ch" ptType="node" func="cnt" op="equ" val="4">
                  <dgm:presOf axis="ch desOrSelf" ptType="node node" st="4 1" cnt="1 0"/>
                </dgm:if>
                <dgm:if name="Name41" axis="ch" ptType="node" func="cnt" op="equ" val="5">
                  <dgm:presOf axis="ch desOrSelf" ptType="node node" st="5 1" cnt="1 0"/>
                </dgm:if>
                <dgm:if name="Name42" axis="ch" ptType="node" func="cnt" op="equ" val="6">
                  <dgm:presOf axis="ch desOrSelf" ptType="node node" st="6 1" cnt="1 0"/>
                </dgm:if>
                <dgm:else name="Name43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44">
            <dgm:if name="Name45" func="var" arg="dir" op="equ" val="norm">
              <dgm:presOf axis="ch desOrSelf" ptType="node node" st="1 1" cnt="1 0"/>
            </dgm:if>
            <dgm:else name="Name46">
              <dgm:choose name="Name47">
                <dgm:if name="Name48" axis="ch" ptType="node" func="cnt" op="equ" val="1">
                  <dgm:presOf axis="ch desOrSelf" ptType="node node" st="1 1" cnt="1 0"/>
                </dgm:if>
                <dgm:if name="Name49" axis="ch" ptType="node" func="cnt" op="equ" val="2">
                  <dgm:presOf axis="ch desOrSelf" ptType="node node" st="2 1" cnt="1 0"/>
                </dgm:if>
                <dgm:if name="Name50" axis="ch" ptType="node" func="cnt" op="equ" val="3">
                  <dgm:presOf axis="ch desOrSelf" ptType="node node" st="3 1" cnt="1 0"/>
                </dgm:if>
                <dgm:if name="Name51" axis="ch" ptType="node" func="cnt" op="equ" val="4">
                  <dgm:presOf axis="ch desOrSelf" ptType="node node" st="4 1" cnt="1 0"/>
                </dgm:if>
                <dgm:if name="Name52" axis="ch" ptType="node" func="cnt" op="equ" val="5">
                  <dgm:presOf axis="ch desOrSelf" ptType="node node" st="5 1" cnt="1 0"/>
                </dgm:if>
                <dgm:if name="Name53" axis="ch" ptType="node" func="cnt" op="equ" val="6">
                  <dgm:presOf axis="ch desOrSelf" ptType="node node" st="6 1" cnt="1 0"/>
                </dgm:if>
                <dgm:else name="Name54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55"/>
    </dgm:choose>
    <dgm:choose name="Name56">
      <dgm:if name="Name57" axis="ch" ptType="node" func="cnt" op="gte" val="2">
        <dgm:layoutNode name="wedge2">
          <dgm:alg type="sp"/>
          <dgm:choose name="Name58">
            <dgm:if name="Name59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60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61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62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63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64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65">
            <dgm:if name="Name66" func="var" arg="dir" op="equ" val="norm">
              <dgm:presOf axis="ch desOrSelf" ptType="node node" st="2 1" cnt="1 0"/>
            </dgm:if>
            <dgm:else name="Name67">
              <dgm:choose name="Name68">
                <dgm:if name="Name69" axis="ch" ptType="node" func="cnt" op="equ" val="2">
                  <dgm:presOf axis="ch desOrSelf" ptType="node node" st="1 1" cnt="1 0"/>
                </dgm:if>
                <dgm:if name="Name70" axis="ch" ptType="node" func="cnt" op="equ" val="3">
                  <dgm:presOf axis="ch desOrSelf" ptType="node node" st="2 1" cnt="1 0"/>
                </dgm:if>
                <dgm:if name="Name71" axis="ch" ptType="node" func="cnt" op="equ" val="4">
                  <dgm:presOf axis="ch desOrSelf" ptType="node node" st="3 1" cnt="1 0"/>
                </dgm:if>
                <dgm:if name="Name72" axis="ch" ptType="node" func="cnt" op="equ" val="5">
                  <dgm:presOf axis="ch desOrSelf" ptType="node node" st="4 1" cnt="1 0"/>
                </dgm:if>
                <dgm:if name="Name73" axis="ch" ptType="node" func="cnt" op="equ" val="6">
                  <dgm:presOf axis="ch desOrSelf" ptType="node node" st="5 1" cnt="1 0"/>
                </dgm:if>
                <dgm:else name="Name74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75">
            <dgm:if name="Name76" func="var" arg="dir" op="equ" val="norm">
              <dgm:presOf axis="ch desOrSelf" ptType="node node" st="2 1" cnt="1 0"/>
            </dgm:if>
            <dgm:else name="Name77">
              <dgm:choose name="Name78">
                <dgm:if name="Name79" axis="ch" ptType="node" func="cnt" op="equ" val="2">
                  <dgm:presOf axis="ch desOrSelf" ptType="node node" st="1 1" cnt="1 0"/>
                </dgm:if>
                <dgm:if name="Name80" axis="ch" ptType="node" func="cnt" op="equ" val="3">
                  <dgm:presOf axis="ch desOrSelf" ptType="node node" st="2 1" cnt="1 0"/>
                </dgm:if>
                <dgm:if name="Name81" axis="ch" ptType="node" func="cnt" op="equ" val="4">
                  <dgm:presOf axis="ch desOrSelf" ptType="node node" st="3 1" cnt="1 0"/>
                </dgm:if>
                <dgm:if name="Name82" axis="ch" ptType="node" func="cnt" op="equ" val="5">
                  <dgm:presOf axis="ch desOrSelf" ptType="node node" st="4 1" cnt="1 0"/>
                </dgm:if>
                <dgm:if name="Name83" axis="ch" ptType="node" func="cnt" op="equ" val="6">
                  <dgm:presOf axis="ch desOrSelf" ptType="node node" st="5 1" cnt="1 0"/>
                </dgm:if>
                <dgm:else name="Name84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85"/>
    </dgm:choose>
    <dgm:choose name="Name86">
      <dgm:if name="Name87" axis="ch" ptType="node" func="cnt" op="gte" val="3">
        <dgm:layoutNode name="wedge3">
          <dgm:alg type="sp"/>
          <dgm:choose name="Name88">
            <dgm:if name="Name89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90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91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92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93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94">
            <dgm:if name="Name95" func="var" arg="dir" op="equ" val="norm">
              <dgm:presOf axis="ch desOrSelf" ptType="node node" st="3 1" cnt="1 0"/>
            </dgm:if>
            <dgm:else name="Name96">
              <dgm:choose name="Name97">
                <dgm:if name="Name98" axis="ch" ptType="node" func="cnt" op="equ" val="3">
                  <dgm:presOf axis="ch desOrSelf" ptType="node node" st="1 1" cnt="1 0"/>
                </dgm:if>
                <dgm:if name="Name99" axis="ch" ptType="node" func="cnt" op="equ" val="4">
                  <dgm:presOf axis="ch desOrSelf" ptType="node node" st="2 1" cnt="1 0"/>
                </dgm:if>
                <dgm:if name="Name100" axis="ch" ptType="node" func="cnt" op="equ" val="5">
                  <dgm:presOf axis="ch desOrSelf" ptType="node node" st="3 1" cnt="1 0"/>
                </dgm:if>
                <dgm:if name="Name101" axis="ch" ptType="node" func="cnt" op="equ" val="6">
                  <dgm:presOf axis="ch desOrSelf" ptType="node node" st="4 1" cnt="1 0"/>
                </dgm:if>
                <dgm:else name="Name102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03">
            <dgm:if name="Name104" func="var" arg="dir" op="equ" val="norm">
              <dgm:presOf axis="ch desOrSelf" ptType="node node" st="3 1" cnt="1 0"/>
            </dgm:if>
            <dgm:else name="Name105">
              <dgm:choose name="Name106">
                <dgm:if name="Name107" axis="ch" ptType="node" func="cnt" op="equ" val="3">
                  <dgm:presOf axis="ch desOrSelf" ptType="node node" st="1 1" cnt="1 0"/>
                </dgm:if>
                <dgm:if name="Name108" axis="ch" ptType="node" func="cnt" op="equ" val="4">
                  <dgm:presOf axis="ch desOrSelf" ptType="node node" st="2 1" cnt="1 0"/>
                </dgm:if>
                <dgm:if name="Name109" axis="ch" ptType="node" func="cnt" op="equ" val="5">
                  <dgm:presOf axis="ch desOrSelf" ptType="node node" st="3 1" cnt="1 0"/>
                </dgm:if>
                <dgm:if name="Name110" axis="ch" ptType="node" func="cnt" op="equ" val="6">
                  <dgm:presOf axis="ch desOrSelf" ptType="node node" st="4 1" cnt="1 0"/>
                </dgm:if>
                <dgm:else name="Name111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12"/>
    </dgm:choose>
    <dgm:choose name="Name113">
      <dgm:if name="Name114" axis="ch" ptType="node" func="cnt" op="gte" val="4">
        <dgm:layoutNode name="wedge4">
          <dgm:alg type="sp"/>
          <dgm:choose name="Name115">
            <dgm:if name="Name116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17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18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19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20">
            <dgm:if name="Name121" func="var" arg="dir" op="equ" val="norm">
              <dgm:presOf axis="ch desOrSelf" ptType="node node" st="4 1" cnt="1 0"/>
            </dgm:if>
            <dgm:else name="Name122">
              <dgm:choose name="Name123">
                <dgm:if name="Name124" axis="ch" ptType="node" func="cnt" op="equ" val="4">
                  <dgm:presOf axis="ch desOrSelf" ptType="node node" st="1 1" cnt="1 0"/>
                </dgm:if>
                <dgm:if name="Name125" axis="ch" ptType="node" func="cnt" op="equ" val="5">
                  <dgm:presOf axis="ch desOrSelf" ptType="node node" st="2 1" cnt="1 0"/>
                </dgm:if>
                <dgm:if name="Name126" axis="ch" ptType="node" func="cnt" op="equ" val="6">
                  <dgm:presOf axis="ch desOrSelf" ptType="node node" st="3 1" cnt="1 0"/>
                </dgm:if>
                <dgm:else name="Name127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28">
            <dgm:if name="Name129" func="var" arg="dir" op="equ" val="norm">
              <dgm:presOf axis="ch desOrSelf" ptType="node node" st="4 1" cnt="1 0"/>
            </dgm:if>
            <dgm:else name="Name130">
              <dgm:choose name="Name131">
                <dgm:if name="Name132" axis="ch" ptType="node" func="cnt" op="equ" val="4">
                  <dgm:presOf axis="ch desOrSelf" ptType="node node" st="1 1" cnt="1 0"/>
                </dgm:if>
                <dgm:if name="Name133" axis="ch" ptType="node" func="cnt" op="equ" val="5">
                  <dgm:presOf axis="ch desOrSelf" ptType="node node" st="2 1" cnt="1 0"/>
                </dgm:if>
                <dgm:if name="Name134" axis="ch" ptType="node" func="cnt" op="equ" val="6">
                  <dgm:presOf axis="ch desOrSelf" ptType="node node" st="3 1" cnt="1 0"/>
                </dgm:if>
                <dgm:else name="Name135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36"/>
    </dgm:choose>
    <dgm:choose name="Name137">
      <dgm:if name="Name138" axis="ch" ptType="node" func="cnt" op="gte" val="5">
        <dgm:layoutNode name="wedge5">
          <dgm:alg type="sp"/>
          <dgm:choose name="Name139">
            <dgm:if name="Name140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41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42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43">
            <dgm:if name="Name144" func="var" arg="dir" op="equ" val="norm">
              <dgm:presOf axis="ch desOrSelf" ptType="node node" st="5 1" cnt="1 0"/>
            </dgm:if>
            <dgm:else name="Name145">
              <dgm:choose name="Name146">
                <dgm:if name="Name147" axis="ch" ptType="node" func="cnt" op="equ" val="5">
                  <dgm:presOf axis="ch desOrSelf" ptType="node node" st="1 1" cnt="1 0"/>
                </dgm:if>
                <dgm:if name="Name148" axis="ch" ptType="node" func="cnt" op="equ" val="6">
                  <dgm:presOf axis="ch desOrSelf" ptType="node node" st="2 1" cnt="1 0"/>
                </dgm:if>
                <dgm:else name="Name149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0">
            <dgm:if name="Name151" func="var" arg="dir" op="equ" val="norm">
              <dgm:presOf axis="ch desOrSelf" ptType="node node" st="5 1" cnt="1 0"/>
            </dgm:if>
            <dgm:else name="Name152">
              <dgm:choose name="Name153">
                <dgm:if name="Name154" axis="ch" ptType="node" func="cnt" op="equ" val="5">
                  <dgm:presOf axis="ch desOrSelf" ptType="node node" st="1 1" cnt="1 0"/>
                </dgm:if>
                <dgm:if name="Name155" axis="ch" ptType="node" func="cnt" op="equ" val="6">
                  <dgm:presOf axis="ch desOrSelf" ptType="node node" st="2 1" cnt="1 0"/>
                </dgm:if>
                <dgm:else name="Name156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57"/>
    </dgm:choose>
    <dgm:choose name="Name158">
      <dgm:if name="Name159" axis="ch" ptType="node" func="cnt" op="gte" val="6">
        <dgm:layoutNode name="wedge6">
          <dgm:alg type="sp"/>
          <dgm:choose name="Name160">
            <dgm:if name="Name161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62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63">
            <dgm:if name="Name164" func="var" arg="dir" op="equ" val="norm">
              <dgm:presOf axis="ch desOrSelf" ptType="node node" st="6 1" cnt="1 0"/>
            </dgm:if>
            <dgm:else name="Name165">
              <dgm:choose name="Name166">
                <dgm:if name="Name167" axis="ch" ptType="node" func="cnt" op="equ" val="6">
                  <dgm:presOf axis="ch desOrSelf" ptType="node node" st="1 1" cnt="1 0"/>
                </dgm:if>
                <dgm:else name="Name168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9">
            <dgm:if name="Name170" func="var" arg="dir" op="equ" val="norm">
              <dgm:presOf axis="ch desOrSelf" ptType="node node" st="6 1" cnt="1 0"/>
            </dgm:if>
            <dgm:else name="Name171">
              <dgm:choose name="Name172">
                <dgm:if name="Name173" axis="ch" ptType="node" func="cnt" op="equ" val="6">
                  <dgm:presOf axis="ch desOrSelf" ptType="node node" st="1 1" cnt="1 0"/>
                </dgm:if>
                <dgm:else name="Name174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75"/>
    </dgm:choose>
    <dgm:choose name="Name176">
      <dgm:if name="Name177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78">
            <dgm:if name="Name179" func="var" arg="dir" op="equ" val="norm">
              <dgm:presOf axis="ch desOrSelf" ptType="node node" st="7 1" cnt="1 0"/>
            </dgm:if>
            <dgm:else name="Name180">
              <dgm:presOf axis="ch desOrSelf" ptType="node node" st="1 1" cnt="1 0"/>
            </dgm:else>
          </dgm:choose>
          <dgm:constrLst/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81">
            <dgm:if name="Name182" func="var" arg="dir" op="equ" val="norm">
              <dgm:presOf axis="ch desOrSelf" ptType="node node" st="7 1" cnt="1 0"/>
            </dgm:if>
            <dgm:else name="Name183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84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5558" cy="502676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902597" y="0"/>
            <a:ext cx="2985558" cy="502676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r">
              <a:defRPr sz="1300"/>
            </a:lvl1pPr>
          </a:lstStyle>
          <a:p>
            <a:fld id="{7C0787F1-1F85-4E18-A5BB-031852CEC1CB}" type="datetimeFigureOut">
              <a:rPr lang="fr-FR" smtClean="0"/>
              <a:t>19/07/2021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439738" y="1252538"/>
            <a:ext cx="6010275" cy="3381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16" tIns="48308" rIns="96616" bIns="48308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8975" y="4821506"/>
            <a:ext cx="5511800" cy="3944868"/>
          </a:xfrm>
          <a:prstGeom prst="rect">
            <a:avLst/>
          </a:prstGeom>
        </p:spPr>
        <p:txBody>
          <a:bodyPr vert="horz" lIns="96616" tIns="48308" rIns="96616" bIns="48308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516039"/>
            <a:ext cx="2985558" cy="502674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902597" y="9516039"/>
            <a:ext cx="2985558" cy="502674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r">
              <a:defRPr sz="1300"/>
            </a:lvl1pPr>
          </a:lstStyle>
          <a:p>
            <a:fld id="{410586A5-A637-40FC-83BB-AE2D6A0076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466002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Injonction mais aussi nécessité d’ambition – 16 </a:t>
            </a:r>
            <a:r>
              <a:rPr lang="fr-FR" dirty="0" err="1"/>
              <a:t>coeff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10586A5-A637-40FC-83BB-AE2D6A00768E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7067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fr-FR" sz="12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 enseignement qui s’adresse à </a:t>
            </a:r>
            <a:r>
              <a:rPr lang="fr-FR" sz="12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tous</a:t>
            </a:r>
            <a:r>
              <a:rPr lang="fr-FR" sz="12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les élèves. </a:t>
            </a:r>
          </a:p>
          <a:p>
            <a:pPr marL="0" indent="0" algn="just">
              <a:buNone/>
            </a:pPr>
            <a:r>
              <a:rPr lang="fr-FR" sz="12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 enseignement qui articule des </a:t>
            </a:r>
            <a:r>
              <a:rPr lang="fr-FR" sz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apports pratiques, théoriques et méthodologiques.</a:t>
            </a:r>
          </a:p>
          <a:p>
            <a:pPr marL="0" indent="0" algn="just">
              <a:buNone/>
            </a:pPr>
            <a:r>
              <a:rPr lang="fr-FR" sz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 socle de formation pour envisager une diversité d’orientations dans l’enseignement supérieur au regard des projets personnels et professionnels. </a:t>
            </a:r>
          </a:p>
          <a:p>
            <a:pPr marL="0" indent="0" algn="just">
              <a:buNone/>
            </a:pPr>
            <a:r>
              <a:rPr lang="fr-FR" sz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Métiers de l’enseignement, de l’entraînement sportif, des loisirs, du management, de la santé et du bien-être, de la protection des personnes.</a:t>
            </a:r>
            <a:endParaRPr lang="fr-FR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0586A5-A637-40FC-83BB-AE2D6A00768E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5569399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Réinjecter de l’</a:t>
            </a:r>
            <a:r>
              <a:rPr lang="fr-FR" dirty="0" err="1"/>
              <a:t>ensgt</a:t>
            </a:r>
            <a:r>
              <a:rPr lang="fr-FR" dirty="0"/>
              <a:t> optionnel 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10586A5-A637-40FC-83BB-AE2D6A00768E}" type="slidenum">
              <a:rPr lang="fr-FR" smtClean="0"/>
              <a:t>12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663604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10586A5-A637-40FC-83BB-AE2D6A00768E}" type="slidenum">
              <a:rPr lang="fr-FR" smtClean="0"/>
              <a:t>14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2954336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Le cadre commun de l’examen bac pour les spé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10586A5-A637-40FC-83BB-AE2D6A00768E}" type="slidenum">
              <a:rPr lang="fr-FR" smtClean="0"/>
              <a:t>16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0382706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r>
              <a:rPr lang="fr-FR" sz="1800" dirty="0"/>
              <a:t>Le choix de la poly-compétence  </a:t>
            </a:r>
            <a:r>
              <a:rPr lang="fr-FR" sz="1200" dirty="0"/>
              <a:t>(augmentation du niveau d’exigence / à l‘</a:t>
            </a:r>
            <a:r>
              <a:rPr lang="fr-FR" sz="1200" dirty="0" err="1"/>
              <a:t>ensgt</a:t>
            </a:r>
            <a:r>
              <a:rPr lang="fr-FR" sz="1200" dirty="0"/>
              <a:t> commun)</a:t>
            </a:r>
          </a:p>
          <a:p>
            <a:pPr algn="l"/>
            <a:endParaRPr lang="fr-FR" sz="120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12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Porter un regard réflexif sur sa pratique et à l’éclairer par des connaissances théoriques</a:t>
            </a:r>
            <a:endParaRPr lang="fr-FR" sz="1600" dirty="0">
              <a:solidFill>
                <a:schemeClr val="bg1"/>
              </a:solidFill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10586A5-A637-40FC-83BB-AE2D6A00768E}" type="slidenum">
              <a:rPr lang="fr-FR" smtClean="0"/>
              <a:t>17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4632997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98E5D55-A7EC-4600-9A2A-C6FD843DD46A}" type="slidenum">
              <a:rPr lang="fr-FR" smtClean="0"/>
              <a:t>19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817244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6A05EA6-A000-4E19-9E77-0BAADBFBE58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B3ED9CBB-3F79-4AB3-9AD8-E625C84D305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C8EBDAB-D999-4413-8CD4-88CEAB71AD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12598-EC79-4849-BD70-8487F2904B4E}" type="datetimeFigureOut">
              <a:rPr lang="fr-FR" smtClean="0"/>
              <a:t>19/07/2021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598FB51-1669-444E-8ECD-09E30D0FCA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D384EA7-FAFB-4178-806C-B9227F464E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85E13-2932-4BA8-BEA0-EF30E8E059C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253110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FDE3CD3-7029-4599-AE09-A9E72108D3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3423B259-2CC1-489B-BA16-969F270E16A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6EE2241-B7B5-4CA6-86F6-6CACB60731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12598-EC79-4849-BD70-8487F2904B4E}" type="datetimeFigureOut">
              <a:rPr lang="fr-FR" smtClean="0"/>
              <a:t>19/07/2021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C5890D6-785A-4D21-861A-19627B1214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4B174BA-0716-4A1F-9190-7EB815FFD5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85E13-2932-4BA8-BEA0-EF30E8E059C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399799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82080DA4-E7E4-494D-A54B-085CEB0DAB1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23DDF148-011C-4C24-90AA-E46EEE2538E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5F0F2EC-9728-48C0-8E0A-11799D7F19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12598-EC79-4849-BD70-8487F2904B4E}" type="datetimeFigureOut">
              <a:rPr lang="fr-FR" smtClean="0"/>
              <a:t>19/07/2021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90626C6-76F7-4A92-BDD2-E0CB302247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2CF6E9D-10C3-4000-9352-E649AA5DEC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85E13-2932-4BA8-BEA0-EF30E8E059C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190365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E37689D-A61F-433B-851F-7C63C4B8A3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247AABB-39C9-4F00-B30F-8FE02057BF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20C39D6-FF1D-415E-889D-615FADF136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12598-EC79-4849-BD70-8487F2904B4E}" type="datetimeFigureOut">
              <a:rPr lang="fr-FR" smtClean="0"/>
              <a:t>19/07/2021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D30AFB6-737E-441D-A35F-821F4E94A7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F172D1E-5649-49A7-BC30-0F54592A22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85E13-2932-4BA8-BEA0-EF30E8E059C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201473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51EF9CA-ECA6-47E0-8C65-1C29D55A02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45C3D9F7-C10C-4641-8217-FA65C79CC6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1399D73-1593-4BA0-A23C-C93C74F353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12598-EC79-4849-BD70-8487F2904B4E}" type="datetimeFigureOut">
              <a:rPr lang="fr-FR" smtClean="0"/>
              <a:t>19/07/2021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6FDCF1F-8FF6-4F21-A18E-5E4DDE4EC3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D775D58-3089-426E-991E-4B79BE3885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85E13-2932-4BA8-BEA0-EF30E8E059C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25087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4B89830-597B-4DB6-8FFB-63A7AC597E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C176DD4-4E9D-49DC-B8DE-5071241E6A9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DC05EF0D-34CA-402E-AAAA-81B5EB987A6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0AD06500-BCC5-43F0-BCDD-69793468C0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12598-EC79-4849-BD70-8487F2904B4E}" type="datetimeFigureOut">
              <a:rPr lang="fr-FR" smtClean="0"/>
              <a:t>19/07/2021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C973502A-6109-47A8-A450-4F6CFF3BEC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0BDA9782-4F00-422B-B6E2-9836878A3E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85E13-2932-4BA8-BEA0-EF30E8E059C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998308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DBB4D75-2159-492D-97A0-BAB221FD6E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1692710-DC7D-40BF-A800-5150A63FAE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7C72B9EA-4F02-47A5-A900-16ED2DA0CEE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9580C416-6B21-461E-AC89-2020AB55B0B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1836C259-D484-474E-AFB8-6CD40299613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9B612B1C-8BAE-4AE8-97C1-7EAED5C2BA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12598-EC79-4849-BD70-8487F2904B4E}" type="datetimeFigureOut">
              <a:rPr lang="fr-FR" smtClean="0"/>
              <a:t>19/07/2021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59467C81-496C-4B76-A994-869115142D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57D76DD4-3DE7-4D9E-AA8B-243A950CDC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85E13-2932-4BA8-BEA0-EF30E8E059C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271696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302324F-097E-4FA1-8307-47AAB61060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4DFAE586-FAA0-412B-90B9-631922BDE1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12598-EC79-4849-BD70-8487F2904B4E}" type="datetimeFigureOut">
              <a:rPr lang="fr-FR" smtClean="0"/>
              <a:t>19/07/2021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9FE0C3B2-6737-4D91-92B5-05B4148C44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88540259-9072-4A92-82EC-C00B2BFD51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85E13-2932-4BA8-BEA0-EF30E8E059C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291964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2F72171E-9E33-4D9D-B990-3FDD308C28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12598-EC79-4849-BD70-8487F2904B4E}" type="datetimeFigureOut">
              <a:rPr lang="fr-FR" smtClean="0"/>
              <a:t>19/07/2021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2D9083FA-D988-49E4-9A77-C25C03DA75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2D5F21D6-0607-457E-BF13-9C6E2D47EF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85E13-2932-4BA8-BEA0-EF30E8E059C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693959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5C4957B-5753-4336-8EDC-19796B282C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D6E7137-ADE5-401D-BCB6-42E9694D59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BC30A562-1CAA-4FB6-9BF0-E1B05E0B541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9A519DC3-F453-43F3-BBAF-47E6F7736F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12598-EC79-4849-BD70-8487F2904B4E}" type="datetimeFigureOut">
              <a:rPr lang="fr-FR" smtClean="0"/>
              <a:t>19/07/2021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10E77693-5C25-417F-A383-5E949403BF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B10DA982-F893-48E5-B6B0-211BF69D41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85E13-2932-4BA8-BEA0-EF30E8E059C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687753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AD8FAD5-97F1-4890-8377-18BA10B982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0086BEF4-E516-4E07-92A1-6D12F0B5FBC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3C49BAE6-D782-4CA8-918D-F172B198E2A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C54F9FF6-6FB5-4343-A221-70B3852787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12598-EC79-4849-BD70-8487F2904B4E}" type="datetimeFigureOut">
              <a:rPr lang="fr-FR" smtClean="0"/>
              <a:t>19/07/2021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BF0D656D-2381-46C4-AC02-3DC8996AB0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41237697-D508-4F31-9229-52D1EC3412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85E13-2932-4BA8-BEA0-EF30E8E059C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420157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7239F9A2-C72E-4A97-92B3-3753E423FC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BC8FE03-7E90-4572-954F-75F48A0095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F2FC130-40BB-4121-9EEC-F3814465FA9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612598-EC79-4849-BD70-8487F2904B4E}" type="datetimeFigureOut">
              <a:rPr lang="fr-FR" smtClean="0"/>
              <a:t>19/07/2021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FB31202-34F7-4E38-9160-0AC5239258D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25ED715-D570-4E9B-941D-502C5ADD007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285E13-2932-4BA8-BEA0-EF30E8E059C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583365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9B49491-9F56-4022-9A8A-4A8FA1C317B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560603"/>
            <a:ext cx="9144000" cy="3128683"/>
          </a:xfrm>
        </p:spPr>
        <p:txBody>
          <a:bodyPr>
            <a:normAutofit/>
          </a:bodyPr>
          <a:lstStyle/>
          <a:p>
            <a:r>
              <a:rPr lang="fr-FR" dirty="0">
                <a:solidFill>
                  <a:schemeClr val="accent1">
                    <a:lumMod val="75000"/>
                  </a:schemeClr>
                </a:solidFill>
              </a:rPr>
              <a:t>L’enseignement de spécialité:</a:t>
            </a:r>
            <a:br>
              <a:rPr lang="fr-FR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fr-FR" dirty="0">
                <a:solidFill>
                  <a:schemeClr val="accent1">
                    <a:lumMod val="75000"/>
                  </a:schemeClr>
                </a:solidFill>
              </a:rPr>
              <a:t>Éducation physique, pratique et culture sportive</a:t>
            </a:r>
          </a:p>
        </p:txBody>
      </p:sp>
    </p:spTree>
    <p:extLst>
      <p:ext uri="{BB962C8B-B14F-4D97-AF65-F5344CB8AC3E}">
        <p14:creationId xmlns:p14="http://schemas.microsoft.com/office/powerpoint/2010/main" val="28969143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EC479E1-97BE-4A46-941E-F680922955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6063" y="105379"/>
            <a:ext cx="10769051" cy="922396"/>
          </a:xfrm>
        </p:spPr>
        <p:txBody>
          <a:bodyPr>
            <a:noAutofit/>
          </a:bodyPr>
          <a:lstStyle/>
          <a:p>
            <a:pPr algn="ctr"/>
            <a:r>
              <a:rPr lang="fr-FR" b="1" dirty="0">
                <a:solidFill>
                  <a:schemeClr val="accent1">
                    <a:lumMod val="75000"/>
                  </a:schemeClr>
                </a:solidFill>
              </a:rPr>
              <a:t>Contenus de l’enseignement</a:t>
            </a:r>
          </a:p>
        </p:txBody>
      </p:sp>
      <p:graphicFrame>
        <p:nvGraphicFramePr>
          <p:cNvPr id="7" name="Espace réservé du contenu 6">
            <a:extLst>
              <a:ext uri="{FF2B5EF4-FFF2-40B4-BE49-F238E27FC236}">
                <a16:creationId xmlns:a16="http://schemas.microsoft.com/office/drawing/2014/main" id="{FC8025F1-CAAE-42FE-ADBD-189FACEF5DF6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782515" y="1027775"/>
          <a:ext cx="9522068" cy="523142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73719">
                  <a:extLst>
                    <a:ext uri="{9D8B030D-6E8A-4147-A177-3AD203B41FA5}">
                      <a16:colId xmlns:a16="http://schemas.microsoft.com/office/drawing/2014/main" val="1942752963"/>
                    </a:ext>
                  </a:extLst>
                </a:gridCol>
                <a:gridCol w="3173719">
                  <a:extLst>
                    <a:ext uri="{9D8B030D-6E8A-4147-A177-3AD203B41FA5}">
                      <a16:colId xmlns:a16="http://schemas.microsoft.com/office/drawing/2014/main" val="1898627081"/>
                    </a:ext>
                  </a:extLst>
                </a:gridCol>
                <a:gridCol w="3174630">
                  <a:extLst>
                    <a:ext uri="{9D8B030D-6E8A-4147-A177-3AD203B41FA5}">
                      <a16:colId xmlns:a16="http://schemas.microsoft.com/office/drawing/2014/main" val="133762780"/>
                    </a:ext>
                  </a:extLst>
                </a:gridCol>
              </a:tblGrid>
              <a:tr h="48143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600" kern="150">
                          <a:effectLst/>
                        </a:rPr>
                        <a:t> </a:t>
                      </a:r>
                      <a:endParaRPr lang="fr-F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600" kern="150">
                          <a:effectLst/>
                        </a:rPr>
                        <a:t>Première (4 heures par semaine)</a:t>
                      </a:r>
                      <a:endParaRPr lang="fr-F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600" kern="150">
                          <a:effectLst/>
                        </a:rPr>
                        <a:t>Terminale (6 heures par semaine)</a:t>
                      </a:r>
                      <a:endParaRPr lang="fr-F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304440091"/>
                  </a:ext>
                </a:extLst>
              </a:tr>
              <a:tr h="1908554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600" kern="150">
                          <a:effectLst/>
                        </a:rPr>
                        <a:t>Apports pratiques</a:t>
                      </a:r>
                      <a:endParaRPr lang="fr-F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600" kern="150">
                          <a:effectLst/>
                        </a:rPr>
                        <a:t>80 heures</a:t>
                      </a:r>
                      <a:endParaRPr lang="fr-FR" sz="16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600" kern="150">
                          <a:effectLst/>
                        </a:rPr>
                        <a:t>(au moins 3 séquences d’APSA d’une durée minimale de 18h)</a:t>
                      </a:r>
                      <a:endParaRPr lang="fr-F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600" kern="150">
                          <a:effectLst/>
                        </a:rPr>
                        <a:t>128 heures</a:t>
                      </a:r>
                      <a:endParaRPr lang="fr-FR" sz="16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600" kern="150">
                          <a:effectLst/>
                        </a:rPr>
                        <a:t>(au moins 4 séquences d’APSA d’une durée minimale de 18h)</a:t>
                      </a:r>
                      <a:endParaRPr lang="fr-F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577047181"/>
                  </a:ext>
                </a:extLst>
              </a:tr>
              <a:tr h="1397135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600" kern="150">
                          <a:effectLst/>
                        </a:rPr>
                        <a:t>Au moins une APSA relevant de chacun des cinq champs d’apprentissage</a:t>
                      </a:r>
                      <a:endParaRPr lang="fr-FR" sz="16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600" kern="150">
                          <a:effectLst/>
                        </a:rPr>
                        <a:t>Possibilité de proposer des APSA identiques en première et terminale</a:t>
                      </a:r>
                      <a:endParaRPr lang="fr-F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75396465"/>
                  </a:ext>
                </a:extLst>
              </a:tr>
              <a:tr h="48143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600" kern="150">
                          <a:effectLst/>
                        </a:rPr>
                        <a:t>Apports théoriques</a:t>
                      </a:r>
                      <a:endParaRPr lang="fr-F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600" kern="150">
                          <a:effectLst/>
                        </a:rPr>
                        <a:t>36 heures</a:t>
                      </a:r>
                      <a:endParaRPr lang="fr-F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600" kern="150">
                          <a:effectLst/>
                        </a:rPr>
                        <a:t>48 heures</a:t>
                      </a:r>
                      <a:endParaRPr lang="fr-F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444025820"/>
                  </a:ext>
                </a:extLst>
              </a:tr>
              <a:tr h="48143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600" kern="150">
                          <a:effectLst/>
                        </a:rPr>
                        <a:t>Projets</a:t>
                      </a:r>
                      <a:endParaRPr lang="fr-F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600" kern="150">
                          <a:effectLst/>
                        </a:rPr>
                        <a:t>18 heures</a:t>
                      </a:r>
                      <a:endParaRPr lang="fr-F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600" kern="150">
                          <a:effectLst/>
                        </a:rPr>
                        <a:t>18 heures</a:t>
                      </a:r>
                      <a:endParaRPr lang="fr-F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577028032"/>
                  </a:ext>
                </a:extLst>
              </a:tr>
              <a:tr h="48143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600" kern="150">
                          <a:effectLst/>
                        </a:rPr>
                        <a:t>Horaire restant à affecter</a:t>
                      </a:r>
                      <a:endParaRPr lang="fr-F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600" kern="150">
                          <a:effectLst/>
                        </a:rPr>
                        <a:t>10 heures</a:t>
                      </a:r>
                      <a:endParaRPr lang="fr-F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600" kern="150" dirty="0">
                          <a:effectLst/>
                        </a:rPr>
                        <a:t>24 heures</a:t>
                      </a:r>
                      <a:endParaRPr lang="fr-F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468963525"/>
                  </a:ext>
                </a:extLst>
              </a:tr>
            </a:tbl>
          </a:graphicData>
        </a:graphic>
      </p:graphicFrame>
      <p:sp>
        <p:nvSpPr>
          <p:cNvPr id="3" name="Organigramme : Alternative 2">
            <a:extLst>
              <a:ext uri="{FF2B5EF4-FFF2-40B4-BE49-F238E27FC236}">
                <a16:creationId xmlns:a16="http://schemas.microsoft.com/office/drawing/2014/main" id="{FA30C0BA-F96F-4090-8B5D-1ACCFE083AF7}"/>
              </a:ext>
            </a:extLst>
          </p:cNvPr>
          <p:cNvSpPr/>
          <p:nvPr/>
        </p:nvSpPr>
        <p:spPr>
          <a:xfrm>
            <a:off x="6425759" y="1027775"/>
            <a:ext cx="5374166" cy="4503662"/>
          </a:xfrm>
          <a:prstGeom prst="flowChartAlternateProcess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dirty="0"/>
              <a:t>Apports théoriques (terminale)</a:t>
            </a:r>
          </a:p>
          <a:p>
            <a:pPr algn="ctr"/>
            <a:endParaRPr lang="fr-FR" sz="3600" dirty="0">
              <a:solidFill>
                <a:schemeClr val="bg1"/>
              </a:solidFill>
            </a:endParaRPr>
          </a:p>
          <a:p>
            <a:pPr algn="ctr"/>
            <a:r>
              <a:rPr lang="fr-FR" sz="28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 thématiques : </a:t>
            </a:r>
          </a:p>
          <a:p>
            <a:pPr algn="ctr"/>
            <a:r>
              <a:rPr lang="fr-FR" sz="2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Enjeux de la pratique physique dans le monde contemporain</a:t>
            </a:r>
          </a:p>
          <a:p>
            <a:pPr marL="285750" indent="-285750" algn="ctr">
              <a:buFontTx/>
              <a:buChar char="-"/>
            </a:pPr>
            <a:r>
              <a:rPr lang="fr-FR" sz="2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Technologie des APSA</a:t>
            </a:r>
            <a:endParaRPr lang="fr-FR" sz="36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Organigramme : Alternative 4">
            <a:extLst>
              <a:ext uri="{FF2B5EF4-FFF2-40B4-BE49-F238E27FC236}">
                <a16:creationId xmlns:a16="http://schemas.microsoft.com/office/drawing/2014/main" id="{AC7E3E06-CFA0-46A2-A3DA-9441DB4BA7E5}"/>
              </a:ext>
            </a:extLst>
          </p:cNvPr>
          <p:cNvSpPr/>
          <p:nvPr/>
        </p:nvSpPr>
        <p:spPr>
          <a:xfrm>
            <a:off x="366175" y="1027775"/>
            <a:ext cx="4929243" cy="4503662"/>
          </a:xfrm>
          <a:prstGeom prst="flowChartAlternateProcess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3600" dirty="0"/>
          </a:p>
          <a:p>
            <a:pPr algn="ctr"/>
            <a:r>
              <a:rPr lang="fr-FR" sz="3600" dirty="0"/>
              <a:t>Apports théoriques (première)</a:t>
            </a:r>
          </a:p>
          <a:p>
            <a:pPr algn="ctr"/>
            <a:endParaRPr lang="fr-FR" sz="3600" dirty="0">
              <a:solidFill>
                <a:schemeClr val="bg1"/>
              </a:solidFill>
            </a:endParaRPr>
          </a:p>
          <a:p>
            <a:pPr algn="ctr"/>
            <a:r>
              <a:rPr lang="fr-FR" sz="28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 thématiques : </a:t>
            </a:r>
          </a:p>
          <a:p>
            <a:pPr algn="ctr"/>
            <a:r>
              <a:rPr lang="fr-FR" sz="2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Métiers du sport et du corps</a:t>
            </a:r>
          </a:p>
          <a:p>
            <a:pPr marL="285750" indent="-285750" algn="ctr">
              <a:buFontTx/>
              <a:buChar char="-"/>
            </a:pPr>
            <a:r>
              <a:rPr lang="fr-FR" sz="2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Pratique physique et santé</a:t>
            </a:r>
          </a:p>
          <a:p>
            <a:pPr marL="285750" indent="-285750" algn="ctr">
              <a:buFontTx/>
              <a:buChar char="-"/>
            </a:pPr>
            <a:r>
              <a:rPr lang="fr-FR" sz="2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Technologie des APSA</a:t>
            </a:r>
            <a:endParaRPr lang="fr-FR" sz="3600" dirty="0"/>
          </a:p>
          <a:p>
            <a:pPr algn="ctr"/>
            <a:endParaRPr lang="fr-FR" sz="3600" dirty="0"/>
          </a:p>
          <a:p>
            <a:pPr algn="ctr"/>
            <a:endParaRPr lang="fr-FR" sz="3600" dirty="0"/>
          </a:p>
        </p:txBody>
      </p:sp>
      <p:sp>
        <p:nvSpPr>
          <p:cNvPr id="6" name="Organigramme : Alternative 5">
            <a:extLst>
              <a:ext uri="{FF2B5EF4-FFF2-40B4-BE49-F238E27FC236}">
                <a16:creationId xmlns:a16="http://schemas.microsoft.com/office/drawing/2014/main" id="{DD9922A8-6060-4F07-B452-B91A81BC208C}"/>
              </a:ext>
            </a:extLst>
          </p:cNvPr>
          <p:cNvSpPr/>
          <p:nvPr/>
        </p:nvSpPr>
        <p:spPr>
          <a:xfrm>
            <a:off x="2428951" y="4978107"/>
            <a:ext cx="6863275" cy="1714500"/>
          </a:xfrm>
          <a:prstGeom prst="flowChartAlternateProcess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dirty="0"/>
              <a:t>Thématiques déclinées en axes de questionnement et objectifs d’apprentissage</a:t>
            </a:r>
          </a:p>
        </p:txBody>
      </p:sp>
      <p:sp>
        <p:nvSpPr>
          <p:cNvPr id="8" name="Organigramme : Alternative 7">
            <a:extLst>
              <a:ext uri="{FF2B5EF4-FFF2-40B4-BE49-F238E27FC236}">
                <a16:creationId xmlns:a16="http://schemas.microsoft.com/office/drawing/2014/main" id="{2B196508-4083-4106-92AF-D486C89CAB1B}"/>
              </a:ext>
            </a:extLst>
          </p:cNvPr>
          <p:cNvSpPr/>
          <p:nvPr/>
        </p:nvSpPr>
        <p:spPr>
          <a:xfrm>
            <a:off x="3295635" y="232657"/>
            <a:ext cx="5613163" cy="1011823"/>
          </a:xfrm>
          <a:prstGeom prst="flowChartAlternateProcess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Des entrées thématiques</a:t>
            </a:r>
            <a:endParaRPr lang="fr-FR" sz="36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Titre 1">
            <a:extLst>
              <a:ext uri="{FF2B5EF4-FFF2-40B4-BE49-F238E27FC236}">
                <a16:creationId xmlns:a16="http://schemas.microsoft.com/office/drawing/2014/main" id="{DE73927B-76ED-4E44-8417-6395C9FD9D73}"/>
              </a:ext>
            </a:extLst>
          </p:cNvPr>
          <p:cNvSpPr txBox="1">
            <a:spLocks/>
          </p:cNvSpPr>
          <p:nvPr/>
        </p:nvSpPr>
        <p:spPr>
          <a:xfrm>
            <a:off x="144753" y="69199"/>
            <a:ext cx="1931182" cy="92239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r-FR" sz="2000" b="1" dirty="0">
                <a:solidFill>
                  <a:srgbClr val="FF0000"/>
                </a:solidFill>
              </a:rPr>
              <a:t>Volet 2 : Apports théoriques</a:t>
            </a:r>
          </a:p>
        </p:txBody>
      </p:sp>
    </p:spTree>
    <p:extLst>
      <p:ext uri="{BB962C8B-B14F-4D97-AF65-F5344CB8AC3E}">
        <p14:creationId xmlns:p14="http://schemas.microsoft.com/office/powerpoint/2010/main" val="520152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au 1">
            <a:extLst>
              <a:ext uri="{FF2B5EF4-FFF2-40B4-BE49-F238E27FC236}">
                <a16:creationId xmlns:a16="http://schemas.microsoft.com/office/drawing/2014/main" id="{13D3CC86-620F-4FD7-80E6-3E2F37D090B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4763252"/>
              </p:ext>
            </p:extLst>
          </p:nvPr>
        </p:nvGraphicFramePr>
        <p:xfrm>
          <a:off x="0" y="165251"/>
          <a:ext cx="12192000" cy="652515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747492">
                  <a:extLst>
                    <a:ext uri="{9D8B030D-6E8A-4147-A177-3AD203B41FA5}">
                      <a16:colId xmlns:a16="http://schemas.microsoft.com/office/drawing/2014/main" val="2978099865"/>
                    </a:ext>
                  </a:extLst>
                </a:gridCol>
                <a:gridCol w="9444508">
                  <a:extLst>
                    <a:ext uri="{9D8B030D-6E8A-4147-A177-3AD203B41FA5}">
                      <a16:colId xmlns:a16="http://schemas.microsoft.com/office/drawing/2014/main" val="2352858457"/>
                    </a:ext>
                  </a:extLst>
                </a:gridCol>
              </a:tblGrid>
              <a:tr h="343715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800">
                          <a:effectLst/>
                        </a:rPr>
                        <a:t>La pratique physique dans le monde contemporain</a:t>
                      </a:r>
                      <a:endParaRPr lang="fr-F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226" marR="26226" marT="0" marB="0" anchor="ctr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85862203"/>
                  </a:ext>
                </a:extLst>
              </a:tr>
              <a:tr h="34371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800">
                          <a:effectLst/>
                        </a:rPr>
                        <a:t>Axes de questionnement</a:t>
                      </a:r>
                      <a:endParaRPr lang="fr-F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226" marR="2622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800" dirty="0">
                          <a:effectLst/>
                        </a:rPr>
                        <a:t>Objectifs d’apprentissage</a:t>
                      </a:r>
                      <a:endParaRPr lang="fr-F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226" marR="26226" marT="0" marB="0"/>
                </a:tc>
                <a:extLst>
                  <a:ext uri="{0D108BD9-81ED-4DB2-BD59-A6C34878D82A}">
                    <a16:rowId xmlns:a16="http://schemas.microsoft.com/office/drawing/2014/main" val="916972139"/>
                  </a:ext>
                </a:extLst>
              </a:tr>
              <a:tr h="209983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fr-FR" sz="1800" dirty="0">
                          <a:effectLst/>
                        </a:rPr>
                        <a:t>Quelles sont les différentes formes de pratique physique ?</a:t>
                      </a:r>
                    </a:p>
                  </a:txBody>
                  <a:tcPr marL="26226" marR="26226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fr-FR" sz="1800" dirty="0">
                          <a:effectLst/>
                        </a:rPr>
                        <a:t>Comprendre que les manières de pratiquer prennent diverses formes (compétition, loisir, bien-être, santé, aventure, entretien de soi, convivialité).</a:t>
                      </a:r>
                    </a:p>
                    <a:p>
                      <a:pPr>
                        <a:lnSpc>
                          <a:spcPct val="115000"/>
                        </a:lnSpc>
                      </a:pPr>
                      <a:r>
                        <a:rPr lang="fr-FR" sz="1800" dirty="0">
                          <a:effectLst/>
                        </a:rPr>
                        <a:t>Être capable d’identifier ce qui caractérise ces manières de pratiquer (lieux et conditions de pratique ; types d’encadrement ; attentes, motivations et profils des publics ; etc.).</a:t>
                      </a:r>
                    </a:p>
                    <a:p>
                      <a:pPr>
                        <a:lnSpc>
                          <a:spcPct val="115000"/>
                        </a:lnSpc>
                      </a:pPr>
                      <a:r>
                        <a:rPr lang="fr-FR" sz="1800" dirty="0">
                          <a:effectLst/>
                        </a:rPr>
                        <a:t>Connaître des données chiffrées essentielles sur la pratique physique et sportive en France (nombre de licenciés, nombre de pratiquants, nombre de dirigeants, typologies de ces publics).  </a:t>
                      </a:r>
                      <a:endParaRPr lang="fr-F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226" marR="26226" marT="0" marB="0"/>
                </a:tc>
                <a:extLst>
                  <a:ext uri="{0D108BD9-81ED-4DB2-BD59-A6C34878D82A}">
                    <a16:rowId xmlns:a16="http://schemas.microsoft.com/office/drawing/2014/main" val="3159440030"/>
                  </a:ext>
                </a:extLst>
              </a:tr>
              <a:tr h="266373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fr-FR" sz="1800" dirty="0">
                          <a:effectLst/>
                        </a:rPr>
                        <a:t>Qu’est-ce que le sport olympique et paralympique ?</a:t>
                      </a:r>
                      <a:endParaRPr lang="fr-F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226" marR="26226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fr-FR" sz="1800" dirty="0">
                          <a:effectLst/>
                        </a:rPr>
                        <a:t>Connaître l’origine des jeux olympiques et leur rénovation par Pierre de Coubertin.</a:t>
                      </a:r>
                    </a:p>
                    <a:p>
                      <a:pPr>
                        <a:lnSpc>
                          <a:spcPct val="115000"/>
                        </a:lnSpc>
                      </a:pPr>
                      <a:r>
                        <a:rPr lang="fr-FR" sz="1800" dirty="0">
                          <a:effectLst/>
                        </a:rPr>
                        <a:t>Illustrer la manière dont les jeux olympiques sont révélateurs de certains enjeux de société.</a:t>
                      </a:r>
                    </a:p>
                    <a:p>
                      <a:pPr>
                        <a:lnSpc>
                          <a:spcPct val="115000"/>
                        </a:lnSpc>
                      </a:pPr>
                      <a:r>
                        <a:rPr lang="fr-FR" sz="1800" dirty="0">
                          <a:effectLst/>
                        </a:rPr>
                        <a:t>Comprendre ce que signifient les trois valeurs de l’Olympisme. </a:t>
                      </a:r>
                    </a:p>
                    <a:p>
                      <a:pPr>
                        <a:lnSpc>
                          <a:spcPct val="115000"/>
                        </a:lnSpc>
                      </a:pPr>
                      <a:r>
                        <a:rPr lang="fr-FR" sz="1800" dirty="0">
                          <a:effectLst/>
                        </a:rPr>
                        <a:t>Connaître l’organisation du mouvement olympique. </a:t>
                      </a:r>
                    </a:p>
                    <a:p>
                      <a:pPr>
                        <a:lnSpc>
                          <a:spcPct val="115000"/>
                        </a:lnSpc>
                      </a:pPr>
                      <a:r>
                        <a:rPr lang="fr-FR" sz="1800" dirty="0">
                          <a:effectLst/>
                        </a:rPr>
                        <a:t>Connaître les principes de la charte d’éthique et de déontologie du comité national olympique et sportif, et être capable de les illustrer.</a:t>
                      </a:r>
                    </a:p>
                    <a:p>
                      <a:pPr>
                        <a:lnSpc>
                          <a:spcPct val="115000"/>
                        </a:lnSpc>
                      </a:pPr>
                      <a:r>
                        <a:rPr lang="fr-FR" sz="1800" dirty="0">
                          <a:effectLst/>
                        </a:rPr>
                        <a:t>Connaître la naissance du mouvement paralympique et comprendre ses enjeux et son fonctionnement. </a:t>
                      </a:r>
                      <a:endParaRPr lang="fr-F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226" marR="26226" marT="0" marB="0"/>
                </a:tc>
                <a:extLst>
                  <a:ext uri="{0D108BD9-81ED-4DB2-BD59-A6C34878D82A}">
                    <a16:rowId xmlns:a16="http://schemas.microsoft.com/office/drawing/2014/main" val="1454554021"/>
                  </a:ext>
                </a:extLst>
              </a:tr>
              <a:tr h="107415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fr-FR" sz="1800" dirty="0">
                          <a:effectLst/>
                        </a:rPr>
                        <a:t>Comment est structuré le monde associatif sportif en France ?</a:t>
                      </a:r>
                      <a:endParaRPr lang="fr-F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226" marR="26226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fr-FR" sz="1800" dirty="0">
                          <a:effectLst/>
                        </a:rPr>
                        <a:t>Comprendre l’organisation et les modalités de fonctionnement des fédérations sportives, des comités, des clubs. </a:t>
                      </a:r>
                    </a:p>
                    <a:p>
                      <a:pPr>
                        <a:lnSpc>
                          <a:spcPct val="115000"/>
                        </a:lnSpc>
                      </a:pPr>
                      <a:r>
                        <a:rPr lang="fr-FR" sz="1800" dirty="0">
                          <a:effectLst/>
                        </a:rPr>
                        <a:t>Comprendre l’organisation et les modalités de fonctionnement de l’association sportive de son lycée. </a:t>
                      </a:r>
                      <a:endParaRPr lang="fr-F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226" marR="26226" marT="0" marB="0"/>
                </a:tc>
                <a:extLst>
                  <a:ext uri="{0D108BD9-81ED-4DB2-BD59-A6C34878D82A}">
                    <a16:rowId xmlns:a16="http://schemas.microsoft.com/office/drawing/2014/main" val="16186813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444114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EC479E1-97BE-4A46-941E-F680922955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4445" y="116384"/>
            <a:ext cx="10769051" cy="922396"/>
          </a:xfrm>
        </p:spPr>
        <p:txBody>
          <a:bodyPr>
            <a:noAutofit/>
          </a:bodyPr>
          <a:lstStyle/>
          <a:p>
            <a:pPr algn="ctr"/>
            <a:r>
              <a:rPr lang="fr-FR" sz="3600" dirty="0">
                <a:solidFill>
                  <a:schemeClr val="accent1">
                    <a:lumMod val="75000"/>
                  </a:schemeClr>
                </a:solidFill>
              </a:rPr>
              <a:t>Contenus de l’enseignement</a:t>
            </a:r>
          </a:p>
        </p:txBody>
      </p:sp>
      <p:graphicFrame>
        <p:nvGraphicFramePr>
          <p:cNvPr id="7" name="Espace réservé du contenu 6">
            <a:extLst>
              <a:ext uri="{FF2B5EF4-FFF2-40B4-BE49-F238E27FC236}">
                <a16:creationId xmlns:a16="http://schemas.microsoft.com/office/drawing/2014/main" id="{FC8025F1-CAAE-42FE-ADBD-189FACEF5DF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7442614"/>
              </p:ext>
            </p:extLst>
          </p:nvPr>
        </p:nvGraphicFramePr>
        <p:xfrm>
          <a:off x="1273258" y="1027775"/>
          <a:ext cx="9522068" cy="523142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73719">
                  <a:extLst>
                    <a:ext uri="{9D8B030D-6E8A-4147-A177-3AD203B41FA5}">
                      <a16:colId xmlns:a16="http://schemas.microsoft.com/office/drawing/2014/main" val="1942752963"/>
                    </a:ext>
                  </a:extLst>
                </a:gridCol>
                <a:gridCol w="3173719">
                  <a:extLst>
                    <a:ext uri="{9D8B030D-6E8A-4147-A177-3AD203B41FA5}">
                      <a16:colId xmlns:a16="http://schemas.microsoft.com/office/drawing/2014/main" val="1898627081"/>
                    </a:ext>
                  </a:extLst>
                </a:gridCol>
                <a:gridCol w="3174630">
                  <a:extLst>
                    <a:ext uri="{9D8B030D-6E8A-4147-A177-3AD203B41FA5}">
                      <a16:colId xmlns:a16="http://schemas.microsoft.com/office/drawing/2014/main" val="133762780"/>
                    </a:ext>
                  </a:extLst>
                </a:gridCol>
              </a:tblGrid>
              <a:tr h="48143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600" kern="150" dirty="0">
                          <a:effectLst/>
                        </a:rPr>
                        <a:t> </a:t>
                      </a:r>
                      <a:endParaRPr lang="fr-F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600" kern="150">
                          <a:effectLst/>
                        </a:rPr>
                        <a:t>Première (4 heures par semaine)</a:t>
                      </a:r>
                      <a:endParaRPr lang="fr-F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600" kern="150">
                          <a:effectLst/>
                        </a:rPr>
                        <a:t>Terminale (6 heures par semaine)</a:t>
                      </a:r>
                      <a:endParaRPr lang="fr-F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304440091"/>
                  </a:ext>
                </a:extLst>
              </a:tr>
              <a:tr h="1908554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600" kern="150" dirty="0">
                          <a:effectLst/>
                        </a:rPr>
                        <a:t>Apports pratiques</a:t>
                      </a:r>
                      <a:endParaRPr lang="fr-F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600" kern="150">
                          <a:effectLst/>
                        </a:rPr>
                        <a:t>80 heures</a:t>
                      </a:r>
                      <a:endParaRPr lang="fr-FR" sz="16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600" kern="150">
                          <a:effectLst/>
                        </a:rPr>
                        <a:t>(au moins 3 séquences d’APSA d’une durée minimale de 18h)</a:t>
                      </a:r>
                      <a:endParaRPr lang="fr-F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600" kern="150">
                          <a:effectLst/>
                        </a:rPr>
                        <a:t>128 heures</a:t>
                      </a:r>
                      <a:endParaRPr lang="fr-FR" sz="16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600" kern="150">
                          <a:effectLst/>
                        </a:rPr>
                        <a:t>(au moins 4 séquences d’APSA d’une durée minimale de 18h)</a:t>
                      </a:r>
                      <a:endParaRPr lang="fr-F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577047181"/>
                  </a:ext>
                </a:extLst>
              </a:tr>
              <a:tr h="1397135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600" kern="150" dirty="0">
                          <a:effectLst/>
                        </a:rPr>
                        <a:t>Au moins une APSA relevant de chacun des cinq champs d’apprentissage</a:t>
                      </a:r>
                      <a:endParaRPr lang="fr-FR" sz="16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600" kern="150" dirty="0">
                          <a:effectLst/>
                        </a:rPr>
                        <a:t>Possibilité de proposer des APSA identiques en première et terminale</a:t>
                      </a:r>
                      <a:endParaRPr lang="fr-F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75396465"/>
                  </a:ext>
                </a:extLst>
              </a:tr>
              <a:tr h="48143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600" kern="150">
                          <a:effectLst/>
                        </a:rPr>
                        <a:t>Apports théoriques</a:t>
                      </a:r>
                      <a:endParaRPr lang="fr-F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600" kern="150">
                          <a:effectLst/>
                        </a:rPr>
                        <a:t>36 heures</a:t>
                      </a:r>
                      <a:endParaRPr lang="fr-F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600" kern="150" dirty="0">
                          <a:effectLst/>
                        </a:rPr>
                        <a:t>60 heures</a:t>
                      </a:r>
                      <a:endParaRPr lang="fr-F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444025820"/>
                  </a:ext>
                </a:extLst>
              </a:tr>
              <a:tr h="48143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600" kern="150">
                          <a:effectLst/>
                        </a:rPr>
                        <a:t>Projets</a:t>
                      </a:r>
                      <a:endParaRPr lang="fr-F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600" kern="150">
                          <a:effectLst/>
                        </a:rPr>
                        <a:t>18 heures</a:t>
                      </a:r>
                      <a:endParaRPr lang="fr-F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600" kern="150">
                          <a:effectLst/>
                        </a:rPr>
                        <a:t>18 heures</a:t>
                      </a:r>
                      <a:endParaRPr lang="fr-F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577028032"/>
                  </a:ext>
                </a:extLst>
              </a:tr>
              <a:tr h="48143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600" kern="150">
                          <a:effectLst/>
                        </a:rPr>
                        <a:t>Horaire restant à affecter</a:t>
                      </a:r>
                      <a:endParaRPr lang="fr-F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600" kern="150">
                          <a:effectLst/>
                        </a:rPr>
                        <a:t>10 heures</a:t>
                      </a:r>
                      <a:endParaRPr lang="fr-F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600" kern="150" dirty="0">
                          <a:effectLst/>
                        </a:rPr>
                        <a:t>24 heures</a:t>
                      </a:r>
                      <a:endParaRPr lang="fr-F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468963525"/>
                  </a:ext>
                </a:extLst>
              </a:tr>
            </a:tbl>
          </a:graphicData>
        </a:graphic>
      </p:graphicFrame>
      <p:sp>
        <p:nvSpPr>
          <p:cNvPr id="5" name="Organigramme : Alternative 4">
            <a:extLst>
              <a:ext uri="{FF2B5EF4-FFF2-40B4-BE49-F238E27FC236}">
                <a16:creationId xmlns:a16="http://schemas.microsoft.com/office/drawing/2014/main" id="{AC7E3E06-CFA0-46A2-A3DA-9441DB4BA7E5}"/>
              </a:ext>
            </a:extLst>
          </p:cNvPr>
          <p:cNvSpPr/>
          <p:nvPr/>
        </p:nvSpPr>
        <p:spPr>
          <a:xfrm>
            <a:off x="383312" y="2908091"/>
            <a:ext cx="5196254" cy="2128604"/>
          </a:xfrm>
          <a:prstGeom prst="flowChartAlternateProcess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dirty="0"/>
              <a:t>Projet première</a:t>
            </a:r>
          </a:p>
          <a:p>
            <a:pPr algn="ctr"/>
            <a:endParaRPr lang="fr-FR" sz="2400" dirty="0"/>
          </a:p>
          <a:p>
            <a:pPr algn="ctr"/>
            <a:r>
              <a:rPr lang="fr-FR" sz="2400" dirty="0"/>
              <a:t>Un projet collectif</a:t>
            </a:r>
          </a:p>
        </p:txBody>
      </p:sp>
      <p:sp>
        <p:nvSpPr>
          <p:cNvPr id="6" name="Organigramme : Alternative 5">
            <a:extLst>
              <a:ext uri="{FF2B5EF4-FFF2-40B4-BE49-F238E27FC236}">
                <a16:creationId xmlns:a16="http://schemas.microsoft.com/office/drawing/2014/main" id="{F3703391-5640-4BE5-B461-748FC7E365A5}"/>
              </a:ext>
            </a:extLst>
          </p:cNvPr>
          <p:cNvSpPr/>
          <p:nvPr/>
        </p:nvSpPr>
        <p:spPr>
          <a:xfrm>
            <a:off x="6317885" y="2908091"/>
            <a:ext cx="5196254" cy="2128604"/>
          </a:xfrm>
          <a:prstGeom prst="flowChartAlternateProcess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dirty="0"/>
              <a:t>Projet terminale</a:t>
            </a:r>
          </a:p>
          <a:p>
            <a:pPr algn="ctr"/>
            <a:endParaRPr lang="fr-FR" sz="2400" dirty="0"/>
          </a:p>
          <a:p>
            <a:pPr algn="ctr"/>
            <a:r>
              <a:rPr lang="fr-FR" sz="2400" dirty="0"/>
              <a:t>Une « intervention pédagogique »</a:t>
            </a:r>
          </a:p>
        </p:txBody>
      </p:sp>
      <p:sp>
        <p:nvSpPr>
          <p:cNvPr id="8" name="Organigramme : Alternative 7">
            <a:extLst>
              <a:ext uri="{FF2B5EF4-FFF2-40B4-BE49-F238E27FC236}">
                <a16:creationId xmlns:a16="http://schemas.microsoft.com/office/drawing/2014/main" id="{D487D947-2315-43DB-931E-4D35D6CFC383}"/>
              </a:ext>
            </a:extLst>
          </p:cNvPr>
          <p:cNvSpPr/>
          <p:nvPr/>
        </p:nvSpPr>
        <p:spPr>
          <a:xfrm>
            <a:off x="2507332" y="1245562"/>
            <a:ext cx="6863275" cy="1116765"/>
          </a:xfrm>
          <a:prstGeom prst="flowChartAlternateProcess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dirty="0"/>
              <a:t>La conduite de projet : un élément structurant</a:t>
            </a:r>
          </a:p>
        </p:txBody>
      </p:sp>
      <p:sp>
        <p:nvSpPr>
          <p:cNvPr id="9" name="Titre 1">
            <a:extLst>
              <a:ext uri="{FF2B5EF4-FFF2-40B4-BE49-F238E27FC236}">
                <a16:creationId xmlns:a16="http://schemas.microsoft.com/office/drawing/2014/main" id="{AAFE16D7-D8D1-466C-ABB9-E404AAEA2BB0}"/>
              </a:ext>
            </a:extLst>
          </p:cNvPr>
          <p:cNvSpPr txBox="1">
            <a:spLocks/>
          </p:cNvSpPr>
          <p:nvPr/>
        </p:nvSpPr>
        <p:spPr>
          <a:xfrm>
            <a:off x="-176165" y="50284"/>
            <a:ext cx="3157604" cy="92239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r-FR" sz="2800" b="1" dirty="0">
                <a:solidFill>
                  <a:srgbClr val="FF0000"/>
                </a:solidFill>
              </a:rPr>
              <a:t>Volet 3 : Projets</a:t>
            </a:r>
          </a:p>
        </p:txBody>
      </p:sp>
    </p:spTree>
    <p:extLst>
      <p:ext uri="{BB962C8B-B14F-4D97-AF65-F5344CB8AC3E}">
        <p14:creationId xmlns:p14="http://schemas.microsoft.com/office/powerpoint/2010/main" val="14743132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rganigramme : Alternative 4">
            <a:extLst>
              <a:ext uri="{FF2B5EF4-FFF2-40B4-BE49-F238E27FC236}">
                <a16:creationId xmlns:a16="http://schemas.microsoft.com/office/drawing/2014/main" id="{9744FF6B-C2F5-4F0A-B988-2699EFBB9356}"/>
              </a:ext>
            </a:extLst>
          </p:cNvPr>
          <p:cNvSpPr/>
          <p:nvPr/>
        </p:nvSpPr>
        <p:spPr>
          <a:xfrm>
            <a:off x="840260" y="444843"/>
            <a:ext cx="4748328" cy="3927732"/>
          </a:xfrm>
          <a:prstGeom prst="flowChartAlternateProcess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dirty="0"/>
              <a:t>Trois volets abordés de manière articulée (apports théoriques =  cours théoriques)</a:t>
            </a:r>
          </a:p>
        </p:txBody>
      </p:sp>
      <p:cxnSp>
        <p:nvCxnSpPr>
          <p:cNvPr id="6" name="Connecteur droit 5">
            <a:extLst>
              <a:ext uri="{FF2B5EF4-FFF2-40B4-BE49-F238E27FC236}">
                <a16:creationId xmlns:a16="http://schemas.microsoft.com/office/drawing/2014/main" id="{7374D61E-952A-40EB-B100-9A2C9259C7CD}"/>
              </a:ext>
            </a:extLst>
          </p:cNvPr>
          <p:cNvCxnSpPr>
            <a:cxnSpLocks/>
          </p:cNvCxnSpPr>
          <p:nvPr/>
        </p:nvCxnSpPr>
        <p:spPr>
          <a:xfrm flipH="1">
            <a:off x="6077628" y="3301365"/>
            <a:ext cx="188688" cy="453571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Organigramme : Alternative 7">
            <a:extLst>
              <a:ext uri="{FF2B5EF4-FFF2-40B4-BE49-F238E27FC236}">
                <a16:creationId xmlns:a16="http://schemas.microsoft.com/office/drawing/2014/main" id="{366F6472-5E98-4831-A1AA-5643BFD2BEC4}"/>
              </a:ext>
            </a:extLst>
          </p:cNvPr>
          <p:cNvSpPr/>
          <p:nvPr/>
        </p:nvSpPr>
        <p:spPr>
          <a:xfrm>
            <a:off x="6409284" y="3076832"/>
            <a:ext cx="5255494" cy="3258310"/>
          </a:xfrm>
          <a:prstGeom prst="flowChartAlternateProcess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dirty="0"/>
              <a:t>Un contenu ambitieux</a:t>
            </a:r>
          </a:p>
          <a:p>
            <a:pPr algn="ctr"/>
            <a:endParaRPr lang="fr-FR" sz="3600" dirty="0"/>
          </a:p>
          <a:p>
            <a:pPr algn="ctr"/>
            <a:r>
              <a:rPr lang="fr-FR" sz="3600" dirty="0"/>
              <a:t>Ne peut être assuré que par une équipe pédagogique « solide »</a:t>
            </a:r>
          </a:p>
        </p:txBody>
      </p:sp>
    </p:spTree>
    <p:extLst>
      <p:ext uri="{BB962C8B-B14F-4D97-AF65-F5344CB8AC3E}">
        <p14:creationId xmlns:p14="http://schemas.microsoft.com/office/powerpoint/2010/main" val="361051325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EC479E1-97BE-4A46-941E-F680922955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88287" y="2803797"/>
            <a:ext cx="8373815" cy="1325563"/>
          </a:xfrm>
        </p:spPr>
        <p:txBody>
          <a:bodyPr>
            <a:noAutofit/>
          </a:bodyPr>
          <a:lstStyle/>
          <a:p>
            <a:pPr algn="ctr"/>
            <a:r>
              <a:rPr lang="fr-FR" sz="5400" dirty="0">
                <a:solidFill>
                  <a:schemeClr val="accent1">
                    <a:lumMod val="75000"/>
                  </a:schemeClr>
                </a:solidFill>
              </a:rPr>
              <a:t>Les propositions concernant l’évaluation de l’enseignement de spécialité EP au bac</a:t>
            </a:r>
            <a:br>
              <a:rPr lang="fr-FR" sz="5400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fr-FR" sz="5400" dirty="0">
                <a:solidFill>
                  <a:schemeClr val="accent1">
                    <a:lumMod val="75000"/>
                  </a:schemeClr>
                </a:solidFill>
              </a:rPr>
              <a:t>… ?...</a:t>
            </a:r>
          </a:p>
        </p:txBody>
      </p:sp>
    </p:spTree>
    <p:extLst>
      <p:ext uri="{BB962C8B-B14F-4D97-AF65-F5344CB8AC3E}">
        <p14:creationId xmlns:p14="http://schemas.microsoft.com/office/powerpoint/2010/main" val="137783842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03483BB-F89C-4DEA-AAED-0FDC8CB199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73385" y="195680"/>
            <a:ext cx="3940379" cy="871120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fr-FR" sz="3200" dirty="0"/>
              <a:t>Partie orale (20 points)</a:t>
            </a:r>
          </a:p>
          <a:p>
            <a:pPr marL="0" indent="0" algn="ctr">
              <a:buNone/>
            </a:pPr>
            <a:r>
              <a:rPr lang="fr-FR" sz="3200" dirty="0"/>
              <a:t>Durée: 30 min</a:t>
            </a:r>
          </a:p>
          <a:p>
            <a:pPr marL="457200" lvl="1" indent="0" algn="ctr">
              <a:buNone/>
            </a:pPr>
            <a:endParaRPr lang="fr-FR" sz="3200" dirty="0"/>
          </a:p>
        </p:txBody>
      </p:sp>
      <p:sp>
        <p:nvSpPr>
          <p:cNvPr id="6" name="Espace réservé du contenu 2">
            <a:extLst>
              <a:ext uri="{FF2B5EF4-FFF2-40B4-BE49-F238E27FC236}">
                <a16:creationId xmlns:a16="http://schemas.microsoft.com/office/drawing/2014/main" id="{BF43FEE0-75CB-4C9C-AFE7-B865D835CCA4}"/>
              </a:ext>
            </a:extLst>
          </p:cNvPr>
          <p:cNvSpPr txBox="1">
            <a:spLocks/>
          </p:cNvSpPr>
          <p:nvPr/>
        </p:nvSpPr>
        <p:spPr>
          <a:xfrm>
            <a:off x="6934202" y="1640357"/>
            <a:ext cx="4832443" cy="458775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fr-FR" dirty="0"/>
              <a:t>Culture sportive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fr-FR" dirty="0"/>
              <a:t>(8 points)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fr-FR" sz="2400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fr-FR" sz="2400" dirty="0"/>
              <a:t>15 minutes</a:t>
            </a:r>
          </a:p>
          <a:p>
            <a:r>
              <a:rPr lang="fr-FR" sz="2400" dirty="0"/>
              <a:t>5’ max: exposé de son « projet de première » // </a:t>
            </a:r>
            <a:r>
              <a:rPr lang="fr-FR" sz="2400" dirty="0">
                <a:solidFill>
                  <a:schemeClr val="bg1">
                    <a:lumMod val="65000"/>
                  </a:schemeClr>
                </a:solidFill>
              </a:rPr>
              <a:t>exposé d’une thématique issue du carnet de suivi</a:t>
            </a:r>
          </a:p>
          <a:p>
            <a:r>
              <a:rPr lang="fr-FR" sz="2400" dirty="0"/>
              <a:t>Temps restant : entretien sur exposé et culture sportive</a:t>
            </a:r>
            <a:endParaRPr lang="fr-FR" sz="2000" dirty="0"/>
          </a:p>
          <a:p>
            <a:pPr marL="0" indent="0">
              <a:buFont typeface="Arial" panose="020B0604020202020204" pitchFamily="34" charset="0"/>
              <a:buNone/>
            </a:pPr>
            <a:endParaRPr lang="fr-FR" sz="2400" dirty="0"/>
          </a:p>
          <a:p>
            <a:pPr marL="457200" lvl="1" indent="0">
              <a:buFont typeface="Arial" panose="020B0604020202020204" pitchFamily="34" charset="0"/>
              <a:buNone/>
            </a:pPr>
            <a:endParaRPr lang="fr-FR" dirty="0"/>
          </a:p>
        </p:txBody>
      </p:sp>
      <p:sp>
        <p:nvSpPr>
          <p:cNvPr id="8" name="Espace réservé du contenu 2">
            <a:extLst>
              <a:ext uri="{FF2B5EF4-FFF2-40B4-BE49-F238E27FC236}">
                <a16:creationId xmlns:a16="http://schemas.microsoft.com/office/drawing/2014/main" id="{8479DD22-F5F1-40E7-9AB3-B155FB3B43CA}"/>
              </a:ext>
            </a:extLst>
          </p:cNvPr>
          <p:cNvSpPr txBox="1">
            <a:spLocks/>
          </p:cNvSpPr>
          <p:nvPr/>
        </p:nvSpPr>
        <p:spPr>
          <a:xfrm>
            <a:off x="641255" y="1315275"/>
            <a:ext cx="5102319" cy="52379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fr-FR" dirty="0"/>
              <a:t>Pratique sportive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fr-FR" dirty="0"/>
              <a:t>(12 points)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fr-FR" sz="1000" dirty="0"/>
          </a:p>
          <a:p>
            <a:r>
              <a:rPr lang="fr-FR" sz="2400" dirty="0"/>
              <a:t>Liste de 3 APSA proposée par l’établissement (« 3 CA différents »)</a:t>
            </a:r>
          </a:p>
          <a:p>
            <a:r>
              <a:rPr lang="fr-FR" sz="2400" dirty="0"/>
              <a:t>Choix d’une APSA par le recteur (un mois avant l’épreuve)</a:t>
            </a:r>
          </a:p>
          <a:p>
            <a:r>
              <a:rPr lang="fr-FR" sz="2400" dirty="0"/>
              <a:t>Épreuve organisée dans l’établissement (jury DEC)</a:t>
            </a:r>
          </a:p>
          <a:p>
            <a:r>
              <a:rPr lang="fr-FR" sz="2400" dirty="0"/>
              <a:t>Référentiels APSA proposés par </a:t>
            </a:r>
            <a:r>
              <a:rPr lang="fr-FR" sz="2400" dirty="0" err="1"/>
              <a:t>étblisst</a:t>
            </a:r>
            <a:r>
              <a:rPr lang="fr-FR" sz="2400" dirty="0"/>
              <a:t> (validés par Com </a:t>
            </a:r>
            <a:r>
              <a:rPr lang="fr-FR" sz="2400" dirty="0" err="1"/>
              <a:t>Acad</a:t>
            </a:r>
            <a:r>
              <a:rPr lang="fr-FR" sz="2400" dirty="0"/>
              <a:t>) sur base de référentiels nationaux par champ</a:t>
            </a:r>
          </a:p>
          <a:p>
            <a:pPr marL="457200" lvl="1" indent="0">
              <a:buFont typeface="Arial" panose="020B0604020202020204" pitchFamily="34" charset="0"/>
              <a:buNone/>
            </a:pPr>
            <a:endParaRPr lang="fr-FR" sz="2800" dirty="0"/>
          </a:p>
        </p:txBody>
      </p:sp>
      <p:sp>
        <p:nvSpPr>
          <p:cNvPr id="5" name="Titre 1">
            <a:extLst>
              <a:ext uri="{FF2B5EF4-FFF2-40B4-BE49-F238E27FC236}">
                <a16:creationId xmlns:a16="http://schemas.microsoft.com/office/drawing/2014/main" id="{4D19B6D5-7504-4193-8F05-C8BD0CB2FB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87060" y="195680"/>
            <a:ext cx="3386638" cy="1325563"/>
          </a:xfrm>
        </p:spPr>
        <p:txBody>
          <a:bodyPr>
            <a:noAutofit/>
          </a:bodyPr>
          <a:lstStyle/>
          <a:p>
            <a:pPr algn="ctr"/>
            <a:r>
              <a:rPr lang="fr-FR" sz="3200" b="1" dirty="0">
                <a:solidFill>
                  <a:srgbClr val="FF0000"/>
                </a:solidFill>
              </a:rPr>
              <a:t>« 1ère renonçant »</a:t>
            </a:r>
          </a:p>
        </p:txBody>
      </p:sp>
    </p:spTree>
    <p:extLst>
      <p:ext uri="{BB962C8B-B14F-4D97-AF65-F5344CB8AC3E}">
        <p14:creationId xmlns:p14="http://schemas.microsoft.com/office/powerpoint/2010/main" val="79487101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03483BB-F89C-4DEA-AAED-0FDC8CB199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10359" y="468002"/>
            <a:ext cx="4171281" cy="573467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fr-FR" sz="4000" dirty="0">
                <a:solidFill>
                  <a:schemeClr val="accent1"/>
                </a:solidFill>
              </a:rPr>
              <a:t>Deux parties (coef 16)</a:t>
            </a:r>
          </a:p>
          <a:p>
            <a:pPr marL="0" indent="0">
              <a:buNone/>
            </a:pPr>
            <a:endParaRPr lang="fr-FR" sz="4000" dirty="0">
              <a:solidFill>
                <a:schemeClr val="accent1"/>
              </a:solidFill>
            </a:endParaRPr>
          </a:p>
          <a:p>
            <a:pPr marL="457200" lvl="1" indent="0">
              <a:buNone/>
            </a:pPr>
            <a:endParaRPr lang="fr-FR" sz="4000" dirty="0">
              <a:solidFill>
                <a:schemeClr val="accent1"/>
              </a:solidFill>
            </a:endParaRPr>
          </a:p>
        </p:txBody>
      </p:sp>
      <p:sp>
        <p:nvSpPr>
          <p:cNvPr id="6" name="Espace réservé du contenu 2">
            <a:extLst>
              <a:ext uri="{FF2B5EF4-FFF2-40B4-BE49-F238E27FC236}">
                <a16:creationId xmlns:a16="http://schemas.microsoft.com/office/drawing/2014/main" id="{BF43FEE0-75CB-4C9C-AFE7-B865D835CCA4}"/>
              </a:ext>
            </a:extLst>
          </p:cNvPr>
          <p:cNvSpPr txBox="1">
            <a:spLocks/>
          </p:cNvSpPr>
          <p:nvPr/>
        </p:nvSpPr>
        <p:spPr>
          <a:xfrm>
            <a:off x="388359" y="1240035"/>
            <a:ext cx="5858205" cy="5149963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 fontScale="6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fr-FR" sz="4100" dirty="0"/>
              <a:t>Partie écrite 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fr-FR" sz="4100" dirty="0"/>
              <a:t>(culture)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fr-FR" sz="2600" dirty="0"/>
              <a:t>(20 points)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fr-FR" sz="1200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fr-FR" sz="3400" dirty="0"/>
              <a:t>Durée: 3h30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fr-FR" sz="3400" dirty="0"/>
              <a:t>Deux sujets à traiter</a:t>
            </a:r>
          </a:p>
          <a:p>
            <a:r>
              <a:rPr lang="fr-FR" sz="3400" dirty="0"/>
              <a:t>Sujet d’ordre général commun à tous les candidats (</a:t>
            </a:r>
            <a:r>
              <a:rPr lang="fr-FR" sz="34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sur les enjeux de la pratique physique et sportive</a:t>
            </a:r>
            <a:r>
              <a:rPr lang="fr-FR" sz="3400" dirty="0"/>
              <a:t>) (2h)</a:t>
            </a:r>
          </a:p>
          <a:p>
            <a:r>
              <a:rPr lang="fr-FR" sz="3400" dirty="0"/>
              <a:t>Sujet au choix parmi deux (1h30) (sur autres thématiques) </a:t>
            </a:r>
            <a:endParaRPr lang="fr-FR" sz="3400" dirty="0">
              <a:solidFill>
                <a:srgbClr val="FF0000"/>
              </a:solidFill>
            </a:endParaRPr>
          </a:p>
          <a:p>
            <a:endParaRPr lang="fr-FR" sz="3400" dirty="0"/>
          </a:p>
          <a:p>
            <a:pPr marL="0" indent="0">
              <a:buNone/>
            </a:pPr>
            <a:r>
              <a:rPr lang="fr-FR" sz="3400" dirty="0"/>
              <a:t>Enjeu : évaluer la culture sportive de l’élèves, ses connaissances théoriques dans différents domaines, sa capacité à les illustrer avec des exemples pratiques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fr-FR" sz="3200" dirty="0"/>
          </a:p>
          <a:p>
            <a:pPr marL="457200" lvl="1" indent="0">
              <a:buFont typeface="Arial" panose="020B0604020202020204" pitchFamily="34" charset="0"/>
              <a:buNone/>
            </a:pPr>
            <a:endParaRPr lang="fr-FR" sz="3200" dirty="0"/>
          </a:p>
        </p:txBody>
      </p:sp>
      <p:sp>
        <p:nvSpPr>
          <p:cNvPr id="8" name="Espace réservé du contenu 2">
            <a:extLst>
              <a:ext uri="{FF2B5EF4-FFF2-40B4-BE49-F238E27FC236}">
                <a16:creationId xmlns:a16="http://schemas.microsoft.com/office/drawing/2014/main" id="{8479DD22-F5F1-40E7-9AB3-B155FB3B43CA}"/>
              </a:ext>
            </a:extLst>
          </p:cNvPr>
          <p:cNvSpPr txBox="1">
            <a:spLocks/>
          </p:cNvSpPr>
          <p:nvPr/>
        </p:nvSpPr>
        <p:spPr>
          <a:xfrm>
            <a:off x="6752728" y="1240034"/>
            <a:ext cx="4770915" cy="5149963"/>
          </a:xfrm>
          <a:prstGeom prst="rect">
            <a:avLst/>
          </a:prstGeom>
          <a:ln>
            <a:solidFill>
              <a:schemeClr val="accent1">
                <a:lumMod val="75000"/>
              </a:schemeClr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fr-FR" sz="3200" dirty="0"/>
              <a:t>Partie orale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fr-FR" sz="3200" dirty="0"/>
              <a:t>(pratique et analyse)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fr-FR" sz="2000" dirty="0"/>
              <a:t>(20 points)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fr-FR" sz="1200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fr-FR" sz="2400" dirty="0"/>
              <a:t>30 minutes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fr-FR" sz="2400" dirty="0"/>
              <a:t>2 parties de 15 minutes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fr-FR" sz="2400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fr-FR" sz="2400" dirty="0"/>
              <a:t>Enjeu : évaluer un élève poly-compétent performant et « réflexif »</a:t>
            </a:r>
          </a:p>
          <a:p>
            <a:pPr marL="457200" lvl="1" indent="0">
              <a:buFont typeface="Arial" panose="020B0604020202020204" pitchFamily="34" charset="0"/>
              <a:buNone/>
            </a:pPr>
            <a:endParaRPr lang="fr-FR" sz="3200" dirty="0"/>
          </a:p>
        </p:txBody>
      </p:sp>
      <p:sp>
        <p:nvSpPr>
          <p:cNvPr id="2" name="Étoile à 5 branches 1"/>
          <p:cNvSpPr/>
          <p:nvPr/>
        </p:nvSpPr>
        <p:spPr>
          <a:xfrm>
            <a:off x="8752594" y="5497417"/>
            <a:ext cx="771181" cy="727113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Titre 1">
            <a:extLst>
              <a:ext uri="{FF2B5EF4-FFF2-40B4-BE49-F238E27FC236}">
                <a16:creationId xmlns:a16="http://schemas.microsoft.com/office/drawing/2014/main" id="{E5FD5A60-3641-49BF-B12F-D5FE67DF99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52594" y="35843"/>
            <a:ext cx="3386638" cy="864318"/>
          </a:xfrm>
        </p:spPr>
        <p:txBody>
          <a:bodyPr>
            <a:noAutofit/>
          </a:bodyPr>
          <a:lstStyle/>
          <a:p>
            <a:pPr algn="ctr"/>
            <a:r>
              <a:rPr lang="fr-FR" sz="3200" b="1" dirty="0">
                <a:solidFill>
                  <a:srgbClr val="FF0000"/>
                </a:solidFill>
              </a:rPr>
              <a:t>« Terminale»</a:t>
            </a:r>
          </a:p>
        </p:txBody>
      </p:sp>
    </p:spTree>
    <p:extLst>
      <p:ext uri="{BB962C8B-B14F-4D97-AF65-F5344CB8AC3E}">
        <p14:creationId xmlns:p14="http://schemas.microsoft.com/office/powerpoint/2010/main" val="282101698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03483BB-F89C-4DEA-AAED-0FDC8CB199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73384" y="247914"/>
            <a:ext cx="3940379" cy="871120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fr-FR" sz="3200" dirty="0"/>
              <a:t>Partie orale (20 points)</a:t>
            </a:r>
          </a:p>
          <a:p>
            <a:pPr marL="0" indent="0" algn="ctr">
              <a:buNone/>
            </a:pPr>
            <a:r>
              <a:rPr lang="fr-FR" sz="3200" dirty="0"/>
              <a:t>Durée: 30 min</a:t>
            </a:r>
          </a:p>
          <a:p>
            <a:pPr marL="457200" lvl="1" indent="0" algn="ctr">
              <a:buNone/>
            </a:pPr>
            <a:endParaRPr lang="fr-FR" sz="3200" dirty="0"/>
          </a:p>
        </p:txBody>
      </p:sp>
      <p:sp>
        <p:nvSpPr>
          <p:cNvPr id="6" name="Espace réservé du contenu 2">
            <a:extLst>
              <a:ext uri="{FF2B5EF4-FFF2-40B4-BE49-F238E27FC236}">
                <a16:creationId xmlns:a16="http://schemas.microsoft.com/office/drawing/2014/main" id="{BF43FEE0-75CB-4C9C-AFE7-B865D835CCA4}"/>
              </a:ext>
            </a:extLst>
          </p:cNvPr>
          <p:cNvSpPr txBox="1">
            <a:spLocks/>
          </p:cNvSpPr>
          <p:nvPr/>
        </p:nvSpPr>
        <p:spPr>
          <a:xfrm>
            <a:off x="6096000" y="1315275"/>
            <a:ext cx="5556343" cy="5251733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fr-FR" dirty="0"/>
              <a:t>Analyse de sa pratique</a:t>
            </a:r>
          </a:p>
          <a:p>
            <a:pPr marL="0" indent="0" algn="ctr">
              <a:buNone/>
            </a:pPr>
            <a:r>
              <a:rPr lang="fr-FR" dirty="0"/>
              <a:t>Vidéo (8 points)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fr-FR" sz="2400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fr-FR" sz="2400" dirty="0"/>
              <a:t>15 minutes</a:t>
            </a:r>
          </a:p>
          <a:p>
            <a:r>
              <a:rPr lang="fr-FR" sz="2400" dirty="0"/>
              <a:t>5-7’ Présentation de l’enregistrement audiovisuel d’une prestation physique dans une APSA (1 à 3’, composé de une à trois séquences filmées en plan continu et large)</a:t>
            </a:r>
          </a:p>
          <a:p>
            <a:r>
              <a:rPr lang="fr-FR" sz="2400" dirty="0"/>
              <a:t>Temps restant: entretien</a:t>
            </a:r>
          </a:p>
          <a:p>
            <a:pPr marL="457200" lvl="1" indent="0">
              <a:buFont typeface="Arial" panose="020B0604020202020204" pitchFamily="34" charset="0"/>
              <a:buNone/>
            </a:pPr>
            <a:endParaRPr lang="fr-FR" dirty="0"/>
          </a:p>
        </p:txBody>
      </p:sp>
      <p:sp>
        <p:nvSpPr>
          <p:cNvPr id="8" name="Espace réservé du contenu 2">
            <a:extLst>
              <a:ext uri="{FF2B5EF4-FFF2-40B4-BE49-F238E27FC236}">
                <a16:creationId xmlns:a16="http://schemas.microsoft.com/office/drawing/2014/main" id="{8479DD22-F5F1-40E7-9AB3-B155FB3B43CA}"/>
              </a:ext>
            </a:extLst>
          </p:cNvPr>
          <p:cNvSpPr txBox="1">
            <a:spLocks/>
          </p:cNvSpPr>
          <p:nvPr/>
        </p:nvSpPr>
        <p:spPr>
          <a:xfrm>
            <a:off x="641255" y="1315276"/>
            <a:ext cx="5102319" cy="5251732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 fontScale="925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fr-FR" dirty="0"/>
              <a:t>Pratique sportive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fr-FR" dirty="0"/>
              <a:t>(12 points)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fr-FR" sz="1000" dirty="0"/>
          </a:p>
          <a:p>
            <a:r>
              <a:rPr lang="fr-FR" sz="2400" dirty="0"/>
              <a:t>Liste de 5 APSA proposée par l’</a:t>
            </a:r>
            <a:r>
              <a:rPr lang="fr-FR" sz="2400" dirty="0" err="1"/>
              <a:t>établisst</a:t>
            </a:r>
            <a:r>
              <a:rPr lang="fr-FR" sz="2400" dirty="0"/>
              <a:t> (5 CA différents)</a:t>
            </a:r>
          </a:p>
          <a:p>
            <a:r>
              <a:rPr lang="fr-FR" sz="2400" dirty="0"/>
              <a:t>Choix de deux  APSA par le recteur (un mois avant l’épreuve)</a:t>
            </a:r>
          </a:p>
          <a:p>
            <a:r>
              <a:rPr lang="fr-FR" sz="2400" dirty="0"/>
              <a:t>Choix du candidat parmi ces deux APSA</a:t>
            </a:r>
          </a:p>
          <a:p>
            <a:r>
              <a:rPr lang="fr-FR" sz="2400" dirty="0"/>
              <a:t>Épreuve organisée dans l’établissement (jury DEC)</a:t>
            </a:r>
          </a:p>
          <a:p>
            <a:r>
              <a:rPr lang="fr-FR" sz="2400" dirty="0"/>
              <a:t>Référentiels APSA proposés par </a:t>
            </a:r>
            <a:r>
              <a:rPr lang="fr-FR" sz="2400" dirty="0" err="1"/>
              <a:t>étblisst</a:t>
            </a:r>
            <a:r>
              <a:rPr lang="fr-FR" sz="2400" dirty="0"/>
              <a:t> (validés par Com </a:t>
            </a:r>
            <a:r>
              <a:rPr lang="fr-FR" sz="2400" dirty="0" err="1"/>
              <a:t>Acad</a:t>
            </a:r>
            <a:r>
              <a:rPr lang="fr-FR" sz="2400" dirty="0"/>
              <a:t>) sur base référentiels nationaux par champ</a:t>
            </a:r>
          </a:p>
        </p:txBody>
      </p:sp>
      <p:sp>
        <p:nvSpPr>
          <p:cNvPr id="7" name="Étoile à 5 branches 6"/>
          <p:cNvSpPr/>
          <p:nvPr/>
        </p:nvSpPr>
        <p:spPr>
          <a:xfrm>
            <a:off x="2682300" y="195680"/>
            <a:ext cx="771181" cy="727113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2657340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8FE7A13-835A-4704-ADBB-C9DCD232D0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5982" y="135591"/>
            <a:ext cx="10697817" cy="709592"/>
          </a:xfrm>
        </p:spPr>
        <p:txBody>
          <a:bodyPr>
            <a:normAutofit/>
          </a:bodyPr>
          <a:lstStyle/>
          <a:p>
            <a:pPr algn="ctr"/>
            <a:r>
              <a:rPr lang="fr-FR" sz="32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+mn-lt"/>
                <a:ea typeface="+mn-ea"/>
                <a:cs typeface="+mn-cs"/>
              </a:rPr>
              <a:t>Enseignement optionnel : ce qui évolue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F361D53-F1FC-4452-AE21-D6E3619E8A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1901" y="961984"/>
            <a:ext cx="11165978" cy="5539024"/>
          </a:xfrm>
        </p:spPr>
        <p:txBody>
          <a:bodyPr>
            <a:normAutofit fontScale="92500" lnSpcReduction="10000"/>
          </a:bodyPr>
          <a:lstStyle/>
          <a:p>
            <a:r>
              <a:rPr lang="fr-FR" dirty="0"/>
              <a:t>  </a:t>
            </a:r>
            <a:r>
              <a:rPr lang="fr-FR" b="1" dirty="0"/>
              <a:t>Limitation du nombre de thèmes d’études </a:t>
            </a:r>
            <a:r>
              <a:rPr lang="fr-FR" dirty="0"/>
              <a:t>(de 13 à 7)</a:t>
            </a:r>
          </a:p>
          <a:p>
            <a:pPr marL="342900" lvl="0" indent="1360488" algn="just">
              <a:buClr>
                <a:srgbClr val="0062AC"/>
              </a:buClr>
              <a:buSzPts val="1200"/>
              <a:buNone/>
              <a:tabLst>
                <a:tab pos="449263" algn="l"/>
                <a:tab pos="1616075" algn="l"/>
              </a:tabLst>
            </a:pPr>
            <a:r>
              <a:rPr lang="fr-FR" sz="1800" dirty="0">
                <a:effectLst/>
                <a:latin typeface="Arial" panose="020B0604020202020204" pitchFamily="34" charset="0"/>
                <a:ea typeface="Times" panose="02020603050405020304" pitchFamily="18" charset="0"/>
                <a:cs typeface="Calibri" panose="020F0502020204030204" pitchFamily="34" charset="0"/>
              </a:rPr>
              <a:t>Activité physique, sportive, artistique et </a:t>
            </a:r>
            <a:r>
              <a:rPr lang="fr-FR" sz="1800" b="1" dirty="0">
                <a:effectLst/>
                <a:latin typeface="Arial" panose="020B0604020202020204" pitchFamily="34" charset="0"/>
                <a:ea typeface="Times" panose="02020603050405020304" pitchFamily="18" charset="0"/>
                <a:cs typeface="Calibri" panose="020F0502020204030204" pitchFamily="34" charset="0"/>
              </a:rPr>
              <a:t>égalité femmes - hommes</a:t>
            </a:r>
            <a:endParaRPr lang="fr-FR" sz="1800" dirty="0">
              <a:effectLst/>
              <a:latin typeface="Arial" panose="020B0604020202020204" pitchFamily="34" charset="0"/>
              <a:ea typeface="Times" panose="02020603050405020304" pitchFamily="18" charset="0"/>
              <a:cs typeface="Calibri" panose="020F0502020204030204" pitchFamily="34" charset="0"/>
            </a:endParaRPr>
          </a:p>
          <a:p>
            <a:pPr marL="342900" lvl="0" indent="1360488" algn="just">
              <a:buClr>
                <a:srgbClr val="0062AC"/>
              </a:buClr>
              <a:buSzPts val="1200"/>
              <a:buNone/>
              <a:tabLst>
                <a:tab pos="449263" algn="l"/>
                <a:tab pos="1616075" algn="l"/>
              </a:tabLst>
            </a:pPr>
            <a:r>
              <a:rPr lang="fr-FR" sz="1800" dirty="0">
                <a:effectLst/>
                <a:latin typeface="Arial" panose="020B0604020202020204" pitchFamily="34" charset="0"/>
                <a:ea typeface="Times" panose="02020603050405020304" pitchFamily="18" charset="0"/>
                <a:cs typeface="Calibri" panose="020F0502020204030204" pitchFamily="34" charset="0"/>
              </a:rPr>
              <a:t>Activité physique, sportive, artistique et </a:t>
            </a:r>
            <a:r>
              <a:rPr lang="fr-FR" sz="1800" b="1" dirty="0">
                <a:effectLst/>
                <a:latin typeface="Arial" panose="020B0604020202020204" pitchFamily="34" charset="0"/>
                <a:ea typeface="Times" panose="02020603050405020304" pitchFamily="18" charset="0"/>
                <a:cs typeface="Calibri" panose="020F0502020204030204" pitchFamily="34" charset="0"/>
              </a:rPr>
              <a:t>santé</a:t>
            </a:r>
            <a:endParaRPr lang="fr-FR" sz="1800" dirty="0">
              <a:effectLst/>
              <a:latin typeface="Arial" panose="020B0604020202020204" pitchFamily="34" charset="0"/>
              <a:ea typeface="Times" panose="02020603050405020304" pitchFamily="18" charset="0"/>
              <a:cs typeface="Calibri" panose="020F0502020204030204" pitchFamily="34" charset="0"/>
            </a:endParaRPr>
          </a:p>
          <a:p>
            <a:pPr marL="342900" lvl="0" indent="1360488" algn="just">
              <a:buClr>
                <a:srgbClr val="0062AC"/>
              </a:buClr>
              <a:buSzPts val="1200"/>
              <a:buNone/>
              <a:tabLst>
                <a:tab pos="449263" algn="l"/>
                <a:tab pos="1616075" algn="l"/>
              </a:tabLst>
            </a:pPr>
            <a:r>
              <a:rPr lang="fr-FR" sz="1800" dirty="0">
                <a:effectLst/>
                <a:latin typeface="Arial" panose="020B0604020202020204" pitchFamily="34" charset="0"/>
                <a:ea typeface="Times" panose="02020603050405020304" pitchFamily="18" charset="0"/>
                <a:cs typeface="Calibri" panose="020F0502020204030204" pitchFamily="34" charset="0"/>
              </a:rPr>
              <a:t>Activité physique, sportive, artistique et </a:t>
            </a:r>
            <a:r>
              <a:rPr lang="fr-FR" sz="1800" b="1" dirty="0">
                <a:effectLst/>
                <a:latin typeface="Arial" panose="020B0604020202020204" pitchFamily="34" charset="0"/>
                <a:ea typeface="Times" panose="02020603050405020304" pitchFamily="18" charset="0"/>
                <a:cs typeface="Calibri" panose="020F0502020204030204" pitchFamily="34" charset="0"/>
              </a:rPr>
              <a:t>prévention, protection des risques</a:t>
            </a:r>
            <a:endParaRPr lang="fr-FR" sz="1800" dirty="0">
              <a:effectLst/>
              <a:latin typeface="Arial" panose="020B0604020202020204" pitchFamily="34" charset="0"/>
              <a:ea typeface="Times" panose="02020603050405020304" pitchFamily="18" charset="0"/>
              <a:cs typeface="Calibri" panose="020F0502020204030204" pitchFamily="34" charset="0"/>
            </a:endParaRPr>
          </a:p>
          <a:p>
            <a:pPr marL="342900" lvl="0" indent="1360488" algn="just">
              <a:buClr>
                <a:srgbClr val="0062AC"/>
              </a:buClr>
              <a:buSzPts val="1200"/>
              <a:buNone/>
              <a:tabLst>
                <a:tab pos="449263" algn="l"/>
                <a:tab pos="1616075" algn="l"/>
              </a:tabLst>
            </a:pPr>
            <a:r>
              <a:rPr lang="fr-FR" sz="1800" dirty="0">
                <a:effectLst/>
                <a:latin typeface="Arial" panose="020B0604020202020204" pitchFamily="34" charset="0"/>
                <a:ea typeface="Times" panose="02020603050405020304" pitchFamily="18" charset="0"/>
                <a:cs typeface="Calibri" panose="020F0502020204030204" pitchFamily="34" charset="0"/>
              </a:rPr>
              <a:t>Activité physique, sportive, artistique et</a:t>
            </a:r>
            <a:r>
              <a:rPr lang="fr-FR" sz="1800" b="1" dirty="0">
                <a:effectLst/>
                <a:latin typeface="Arial" panose="020B0604020202020204" pitchFamily="34" charset="0"/>
                <a:ea typeface="Times" panose="02020603050405020304" pitchFamily="18" charset="0"/>
                <a:cs typeface="Calibri" panose="020F0502020204030204" pitchFamily="34" charset="0"/>
              </a:rPr>
              <a:t> spectacle</a:t>
            </a:r>
            <a:endParaRPr lang="fr-FR" sz="1800" dirty="0">
              <a:effectLst/>
              <a:latin typeface="Arial" panose="020B0604020202020204" pitchFamily="34" charset="0"/>
              <a:ea typeface="Times" panose="02020603050405020304" pitchFamily="18" charset="0"/>
              <a:cs typeface="Calibri" panose="020F0502020204030204" pitchFamily="34" charset="0"/>
            </a:endParaRPr>
          </a:p>
          <a:p>
            <a:pPr marL="342900" lvl="0" indent="1360488" algn="just">
              <a:buClr>
                <a:srgbClr val="0062AC"/>
              </a:buClr>
              <a:buSzPts val="1200"/>
              <a:buNone/>
              <a:tabLst>
                <a:tab pos="449263" algn="l"/>
                <a:tab pos="1616075" algn="l"/>
              </a:tabLst>
            </a:pPr>
            <a:r>
              <a:rPr lang="fr-FR" sz="1800" dirty="0">
                <a:effectLst/>
                <a:latin typeface="Arial" panose="020B0604020202020204" pitchFamily="34" charset="0"/>
                <a:ea typeface="Times" panose="02020603050405020304" pitchFamily="18" charset="0"/>
                <a:cs typeface="Calibri" panose="020F0502020204030204" pitchFamily="34" charset="0"/>
              </a:rPr>
              <a:t>Activité physique, sportive, artistique</a:t>
            </a:r>
            <a:r>
              <a:rPr lang="fr-FR" sz="1800" b="1" dirty="0">
                <a:effectLst/>
                <a:latin typeface="Arial" panose="020B0604020202020204" pitchFamily="34" charset="0"/>
                <a:ea typeface="Times" panose="02020603050405020304" pitchFamily="18" charset="0"/>
                <a:cs typeface="Calibri" panose="020F0502020204030204" pitchFamily="34" charset="0"/>
              </a:rPr>
              <a:t> </a:t>
            </a:r>
            <a:r>
              <a:rPr lang="fr-FR" sz="1800" dirty="0">
                <a:effectLst/>
                <a:latin typeface="Arial" panose="020B0604020202020204" pitchFamily="34" charset="0"/>
                <a:ea typeface="Times" panose="02020603050405020304" pitchFamily="18" charset="0"/>
                <a:cs typeface="Calibri" panose="020F0502020204030204" pitchFamily="34" charset="0"/>
              </a:rPr>
              <a:t>et</a:t>
            </a:r>
            <a:r>
              <a:rPr lang="fr-FR" sz="1800" b="1" dirty="0">
                <a:effectLst/>
                <a:latin typeface="Arial" panose="020B0604020202020204" pitchFamily="34" charset="0"/>
                <a:ea typeface="Times" panose="02020603050405020304" pitchFamily="18" charset="0"/>
                <a:cs typeface="Calibri" panose="020F0502020204030204" pitchFamily="34" charset="0"/>
              </a:rPr>
              <a:t> inclusion</a:t>
            </a:r>
            <a:endParaRPr lang="fr-FR" sz="1800" dirty="0">
              <a:effectLst/>
              <a:latin typeface="Arial" panose="020B0604020202020204" pitchFamily="34" charset="0"/>
              <a:ea typeface="Times" panose="02020603050405020304" pitchFamily="18" charset="0"/>
              <a:cs typeface="Calibri" panose="020F0502020204030204" pitchFamily="34" charset="0"/>
            </a:endParaRPr>
          </a:p>
          <a:p>
            <a:pPr marL="342900" lvl="0" indent="1360488" algn="just">
              <a:buClr>
                <a:srgbClr val="0062AC"/>
              </a:buClr>
              <a:buSzPts val="1200"/>
              <a:buNone/>
              <a:tabLst>
                <a:tab pos="449263" algn="l"/>
                <a:tab pos="1616075" algn="l"/>
              </a:tabLst>
            </a:pPr>
            <a:r>
              <a:rPr lang="fr-FR" sz="1800" dirty="0">
                <a:effectLst/>
                <a:latin typeface="Arial" panose="020B0604020202020204" pitchFamily="34" charset="0"/>
                <a:ea typeface="Times" panose="02020603050405020304" pitchFamily="18" charset="0"/>
                <a:cs typeface="Calibri" panose="020F0502020204030204" pitchFamily="34" charset="0"/>
              </a:rPr>
              <a:t>Activité physique, sportive, artistique et</a:t>
            </a:r>
            <a:r>
              <a:rPr lang="fr-FR" sz="1800" b="1" dirty="0">
                <a:effectLst/>
                <a:latin typeface="Arial" panose="020B0604020202020204" pitchFamily="34" charset="0"/>
                <a:ea typeface="Times" panose="02020603050405020304" pitchFamily="18" charset="0"/>
                <a:cs typeface="Calibri" panose="020F0502020204030204" pitchFamily="34" charset="0"/>
              </a:rPr>
              <a:t> environnement</a:t>
            </a:r>
            <a:endParaRPr lang="fr-FR" sz="1800" dirty="0">
              <a:effectLst/>
              <a:latin typeface="Arial" panose="020B0604020202020204" pitchFamily="34" charset="0"/>
              <a:ea typeface="Times" panose="02020603050405020304" pitchFamily="18" charset="0"/>
              <a:cs typeface="Calibri" panose="020F0502020204030204" pitchFamily="34" charset="0"/>
            </a:endParaRPr>
          </a:p>
          <a:p>
            <a:pPr marL="342900" lvl="0" indent="1360488" algn="just">
              <a:spcAft>
                <a:spcPts val="600"/>
              </a:spcAft>
              <a:buClr>
                <a:srgbClr val="0062AC"/>
              </a:buClr>
              <a:buSzPts val="1200"/>
              <a:buNone/>
              <a:tabLst>
                <a:tab pos="449263" algn="l"/>
                <a:tab pos="1616075" algn="l"/>
              </a:tabLst>
            </a:pPr>
            <a:r>
              <a:rPr lang="fr-FR" sz="1800" dirty="0">
                <a:effectLst/>
                <a:latin typeface="Arial" panose="020B0604020202020204" pitchFamily="34" charset="0"/>
                <a:ea typeface="Times" panose="02020603050405020304" pitchFamily="18" charset="0"/>
                <a:cs typeface="Calibri" panose="020F0502020204030204" pitchFamily="34" charset="0"/>
              </a:rPr>
              <a:t>Activité physique, sportive, artistique et</a:t>
            </a:r>
            <a:r>
              <a:rPr lang="fr-FR" sz="1800" b="1" dirty="0">
                <a:effectLst/>
                <a:latin typeface="Arial" panose="020B0604020202020204" pitchFamily="34" charset="0"/>
                <a:ea typeface="Times" panose="02020603050405020304" pitchFamily="18" charset="0"/>
                <a:cs typeface="Calibri" panose="020F0502020204030204" pitchFamily="34" charset="0"/>
              </a:rPr>
              <a:t> entraînement</a:t>
            </a:r>
            <a:endParaRPr lang="fr-FR" dirty="0"/>
          </a:p>
          <a:p>
            <a:r>
              <a:rPr lang="fr-FR" b="1" dirty="0"/>
              <a:t>Thèmes d’étude larges </a:t>
            </a:r>
            <a:r>
              <a:rPr lang="fr-FR" dirty="0"/>
              <a:t>reprenant des problématiques actuelles</a:t>
            </a:r>
          </a:p>
          <a:p>
            <a:r>
              <a:rPr lang="fr-FR" b="1" dirty="0"/>
              <a:t>Des attendus de fin de lycée spécifiques redéfinis </a:t>
            </a:r>
            <a:r>
              <a:rPr lang="fr-FR" dirty="0"/>
              <a:t>:</a:t>
            </a:r>
          </a:p>
          <a:p>
            <a:pPr marL="0" indent="0">
              <a:buNone/>
            </a:pPr>
            <a:r>
              <a:rPr lang="fr-FR" dirty="0"/>
              <a:t>Continuum  entre sensibiliser (2</a:t>
            </a:r>
            <a:r>
              <a:rPr lang="fr-FR" baseline="30000" dirty="0"/>
              <a:t>nde</a:t>
            </a:r>
            <a:r>
              <a:rPr lang="fr-FR" dirty="0"/>
              <a:t>) – explorer (1</a:t>
            </a:r>
            <a:r>
              <a:rPr lang="fr-FR" baseline="30000" dirty="0"/>
              <a:t>ère</a:t>
            </a:r>
            <a:r>
              <a:rPr lang="fr-FR" dirty="0"/>
              <a:t>) – analyser (Terminale)</a:t>
            </a:r>
          </a:p>
          <a:p>
            <a:pPr marL="0" indent="0" algn="ctr">
              <a:buNone/>
            </a:pPr>
            <a:r>
              <a:rPr lang="fr-FR" dirty="0"/>
              <a:t>Fil rouge : réflexion sur sa propre pratique</a:t>
            </a:r>
          </a:p>
          <a:p>
            <a:r>
              <a:rPr lang="fr-FR" b="1" dirty="0"/>
              <a:t>Redéfinition des productions attendues à chaque niveau </a:t>
            </a:r>
            <a:r>
              <a:rPr lang="fr-FR" dirty="0"/>
              <a:t>--- suppression de l’étude (très ambitieuse) de terminale 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29894801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Espace réservé du contenu 3">
            <a:extLst>
              <a:ext uri="{FF2B5EF4-FFF2-40B4-BE49-F238E27FC236}">
                <a16:creationId xmlns:a16="http://schemas.microsoft.com/office/drawing/2014/main" id="{A556A292-CD01-486C-BFA9-9994CAF56006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634726"/>
          <a:ext cx="10515600" cy="538107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Ellipse 4">
            <a:extLst>
              <a:ext uri="{FF2B5EF4-FFF2-40B4-BE49-F238E27FC236}">
                <a16:creationId xmlns:a16="http://schemas.microsoft.com/office/drawing/2014/main" id="{2AAA37D1-2FDB-4F8D-A922-5F2570FD8665}"/>
              </a:ext>
            </a:extLst>
          </p:cNvPr>
          <p:cNvSpPr/>
          <p:nvPr/>
        </p:nvSpPr>
        <p:spPr>
          <a:xfrm>
            <a:off x="1279896" y="1238451"/>
            <a:ext cx="3317682" cy="1687222"/>
          </a:xfrm>
          <a:prstGeom prst="ellips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/>
              <a:t>Pratiques et compétences diversifiées pour le développement de tous </a:t>
            </a:r>
          </a:p>
        </p:txBody>
      </p:sp>
      <p:sp>
        <p:nvSpPr>
          <p:cNvPr id="6" name="Ellipse 5">
            <a:extLst>
              <a:ext uri="{FF2B5EF4-FFF2-40B4-BE49-F238E27FC236}">
                <a16:creationId xmlns:a16="http://schemas.microsoft.com/office/drawing/2014/main" id="{8BBEC560-CEE6-4E13-B6D9-4F64A7E788D4}"/>
              </a:ext>
            </a:extLst>
          </p:cNvPr>
          <p:cNvSpPr/>
          <p:nvPr/>
        </p:nvSpPr>
        <p:spPr>
          <a:xfrm>
            <a:off x="7594424" y="2218413"/>
            <a:ext cx="4273826" cy="2213697"/>
          </a:xfrm>
          <a:prstGeom prst="ellips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b="1" dirty="0"/>
              <a:t>EPPCS: </a:t>
            </a:r>
            <a:r>
              <a:rPr lang="fr-FR" dirty="0"/>
              <a:t>Apports pratiques et théoriques pour enrichir sa culture sportive et se projeter dans un parcours professionnel autour du corps et du sport</a:t>
            </a:r>
          </a:p>
        </p:txBody>
      </p:sp>
      <p:sp>
        <p:nvSpPr>
          <p:cNvPr id="7" name="Ellipse 6">
            <a:extLst>
              <a:ext uri="{FF2B5EF4-FFF2-40B4-BE49-F238E27FC236}">
                <a16:creationId xmlns:a16="http://schemas.microsoft.com/office/drawing/2014/main" id="{815A3BE6-BD0D-469A-9E46-68D0A8BE951A}"/>
              </a:ext>
            </a:extLst>
          </p:cNvPr>
          <p:cNvSpPr/>
          <p:nvPr/>
        </p:nvSpPr>
        <p:spPr>
          <a:xfrm>
            <a:off x="2251115" y="4860219"/>
            <a:ext cx="3952461" cy="1924932"/>
          </a:xfrm>
          <a:prstGeom prst="ellips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/>
              <a:t>Approfondissement et enrichissement de l’EPS, réflexion sur sa pratique en lien avec des thèmes d’étude</a:t>
            </a:r>
          </a:p>
        </p:txBody>
      </p:sp>
      <p:sp>
        <p:nvSpPr>
          <p:cNvPr id="12" name="Titre 1">
            <a:extLst>
              <a:ext uri="{FF2B5EF4-FFF2-40B4-BE49-F238E27FC236}">
                <a16:creationId xmlns:a16="http://schemas.microsoft.com/office/drawing/2014/main" id="{3201D581-8962-4DC0-AFFD-10168B4F18BC}"/>
              </a:ext>
            </a:extLst>
          </p:cNvPr>
          <p:cNvSpPr txBox="1">
            <a:spLocks/>
          </p:cNvSpPr>
          <p:nvPr/>
        </p:nvSpPr>
        <p:spPr>
          <a:xfrm>
            <a:off x="2938737" y="157130"/>
            <a:ext cx="5920784" cy="7924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  <a:spcAft>
                <a:spcPts val="3000"/>
              </a:spcAft>
            </a:pPr>
            <a:r>
              <a:rPr lang="fr-FR" sz="5400" b="1" dirty="0">
                <a:solidFill>
                  <a:schemeClr val="accent1">
                    <a:lumMod val="75000"/>
                  </a:schemeClr>
                </a:solidFill>
              </a:rPr>
              <a:t>Quelle articulation?</a:t>
            </a:r>
          </a:p>
        </p:txBody>
      </p:sp>
      <p:sp>
        <p:nvSpPr>
          <p:cNvPr id="8" name="Ellipse 7">
            <a:extLst>
              <a:ext uri="{FF2B5EF4-FFF2-40B4-BE49-F238E27FC236}">
                <a16:creationId xmlns:a16="http://schemas.microsoft.com/office/drawing/2014/main" id="{3DB3FFE3-4D38-43B8-ACF6-C4F31F096DC7}"/>
              </a:ext>
            </a:extLst>
          </p:cNvPr>
          <p:cNvSpPr/>
          <p:nvPr/>
        </p:nvSpPr>
        <p:spPr>
          <a:xfrm>
            <a:off x="7518173" y="144731"/>
            <a:ext cx="4273826" cy="2213697"/>
          </a:xfrm>
          <a:prstGeom prst="ellips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b="1" dirty="0"/>
              <a:t>Danse/ Arts du cirque</a:t>
            </a:r>
          </a:p>
          <a:p>
            <a:pPr algn="ctr"/>
            <a:r>
              <a:rPr lang="fr-FR" dirty="0"/>
              <a:t>Apports pratiques et théoriques pour enrichir sa culture artistique et affiner son projet professionnel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5B410BB-1F97-4E57-8F00-96F0A4DCCD67}"/>
              </a:ext>
            </a:extLst>
          </p:cNvPr>
          <p:cNvSpPr/>
          <p:nvPr/>
        </p:nvSpPr>
        <p:spPr>
          <a:xfrm>
            <a:off x="1" y="3106454"/>
            <a:ext cx="3645074" cy="36933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fr-FR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Pratiquant polyvalent autonome </a:t>
            </a:r>
            <a:endParaRPr lang="fr-FR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0FE088AD-A404-42DD-BCD9-6F1A4E36E9B8}"/>
              </a:ext>
            </a:extLst>
          </p:cNvPr>
          <p:cNvSpPr txBox="1"/>
          <p:nvPr/>
        </p:nvSpPr>
        <p:spPr>
          <a:xfrm>
            <a:off x="5276589" y="6395011"/>
            <a:ext cx="427382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r-FR" sz="18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Pratiquant approfondi et réfléchi</a:t>
            </a:r>
            <a:endParaRPr lang="fr-FR" sz="18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51A44FBB-A446-49A7-BD2A-1728A928D6A9}"/>
              </a:ext>
            </a:extLst>
          </p:cNvPr>
          <p:cNvSpPr txBox="1"/>
          <p:nvPr/>
        </p:nvSpPr>
        <p:spPr>
          <a:xfrm>
            <a:off x="7732129" y="4403840"/>
            <a:ext cx="445987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r-FR" sz="18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Pratiquant poly compétent cultivé</a:t>
            </a:r>
            <a:endParaRPr lang="fr-FR" sz="18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405112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EC479E1-97BE-4A46-941E-F680922955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6557" y="134579"/>
            <a:ext cx="9978886" cy="922396"/>
          </a:xfrm>
        </p:spPr>
        <p:txBody>
          <a:bodyPr>
            <a:noAutofit/>
          </a:bodyPr>
          <a:lstStyle/>
          <a:p>
            <a:pPr algn="ctr"/>
            <a:r>
              <a:rPr lang="fr-FR" b="1" dirty="0">
                <a:solidFill>
                  <a:schemeClr val="accent1">
                    <a:lumMod val="75000"/>
                  </a:schemeClr>
                </a:solidFill>
              </a:rPr>
              <a:t>Les ancrages de la réflexion</a:t>
            </a:r>
          </a:p>
        </p:txBody>
      </p:sp>
      <p:sp>
        <p:nvSpPr>
          <p:cNvPr id="4" name="Espace réservé du contenu 5">
            <a:extLst>
              <a:ext uri="{FF2B5EF4-FFF2-40B4-BE49-F238E27FC236}">
                <a16:creationId xmlns:a16="http://schemas.microsoft.com/office/drawing/2014/main" id="{6A58097F-ADCC-4952-974B-920DDB19EFC7}"/>
              </a:ext>
            </a:extLst>
          </p:cNvPr>
          <p:cNvSpPr txBox="1">
            <a:spLocks/>
          </p:cNvSpPr>
          <p:nvPr/>
        </p:nvSpPr>
        <p:spPr>
          <a:xfrm>
            <a:off x="1106557" y="1288623"/>
            <a:ext cx="10268579" cy="280792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Tx/>
              <a:buChar char="-"/>
            </a:pPr>
            <a:r>
              <a:rPr lang="fr-FR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L’esprit de la réforme du lycée</a:t>
            </a:r>
          </a:p>
          <a:p>
            <a:pPr lvl="1">
              <a:buFontTx/>
              <a:buChar char="-"/>
            </a:pPr>
            <a:r>
              <a:rPr lang="fr-FR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Continuum bac-3 /bac+3 (aider à l’orientation et à la suite du parcours)</a:t>
            </a:r>
          </a:p>
          <a:p>
            <a:pPr lvl="1">
              <a:buFontTx/>
              <a:buChar char="-"/>
            </a:pPr>
            <a:r>
              <a:rPr lang="fr-FR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Personnalisation des parcours (garantir une forme de choix pour les élèves)</a:t>
            </a:r>
          </a:p>
          <a:p>
            <a:pPr marL="457200" lvl="1" indent="0">
              <a:buFont typeface="Arial" panose="020B0604020202020204" pitchFamily="34" charset="0"/>
              <a:buNone/>
            </a:pPr>
            <a:endParaRPr lang="fr-FR" sz="18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buFontTx/>
              <a:buChar char="-"/>
            </a:pPr>
            <a:r>
              <a:rPr lang="fr-FR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 spécificité et complémentarité de cet enseignement de spécialité</a:t>
            </a:r>
          </a:p>
          <a:p>
            <a:pPr lvl="1">
              <a:buFontTx/>
              <a:buChar char="-"/>
            </a:pPr>
            <a:r>
              <a:rPr lang="fr-FR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Par rapport aux autres « dispositifs » EPS et sportifs scolaires</a:t>
            </a:r>
          </a:p>
          <a:p>
            <a:pPr lvl="1">
              <a:buFontTx/>
              <a:buChar char="-"/>
            </a:pPr>
            <a:r>
              <a:rPr lang="fr-FR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Par rapport aux enseignements de spécialité artistique (danse, arts du cirque, S2TMD)</a:t>
            </a:r>
          </a:p>
          <a:p>
            <a:pPr>
              <a:buFontTx/>
              <a:buChar char="-"/>
            </a:pPr>
            <a:endParaRPr lang="fr-FR" sz="20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buFontTx/>
              <a:buChar char="-"/>
            </a:pPr>
            <a:r>
              <a:rPr lang="fr-FR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 programme ambitieux mais « tenable »</a:t>
            </a:r>
          </a:p>
          <a:p>
            <a:pPr lvl="1">
              <a:buFontTx/>
              <a:buChar char="-"/>
            </a:pPr>
            <a:r>
              <a:rPr lang="fr-FR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Prendre en compte les préoccupations et appétences des lycées</a:t>
            </a:r>
          </a:p>
          <a:p>
            <a:pPr lvl="1">
              <a:buFontTx/>
              <a:buChar char="-"/>
            </a:pPr>
            <a:r>
              <a:rPr lang="fr-FR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Éviter les écueils d’un « mini-STAPS »</a:t>
            </a:r>
          </a:p>
          <a:p>
            <a:pPr lvl="1">
              <a:buFontTx/>
              <a:buChar char="-"/>
            </a:pPr>
            <a:r>
              <a:rPr lang="fr-FR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Une spé prise en charge et encadrée par des profs EPS</a:t>
            </a:r>
          </a:p>
          <a:p>
            <a:pPr marL="457200" lvl="1" indent="0">
              <a:buNone/>
            </a:pPr>
            <a:endParaRPr lang="fr-FR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buFontTx/>
              <a:buChar char="-"/>
            </a:pPr>
            <a:endParaRPr lang="fr-FR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30327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EC479E1-97BE-4A46-941E-F680922955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0475" y="184510"/>
            <a:ext cx="10769051" cy="922396"/>
          </a:xfrm>
        </p:spPr>
        <p:txBody>
          <a:bodyPr>
            <a:noAutofit/>
          </a:bodyPr>
          <a:lstStyle/>
          <a:p>
            <a:pPr algn="ctr"/>
            <a:r>
              <a:rPr lang="fr-FR" b="1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La structure du programme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A23F28AC-36C1-4639-9A22-6494C78B57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05616" y="1217977"/>
            <a:ext cx="5784808" cy="465016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fr-FR" sz="3200" b="1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Préambule</a:t>
            </a:r>
          </a:p>
          <a:p>
            <a:pPr marL="0" indent="0">
              <a:buNone/>
            </a:pPr>
            <a:r>
              <a:rPr lang="fr-FR" sz="3200" b="1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Attendus de fin de lycée</a:t>
            </a:r>
          </a:p>
          <a:p>
            <a:pPr marL="0" indent="0">
              <a:buNone/>
            </a:pPr>
            <a:r>
              <a:rPr lang="fr-FR" sz="3200" b="1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Compétences</a:t>
            </a:r>
          </a:p>
          <a:p>
            <a:pPr marL="0" indent="0">
              <a:buNone/>
            </a:pPr>
            <a:r>
              <a:rPr lang="fr-FR" sz="3200" b="1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Organisation de l’enseignement</a:t>
            </a:r>
          </a:p>
          <a:p>
            <a:pPr marL="0" indent="0">
              <a:buNone/>
            </a:pPr>
            <a:r>
              <a:rPr lang="fr-FR" sz="3200" b="1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Apports pratiques</a:t>
            </a:r>
          </a:p>
          <a:p>
            <a:pPr marL="0" indent="0">
              <a:buNone/>
            </a:pPr>
            <a:r>
              <a:rPr lang="fr-FR" sz="3200" b="1" dirty="0">
                <a:solidFill>
                  <a:srgbClr val="00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Apports théoriques</a:t>
            </a:r>
          </a:p>
          <a:p>
            <a:pPr marL="0" indent="0">
              <a:buNone/>
            </a:pPr>
            <a:r>
              <a:rPr lang="fr-FR" sz="3200" b="1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Projets</a:t>
            </a:r>
          </a:p>
          <a:p>
            <a:pPr marL="0" indent="0">
              <a:buNone/>
            </a:pPr>
            <a:r>
              <a:rPr lang="fr-FR" sz="3200" b="1" dirty="0">
                <a:solidFill>
                  <a:srgbClr val="00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Mise en œuvre</a:t>
            </a:r>
          </a:p>
          <a:p>
            <a:pPr marL="0" indent="0">
              <a:buNone/>
            </a:pPr>
            <a:r>
              <a:rPr lang="fr-FR" sz="3200" b="1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Tableau synoptique</a:t>
            </a:r>
            <a:endParaRPr lang="fr-FR" sz="3200" dirty="0"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" name="Organigramme : Alternative 2">
            <a:extLst>
              <a:ext uri="{FF2B5EF4-FFF2-40B4-BE49-F238E27FC236}">
                <a16:creationId xmlns:a16="http://schemas.microsoft.com/office/drawing/2014/main" id="{5BB62971-5EBD-4B4B-BEE9-1D6D941B4477}"/>
              </a:ext>
            </a:extLst>
          </p:cNvPr>
          <p:cNvSpPr/>
          <p:nvPr/>
        </p:nvSpPr>
        <p:spPr>
          <a:xfrm>
            <a:off x="7588386" y="2836257"/>
            <a:ext cx="3841614" cy="2048608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dirty="0"/>
              <a:t>Un seul programme pour première et terminale</a:t>
            </a:r>
          </a:p>
        </p:txBody>
      </p:sp>
    </p:spTree>
    <p:extLst>
      <p:ext uri="{BB962C8B-B14F-4D97-AF65-F5344CB8AC3E}">
        <p14:creationId xmlns:p14="http://schemas.microsoft.com/office/powerpoint/2010/main" val="21384063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EC479E1-97BE-4A46-941E-F680922955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91940" y="379383"/>
            <a:ext cx="2824109" cy="922396"/>
          </a:xfrm>
        </p:spPr>
        <p:txBody>
          <a:bodyPr>
            <a:noAutofit/>
          </a:bodyPr>
          <a:lstStyle/>
          <a:p>
            <a:pPr algn="ctr"/>
            <a:r>
              <a:rPr lang="fr-FR" b="1" dirty="0">
                <a:solidFill>
                  <a:schemeClr val="accent1">
                    <a:lumMod val="75000"/>
                  </a:schemeClr>
                </a:solidFill>
              </a:rPr>
              <a:t>Préambule</a:t>
            </a:r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2025" y="656614"/>
            <a:ext cx="2857500" cy="1600200"/>
          </a:xfrm>
          <a:prstGeom prst="rect">
            <a:avLst/>
          </a:prstGeom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148464" y="169297"/>
            <a:ext cx="3437535" cy="2574833"/>
          </a:xfrm>
          <a:prstGeom prst="rect">
            <a:avLst/>
          </a:prstGeom>
        </p:spPr>
      </p:pic>
      <p:pic>
        <p:nvPicPr>
          <p:cNvPr id="9" name="Image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39098" y="2608316"/>
            <a:ext cx="7357872" cy="3998976"/>
          </a:xfrm>
          <a:prstGeom prst="rect">
            <a:avLst/>
          </a:prstGeom>
        </p:spPr>
      </p:pic>
      <p:sp>
        <p:nvSpPr>
          <p:cNvPr id="10" name="Organigramme : Alternative 9">
            <a:extLst>
              <a:ext uri="{FF2B5EF4-FFF2-40B4-BE49-F238E27FC236}">
                <a16:creationId xmlns:a16="http://schemas.microsoft.com/office/drawing/2014/main" id="{90E6B48C-2DEA-4A13-A7AF-44081BFFACD7}"/>
              </a:ext>
            </a:extLst>
          </p:cNvPr>
          <p:cNvSpPr/>
          <p:nvPr/>
        </p:nvSpPr>
        <p:spPr>
          <a:xfrm>
            <a:off x="9961957" y="5264436"/>
            <a:ext cx="2046429" cy="1425291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dirty="0"/>
              <a:t>Pas qu’une orientation en  STAPS…</a:t>
            </a:r>
          </a:p>
        </p:txBody>
      </p:sp>
    </p:spTree>
    <p:extLst>
      <p:ext uri="{BB962C8B-B14F-4D97-AF65-F5344CB8AC3E}">
        <p14:creationId xmlns:p14="http://schemas.microsoft.com/office/powerpoint/2010/main" val="27804667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EC479E1-97BE-4A46-941E-F680922955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6174" y="255281"/>
            <a:ext cx="10769051" cy="922396"/>
          </a:xfrm>
        </p:spPr>
        <p:txBody>
          <a:bodyPr>
            <a:noAutofit/>
          </a:bodyPr>
          <a:lstStyle/>
          <a:p>
            <a:pPr algn="ctr"/>
            <a:r>
              <a:rPr lang="fr-FR" b="1" dirty="0">
                <a:solidFill>
                  <a:schemeClr val="accent1">
                    <a:lumMod val="75000"/>
                  </a:schemeClr>
                </a:solidFill>
              </a:rPr>
              <a:t>Attendus de fin de lycée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A23F28AC-36C1-4639-9A22-6494C78B57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6174" y="1391518"/>
            <a:ext cx="6386785" cy="1858352"/>
          </a:xfrm>
        </p:spPr>
        <p:txBody>
          <a:bodyPr>
            <a:no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  <a:buClr>
                <a:srgbClr val="009F7A"/>
              </a:buClr>
            </a:pPr>
            <a:r>
              <a:rPr lang="fr-FR" sz="2200" b="1" u="sng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" panose="02020603050405020304" pitchFamily="18" charset="0"/>
                <a:cs typeface="Times" panose="02020603050405020304" pitchFamily="18" charset="0"/>
              </a:rPr>
              <a:t>S’engager</a:t>
            </a:r>
            <a:r>
              <a:rPr lang="fr-FR" sz="2200" dirty="0">
                <a:effectLst/>
                <a:latin typeface="Calibri" panose="020F0502020204030204" pitchFamily="34" charset="0"/>
                <a:ea typeface="Times" panose="02020603050405020304" pitchFamily="18" charset="0"/>
                <a:cs typeface="Times" panose="02020603050405020304" pitchFamily="18" charset="0"/>
              </a:rPr>
              <a:t>, individuellement et collectivement, pour atteindre son plus haut niveau de performance dans des pratiques physiques, sportives et artistiques.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  <a:buClr>
                <a:srgbClr val="009F7A"/>
              </a:buClr>
            </a:pPr>
            <a:r>
              <a:rPr lang="fr-FR" sz="2200" b="1" u="sng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" panose="02020603050405020304" pitchFamily="18" charset="0"/>
                <a:cs typeface="Times" panose="02020603050405020304" pitchFamily="18" charset="0"/>
              </a:rPr>
              <a:t>Analyser et interpréter</a:t>
            </a:r>
            <a:r>
              <a:rPr lang="fr-FR" sz="22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fr-FR" sz="2200" dirty="0">
                <a:effectLst/>
                <a:latin typeface="Calibri" panose="020F0502020204030204" pitchFamily="34" charset="0"/>
                <a:ea typeface="Times" panose="02020603050405020304" pitchFamily="18" charset="0"/>
                <a:cs typeface="Times" panose="02020603050405020304" pitchFamily="18" charset="0"/>
              </a:rPr>
              <a:t>des expériences diverses relatives aux APSA pour spécifier et enrichir son parcours de formation.</a:t>
            </a:r>
            <a:endParaRPr lang="fr-FR" sz="2200" dirty="0">
              <a:effectLst/>
              <a:latin typeface="Arial" panose="020B0604020202020204" pitchFamily="34" charset="0"/>
              <a:ea typeface="Times" panose="02020603050405020304" pitchFamily="18" charset="0"/>
              <a:cs typeface="Times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  <a:buClr>
                <a:srgbClr val="009F7A"/>
              </a:buClr>
            </a:pPr>
            <a:r>
              <a:rPr lang="fr-FR" sz="2200" dirty="0">
                <a:effectLst/>
                <a:latin typeface="Calibri" panose="020F0502020204030204" pitchFamily="34" charset="0"/>
                <a:ea typeface="Times" panose="02020603050405020304" pitchFamily="18" charset="0"/>
                <a:cs typeface="Times" panose="02020603050405020304" pitchFamily="18" charset="0"/>
              </a:rPr>
              <a:t>Mobiliser ses connaissances pour </a:t>
            </a:r>
            <a:r>
              <a:rPr lang="fr-FR" sz="2200" b="1" u="sng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" panose="02020603050405020304" pitchFamily="18" charset="0"/>
                <a:cs typeface="Times" panose="02020603050405020304" pitchFamily="18" charset="0"/>
              </a:rPr>
              <a:t>construire une argumentation</a:t>
            </a:r>
            <a:r>
              <a:rPr lang="fr-FR" sz="22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fr-FR" sz="2200" dirty="0">
                <a:effectLst/>
                <a:latin typeface="Calibri" panose="020F0502020204030204" pitchFamily="34" charset="0"/>
                <a:ea typeface="Times" panose="02020603050405020304" pitchFamily="18" charset="0"/>
                <a:cs typeface="Times" panose="02020603050405020304" pitchFamily="18" charset="0"/>
              </a:rPr>
              <a:t>écrite et/ou orale sur une problématique relative à la culture sportive. </a:t>
            </a:r>
            <a:endParaRPr lang="fr-FR" sz="2200" dirty="0">
              <a:effectLst/>
              <a:latin typeface="Arial" panose="020B0604020202020204" pitchFamily="34" charset="0"/>
              <a:ea typeface="Times" panose="02020603050405020304" pitchFamily="18" charset="0"/>
              <a:cs typeface="Times" panose="02020603050405020304" pitchFamily="18" charset="0"/>
            </a:endParaRPr>
          </a:p>
          <a:p>
            <a:r>
              <a:rPr lang="fr-FR" sz="2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Concevoir, mettre en œuvre et évaluer </a:t>
            </a:r>
            <a:r>
              <a:rPr lang="fr-FR" sz="2200" b="1" u="sng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un projet </a:t>
            </a:r>
            <a:r>
              <a:rPr lang="fr-FR" sz="2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relatif aux activités physiques, sportives et artistiques.</a:t>
            </a:r>
            <a:r>
              <a:rPr lang="fr-FR" sz="2200" kern="15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endParaRPr lang="fr-FR" sz="22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 : coins arrondis 2">
            <a:extLst>
              <a:ext uri="{FF2B5EF4-FFF2-40B4-BE49-F238E27FC236}">
                <a16:creationId xmlns:a16="http://schemas.microsoft.com/office/drawing/2014/main" id="{ED2D47DD-71C5-48FE-A285-2FA7BFC7A2CF}"/>
              </a:ext>
            </a:extLst>
          </p:cNvPr>
          <p:cNvSpPr/>
          <p:nvPr/>
        </p:nvSpPr>
        <p:spPr>
          <a:xfrm>
            <a:off x="6953757" y="1511047"/>
            <a:ext cx="4618237" cy="92239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Engagement dans l’effort, dans la répétition, prise en charge de sa pratique, autonomie</a:t>
            </a:r>
          </a:p>
        </p:txBody>
      </p:sp>
      <p:sp>
        <p:nvSpPr>
          <p:cNvPr id="5" name="Rectangle : coins arrondis 4">
            <a:extLst>
              <a:ext uri="{FF2B5EF4-FFF2-40B4-BE49-F238E27FC236}">
                <a16:creationId xmlns:a16="http://schemas.microsoft.com/office/drawing/2014/main" id="{86C36A30-4566-4284-A277-9745B34C2B7F}"/>
              </a:ext>
            </a:extLst>
          </p:cNvPr>
          <p:cNvSpPr/>
          <p:nvPr/>
        </p:nvSpPr>
        <p:spPr>
          <a:xfrm>
            <a:off x="7027514" y="2947387"/>
            <a:ext cx="4618237" cy="92239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Choix éclairés pour la suite de son parcours</a:t>
            </a:r>
          </a:p>
        </p:txBody>
      </p:sp>
      <p:sp>
        <p:nvSpPr>
          <p:cNvPr id="7" name="Rectangle : coins arrondis 6">
            <a:extLst>
              <a:ext uri="{FF2B5EF4-FFF2-40B4-BE49-F238E27FC236}">
                <a16:creationId xmlns:a16="http://schemas.microsoft.com/office/drawing/2014/main" id="{630E255F-0B05-4E36-89AD-B62B96001EDF}"/>
              </a:ext>
            </a:extLst>
          </p:cNvPr>
          <p:cNvSpPr/>
          <p:nvPr/>
        </p:nvSpPr>
        <p:spPr>
          <a:xfrm>
            <a:off x="7027514" y="4383727"/>
            <a:ext cx="4724809" cy="92239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Regard critique - Compétences fondamentales</a:t>
            </a:r>
          </a:p>
        </p:txBody>
      </p:sp>
      <p:sp>
        <p:nvSpPr>
          <p:cNvPr id="8" name="Rectangle : coins arrondis 7">
            <a:extLst>
              <a:ext uri="{FF2B5EF4-FFF2-40B4-BE49-F238E27FC236}">
                <a16:creationId xmlns:a16="http://schemas.microsoft.com/office/drawing/2014/main" id="{754C315D-FA19-4458-8A9B-A864FF329EBC}"/>
              </a:ext>
            </a:extLst>
          </p:cNvPr>
          <p:cNvSpPr/>
          <p:nvPr/>
        </p:nvSpPr>
        <p:spPr>
          <a:xfrm>
            <a:off x="6953757" y="5680323"/>
            <a:ext cx="4872323" cy="92239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Compétences transversales</a:t>
            </a:r>
          </a:p>
        </p:txBody>
      </p:sp>
    </p:spTree>
    <p:extLst>
      <p:ext uri="{BB962C8B-B14F-4D97-AF65-F5344CB8AC3E}">
        <p14:creationId xmlns:p14="http://schemas.microsoft.com/office/powerpoint/2010/main" val="29047500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EC479E1-97BE-4A46-941E-F680922955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6175" y="0"/>
            <a:ext cx="10769051" cy="922396"/>
          </a:xfrm>
        </p:spPr>
        <p:txBody>
          <a:bodyPr>
            <a:noAutofit/>
          </a:bodyPr>
          <a:lstStyle/>
          <a:p>
            <a:pPr algn="ctr"/>
            <a:r>
              <a:rPr lang="fr-FR" b="1" dirty="0">
                <a:solidFill>
                  <a:schemeClr val="accent1">
                    <a:lumMod val="75000"/>
                  </a:schemeClr>
                </a:solidFill>
              </a:rPr>
              <a:t>Compétences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A23F28AC-36C1-4639-9A22-6494C78B57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14825" y="2190114"/>
            <a:ext cx="4968028" cy="4821362"/>
          </a:xfrm>
        </p:spPr>
        <p:txBody>
          <a:bodyPr>
            <a:no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  <a:buClr>
                <a:srgbClr val="009F7A"/>
              </a:buClr>
            </a:pPr>
            <a:r>
              <a:rPr lang="fr-FR" sz="3200" dirty="0">
                <a:solidFill>
                  <a:schemeClr val="bg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Times" panose="02020603050405020304" pitchFamily="18" charset="0"/>
                <a:cs typeface="Times" panose="02020603050405020304" pitchFamily="18" charset="0"/>
              </a:rPr>
              <a:t>Pratiquer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  <a:buClr>
                <a:srgbClr val="009F7A"/>
              </a:buClr>
            </a:pPr>
            <a:r>
              <a:rPr lang="fr-FR" sz="3200" b="1" u="sng" dirty="0">
                <a:effectLst/>
                <a:latin typeface="Calibri" panose="020F0502020204030204" pitchFamily="34" charset="0"/>
                <a:ea typeface="Times" panose="02020603050405020304" pitchFamily="18" charset="0"/>
                <a:cs typeface="Times" panose="02020603050405020304" pitchFamily="18" charset="0"/>
              </a:rPr>
              <a:t>Analyser</a:t>
            </a:r>
          </a:p>
          <a:p>
            <a:r>
              <a:rPr lang="fr-FR" sz="3200" dirty="0">
                <a:solidFill>
                  <a:schemeClr val="bg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Communiquer</a:t>
            </a:r>
            <a:endParaRPr lang="fr-FR" sz="3200" kern="150" dirty="0">
              <a:solidFill>
                <a:schemeClr val="bg1">
                  <a:lumMod val="75000"/>
                </a:schemeClr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Helvetica" panose="020B0604020202020204" pitchFamily="34" charset="0"/>
            </a:endParaRP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D4A23E8B-3C9D-40C8-A502-544D076C4981}"/>
              </a:ext>
            </a:extLst>
          </p:cNvPr>
          <p:cNvSpPr txBox="1"/>
          <p:nvPr/>
        </p:nvSpPr>
        <p:spPr>
          <a:xfrm>
            <a:off x="366175" y="871233"/>
            <a:ext cx="11379798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>
                <a:effectLst/>
                <a:latin typeface="Calibri" panose="020F0502020204030204" pitchFamily="34" charset="0"/>
                <a:ea typeface="Times" panose="02020603050405020304" pitchFamily="18" charset="0"/>
                <a:cs typeface="Times" panose="02020603050405020304" pitchFamily="18" charset="0"/>
              </a:rPr>
              <a:t>Trois registres de compétences (progressivité entre première et terminale) </a:t>
            </a:r>
            <a:endParaRPr lang="fr-FR" sz="2800" dirty="0">
              <a:effectLst/>
              <a:latin typeface="Arial" panose="020B0604020202020204" pitchFamily="34" charset="0"/>
              <a:ea typeface="Times" panose="02020603050405020304" pitchFamily="18" charset="0"/>
              <a:cs typeface="Times" panose="02020603050405020304" pitchFamily="18" charset="0"/>
            </a:endParaRPr>
          </a:p>
          <a:p>
            <a:endParaRPr lang="fr-FR" sz="2400" dirty="0"/>
          </a:p>
        </p:txBody>
      </p:sp>
      <p:sp>
        <p:nvSpPr>
          <p:cNvPr id="4" name="Organigramme : Alternative 3">
            <a:extLst>
              <a:ext uri="{FF2B5EF4-FFF2-40B4-BE49-F238E27FC236}">
                <a16:creationId xmlns:a16="http://schemas.microsoft.com/office/drawing/2014/main" id="{E4FEBA6D-5C2F-4D15-BA8C-983A433885AC}"/>
              </a:ext>
            </a:extLst>
          </p:cNvPr>
          <p:cNvSpPr/>
          <p:nvPr/>
        </p:nvSpPr>
        <p:spPr>
          <a:xfrm>
            <a:off x="4740442" y="2153770"/>
            <a:ext cx="6394784" cy="1650541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 algn="ctr">
              <a:lnSpc>
                <a:spcPct val="115000"/>
              </a:lnSpc>
              <a:buClr>
                <a:srgbClr val="009F7A"/>
              </a:buClr>
            </a:pPr>
            <a:r>
              <a:rPr lang="fr-FR" sz="2400" kern="15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Helvetica" panose="020B0604020202020204" pitchFamily="34" charset="0"/>
              </a:rPr>
              <a:t>Connaître les différents secteurs professionnels relatifs au sport et au corps pour préciser son projet d’orientation (première)</a:t>
            </a:r>
          </a:p>
        </p:txBody>
      </p:sp>
      <p:sp>
        <p:nvSpPr>
          <p:cNvPr id="7" name="Organigramme : Alternative 6">
            <a:extLst>
              <a:ext uri="{FF2B5EF4-FFF2-40B4-BE49-F238E27FC236}">
                <a16:creationId xmlns:a16="http://schemas.microsoft.com/office/drawing/2014/main" id="{673DBD7E-2CBA-4967-8EED-F3A932B76CFB}"/>
              </a:ext>
            </a:extLst>
          </p:cNvPr>
          <p:cNvSpPr/>
          <p:nvPr/>
        </p:nvSpPr>
        <p:spPr>
          <a:xfrm>
            <a:off x="4536159" y="4600795"/>
            <a:ext cx="6803350" cy="1552074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kern="15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Helvetica" panose="020B0604020202020204" pitchFamily="34" charset="0"/>
              </a:rPr>
              <a:t>Situer les enjeux de la pratique physique, sportive et artistique au sein du monde contemporain (</a:t>
            </a:r>
            <a:r>
              <a:rPr lang="fr-FR" sz="2400" kern="15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Helvetica" panose="020B0604020202020204" pitchFamily="34" charset="0"/>
              </a:rPr>
              <a:t>term</a:t>
            </a:r>
            <a:r>
              <a:rPr lang="fr-FR" sz="2400" kern="15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Helvetica" panose="020B0604020202020204" pitchFamily="34" charset="0"/>
              </a:rPr>
              <a:t>)</a:t>
            </a:r>
            <a:endParaRPr lang="fr-FR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34905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EC479E1-97BE-4A46-941E-F680922955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6175" y="0"/>
            <a:ext cx="10769051" cy="922396"/>
          </a:xfrm>
        </p:spPr>
        <p:txBody>
          <a:bodyPr>
            <a:noAutofit/>
          </a:bodyPr>
          <a:lstStyle/>
          <a:p>
            <a:pPr algn="ctr"/>
            <a:r>
              <a:rPr lang="fr-FR" b="1" dirty="0">
                <a:solidFill>
                  <a:schemeClr val="accent1">
                    <a:lumMod val="75000"/>
                  </a:schemeClr>
                </a:solidFill>
              </a:rPr>
              <a:t>Compétences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A23F28AC-36C1-4639-9A22-6494C78B57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14825" y="2190114"/>
            <a:ext cx="4065659" cy="4821362"/>
          </a:xfrm>
        </p:spPr>
        <p:txBody>
          <a:bodyPr>
            <a:no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  <a:buClr>
                <a:srgbClr val="009F7A"/>
              </a:buClr>
            </a:pPr>
            <a:r>
              <a:rPr lang="fr-FR" sz="3200" dirty="0">
                <a:solidFill>
                  <a:schemeClr val="tx2">
                    <a:lumMod val="40000"/>
                    <a:lumOff val="60000"/>
                  </a:schemeClr>
                </a:solidFill>
                <a:effectLst/>
                <a:latin typeface="Calibri" panose="020F0502020204030204" pitchFamily="34" charset="0"/>
                <a:ea typeface="Times" panose="02020603050405020304" pitchFamily="18" charset="0"/>
                <a:cs typeface="Times" panose="02020603050405020304" pitchFamily="18" charset="0"/>
              </a:rPr>
              <a:t>Pratiquer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  <a:buClr>
                <a:srgbClr val="009F7A"/>
              </a:buClr>
            </a:pPr>
            <a:r>
              <a:rPr lang="fr-FR" sz="3200" dirty="0">
                <a:solidFill>
                  <a:schemeClr val="tx2">
                    <a:lumMod val="40000"/>
                    <a:lumOff val="60000"/>
                  </a:schemeClr>
                </a:solidFill>
                <a:effectLst/>
                <a:latin typeface="Calibri" panose="020F0502020204030204" pitchFamily="34" charset="0"/>
                <a:ea typeface="Times" panose="02020603050405020304" pitchFamily="18" charset="0"/>
                <a:cs typeface="Times" panose="02020603050405020304" pitchFamily="18" charset="0"/>
              </a:rPr>
              <a:t>Analyser</a:t>
            </a:r>
          </a:p>
          <a:p>
            <a:r>
              <a:rPr lang="fr-FR" sz="3200" b="1" u="sng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Communiquer</a:t>
            </a:r>
            <a:endParaRPr lang="fr-FR" sz="3200" b="1" u="sng" kern="150" dirty="0">
              <a:solidFill>
                <a:srgbClr val="00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Helvetica" panose="020B0604020202020204" pitchFamily="34" charset="0"/>
            </a:endParaRP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D4A23E8B-3C9D-40C8-A502-544D076C4981}"/>
              </a:ext>
            </a:extLst>
          </p:cNvPr>
          <p:cNvSpPr txBox="1"/>
          <p:nvPr/>
        </p:nvSpPr>
        <p:spPr>
          <a:xfrm>
            <a:off x="366175" y="871233"/>
            <a:ext cx="11379798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>
                <a:effectLst/>
                <a:latin typeface="Calibri" panose="020F0502020204030204" pitchFamily="34" charset="0"/>
                <a:ea typeface="Times" panose="02020603050405020304" pitchFamily="18" charset="0"/>
                <a:cs typeface="Times" panose="02020603050405020304" pitchFamily="18" charset="0"/>
              </a:rPr>
              <a:t>Trois registres de compétences (progressivité entre première et terminale) </a:t>
            </a:r>
            <a:endParaRPr lang="fr-FR" sz="2800" dirty="0">
              <a:effectLst/>
              <a:latin typeface="Arial" panose="020B0604020202020204" pitchFamily="34" charset="0"/>
              <a:ea typeface="Times" panose="02020603050405020304" pitchFamily="18" charset="0"/>
              <a:cs typeface="Times" panose="02020603050405020304" pitchFamily="18" charset="0"/>
            </a:endParaRPr>
          </a:p>
          <a:p>
            <a:endParaRPr lang="fr-FR" sz="2400" dirty="0"/>
          </a:p>
        </p:txBody>
      </p:sp>
      <p:sp>
        <p:nvSpPr>
          <p:cNvPr id="5" name="Organigramme : Alternative 4">
            <a:extLst>
              <a:ext uri="{FF2B5EF4-FFF2-40B4-BE49-F238E27FC236}">
                <a16:creationId xmlns:a16="http://schemas.microsoft.com/office/drawing/2014/main" id="{B9152175-31B1-4F51-8E55-E6B70A6189C8}"/>
              </a:ext>
            </a:extLst>
          </p:cNvPr>
          <p:cNvSpPr/>
          <p:nvPr/>
        </p:nvSpPr>
        <p:spPr>
          <a:xfrm>
            <a:off x="5522495" y="1920240"/>
            <a:ext cx="5612731" cy="2002056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>
                <a:effectLst/>
                <a:latin typeface="Marianne"/>
                <a:ea typeface="Times New Roman" panose="02020603050405020304" pitchFamily="18" charset="0"/>
                <a:cs typeface="Times New Roman" panose="02020603050405020304" pitchFamily="18" charset="0"/>
              </a:rPr>
              <a:t>Développer une argumentation autour d’une thématique relative à la pratique physique en mobilisant des connaissances issues de différents domaines </a:t>
            </a:r>
            <a:r>
              <a:rPr lang="fr-FR" sz="2400" kern="15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Helvetica" panose="020B0604020202020204" pitchFamily="34" charset="0"/>
              </a:rPr>
              <a:t>(première)</a:t>
            </a:r>
            <a:endParaRPr lang="fr-FR" sz="2400" dirty="0">
              <a:solidFill>
                <a:schemeClr val="bg1"/>
              </a:solidFill>
            </a:endParaRPr>
          </a:p>
        </p:txBody>
      </p:sp>
      <p:sp>
        <p:nvSpPr>
          <p:cNvPr id="8" name="Organigramme : Alternative 7">
            <a:extLst>
              <a:ext uri="{FF2B5EF4-FFF2-40B4-BE49-F238E27FC236}">
                <a16:creationId xmlns:a16="http://schemas.microsoft.com/office/drawing/2014/main" id="{8F0373D0-FA96-44F8-8E75-A664A62D9715}"/>
              </a:ext>
            </a:extLst>
          </p:cNvPr>
          <p:cNvSpPr/>
          <p:nvPr/>
        </p:nvSpPr>
        <p:spPr>
          <a:xfrm>
            <a:off x="5522495" y="4254586"/>
            <a:ext cx="5612731" cy="2002056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>
                <a:effectLst/>
                <a:latin typeface="Marianne"/>
                <a:ea typeface="Times New Roman" panose="02020603050405020304" pitchFamily="18" charset="0"/>
                <a:cs typeface="Times New Roman" panose="02020603050405020304" pitchFamily="18" charset="0"/>
              </a:rPr>
              <a:t>Développer un point de vue sur la culture sportive en étant convaincant, par le choix et l’articulation de connaissances établies, précises et adaptées </a:t>
            </a:r>
            <a:r>
              <a:rPr lang="fr-FR" sz="2400" kern="15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(</a:t>
            </a:r>
            <a:r>
              <a:rPr lang="fr-FR" sz="2400" kern="15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term</a:t>
            </a:r>
            <a:r>
              <a:rPr lang="fr-FR" sz="2400" kern="15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)</a:t>
            </a:r>
            <a:endParaRPr lang="fr-FR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88740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EC479E1-97BE-4A46-941E-F680922955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6175" y="105379"/>
            <a:ext cx="10769051" cy="922396"/>
          </a:xfrm>
        </p:spPr>
        <p:txBody>
          <a:bodyPr>
            <a:noAutofit/>
          </a:bodyPr>
          <a:lstStyle/>
          <a:p>
            <a:pPr algn="ctr"/>
            <a:r>
              <a:rPr lang="fr-FR" b="1" dirty="0">
                <a:solidFill>
                  <a:schemeClr val="accent1">
                    <a:lumMod val="75000"/>
                  </a:schemeClr>
                </a:solidFill>
              </a:rPr>
              <a:t>Organisation de l’enseignement</a:t>
            </a:r>
          </a:p>
        </p:txBody>
      </p:sp>
      <p:graphicFrame>
        <p:nvGraphicFramePr>
          <p:cNvPr id="7" name="Espace réservé du contenu 6">
            <a:extLst>
              <a:ext uri="{FF2B5EF4-FFF2-40B4-BE49-F238E27FC236}">
                <a16:creationId xmlns:a16="http://schemas.microsoft.com/office/drawing/2014/main" id="{FC8025F1-CAAE-42FE-ADBD-189FACEF5DF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16269124"/>
              </p:ext>
            </p:extLst>
          </p:nvPr>
        </p:nvGraphicFramePr>
        <p:xfrm>
          <a:off x="843318" y="1159575"/>
          <a:ext cx="10143130" cy="529581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380720">
                  <a:extLst>
                    <a:ext uri="{9D8B030D-6E8A-4147-A177-3AD203B41FA5}">
                      <a16:colId xmlns:a16="http://schemas.microsoft.com/office/drawing/2014/main" val="1942752963"/>
                    </a:ext>
                  </a:extLst>
                </a:gridCol>
                <a:gridCol w="3380720">
                  <a:extLst>
                    <a:ext uri="{9D8B030D-6E8A-4147-A177-3AD203B41FA5}">
                      <a16:colId xmlns:a16="http://schemas.microsoft.com/office/drawing/2014/main" val="1898627081"/>
                    </a:ext>
                  </a:extLst>
                </a:gridCol>
                <a:gridCol w="3381690">
                  <a:extLst>
                    <a:ext uri="{9D8B030D-6E8A-4147-A177-3AD203B41FA5}">
                      <a16:colId xmlns:a16="http://schemas.microsoft.com/office/drawing/2014/main" val="133762780"/>
                    </a:ext>
                  </a:extLst>
                </a:gridCol>
              </a:tblGrid>
              <a:tr h="64107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800" kern="150" dirty="0">
                          <a:effectLst/>
                        </a:rPr>
                        <a:t> </a:t>
                      </a:r>
                      <a:endParaRPr lang="fr-F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800" kern="150" dirty="0">
                          <a:effectLst/>
                        </a:rPr>
                        <a:t>Première (4 heures par semaine =  144 h année)</a:t>
                      </a:r>
                      <a:endParaRPr lang="fr-F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800" kern="150" dirty="0">
                          <a:effectLst/>
                        </a:rPr>
                        <a:t>Terminale (6 heures par semaine = 216 h année)</a:t>
                      </a:r>
                      <a:endParaRPr lang="fr-F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304440091"/>
                  </a:ext>
                </a:extLst>
              </a:tr>
              <a:tr h="973857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800" kern="150">
                          <a:effectLst/>
                        </a:rPr>
                        <a:t>Apports pratiques</a:t>
                      </a:r>
                      <a:endParaRPr lang="fr-F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800" kern="150" dirty="0">
                          <a:effectLst/>
                        </a:rPr>
                        <a:t>80 heures</a:t>
                      </a:r>
                      <a:endParaRPr lang="fr-FR" sz="1800" dirty="0">
                        <a:effectLst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800" kern="150" dirty="0">
                          <a:effectLst/>
                        </a:rPr>
                        <a:t>114 heures</a:t>
                      </a:r>
                      <a:endParaRPr lang="fr-FR" sz="1800" dirty="0">
                        <a:effectLst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577047181"/>
                  </a:ext>
                </a:extLst>
              </a:tr>
              <a:tr h="2010175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Au cours de chaque année, au moins une APSA relevant de trois champs d’apprentissage différents</a:t>
                      </a:r>
                    </a:p>
                    <a:p>
                      <a:pPr algn="ctr"/>
                      <a:r>
                        <a:rPr lang="fr-F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Au cours du cycle terminal, au moins une APSA relevant de chacun des cinq champs d’apprentissage</a:t>
                      </a:r>
                    </a:p>
                    <a:p>
                      <a:pPr algn="ctr"/>
                      <a:r>
                        <a:rPr lang="fr-F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Possibilité de proposer des APSA identiques en première et en terminale</a:t>
                      </a:r>
                    </a:p>
                    <a:p>
                      <a:pPr algn="ctr"/>
                      <a:r>
                        <a:rPr lang="fr-FR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 durée minimale </a:t>
                      </a:r>
                      <a:r>
                        <a:rPr lang="fr-F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d’une séquence d’APSA est de </a:t>
                      </a:r>
                      <a:r>
                        <a:rPr lang="fr-FR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18 heures</a:t>
                      </a:r>
                      <a:endParaRPr lang="fr-FR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75396465"/>
                  </a:ext>
                </a:extLst>
              </a:tr>
              <a:tr h="55690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800" kern="150">
                          <a:effectLst/>
                        </a:rPr>
                        <a:t>Apports théoriques</a:t>
                      </a:r>
                      <a:endParaRPr lang="fr-F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800" kern="150">
                          <a:effectLst/>
                        </a:rPr>
                        <a:t>36 heures</a:t>
                      </a:r>
                      <a:endParaRPr lang="fr-F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800" kern="150" dirty="0">
                          <a:effectLst/>
                        </a:rPr>
                        <a:t>60 heures</a:t>
                      </a:r>
                      <a:endParaRPr lang="fr-F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444025820"/>
                  </a:ext>
                </a:extLst>
              </a:tr>
              <a:tr h="55690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800" kern="150">
                          <a:effectLst/>
                        </a:rPr>
                        <a:t>Projets</a:t>
                      </a:r>
                      <a:endParaRPr lang="fr-F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800" kern="150">
                          <a:effectLst/>
                        </a:rPr>
                        <a:t>18 heures</a:t>
                      </a:r>
                      <a:endParaRPr lang="fr-F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800" kern="150">
                          <a:effectLst/>
                        </a:rPr>
                        <a:t>18 heures</a:t>
                      </a:r>
                      <a:endParaRPr lang="fr-F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577028032"/>
                  </a:ext>
                </a:extLst>
              </a:tr>
              <a:tr h="55690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800" kern="150">
                          <a:effectLst/>
                        </a:rPr>
                        <a:t>Horaire restant à affecter</a:t>
                      </a:r>
                      <a:endParaRPr lang="fr-F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800" kern="150">
                          <a:effectLst/>
                        </a:rPr>
                        <a:t>10 heures</a:t>
                      </a:r>
                      <a:endParaRPr lang="fr-F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800" kern="150" dirty="0">
                          <a:effectLst/>
                        </a:rPr>
                        <a:t>24 heures</a:t>
                      </a:r>
                      <a:endParaRPr lang="fr-F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4689635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225532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EC479E1-97BE-4A46-941E-F680922955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6175" y="105379"/>
            <a:ext cx="10769051" cy="922396"/>
          </a:xfrm>
        </p:spPr>
        <p:txBody>
          <a:bodyPr>
            <a:noAutofit/>
          </a:bodyPr>
          <a:lstStyle/>
          <a:p>
            <a:pPr algn="ctr"/>
            <a:r>
              <a:rPr lang="fr-FR" b="1" dirty="0">
                <a:solidFill>
                  <a:schemeClr val="accent1">
                    <a:lumMod val="75000"/>
                  </a:schemeClr>
                </a:solidFill>
              </a:rPr>
              <a:t>Contenus de l’enseignement</a:t>
            </a:r>
          </a:p>
        </p:txBody>
      </p:sp>
      <p:graphicFrame>
        <p:nvGraphicFramePr>
          <p:cNvPr id="7" name="Espace réservé du contenu 6">
            <a:extLst>
              <a:ext uri="{FF2B5EF4-FFF2-40B4-BE49-F238E27FC236}">
                <a16:creationId xmlns:a16="http://schemas.microsoft.com/office/drawing/2014/main" id="{FC8025F1-CAAE-42FE-ADBD-189FACEF5DF6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1334966" y="1101170"/>
          <a:ext cx="9522068" cy="531792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73719">
                  <a:extLst>
                    <a:ext uri="{9D8B030D-6E8A-4147-A177-3AD203B41FA5}">
                      <a16:colId xmlns:a16="http://schemas.microsoft.com/office/drawing/2014/main" val="1942752963"/>
                    </a:ext>
                  </a:extLst>
                </a:gridCol>
                <a:gridCol w="3173719">
                  <a:extLst>
                    <a:ext uri="{9D8B030D-6E8A-4147-A177-3AD203B41FA5}">
                      <a16:colId xmlns:a16="http://schemas.microsoft.com/office/drawing/2014/main" val="1898627081"/>
                    </a:ext>
                  </a:extLst>
                </a:gridCol>
                <a:gridCol w="3174630">
                  <a:extLst>
                    <a:ext uri="{9D8B030D-6E8A-4147-A177-3AD203B41FA5}">
                      <a16:colId xmlns:a16="http://schemas.microsoft.com/office/drawing/2014/main" val="133762780"/>
                    </a:ext>
                  </a:extLst>
                </a:gridCol>
              </a:tblGrid>
              <a:tr h="48143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600" kern="150" dirty="0">
                          <a:effectLst/>
                        </a:rPr>
                        <a:t> </a:t>
                      </a:r>
                      <a:endParaRPr lang="fr-F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600" kern="150" dirty="0">
                          <a:effectLst/>
                        </a:rPr>
                        <a:t>Première (4 heures par semaine =  144 h année)</a:t>
                      </a:r>
                      <a:endParaRPr lang="fr-F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600" kern="150" dirty="0">
                          <a:effectLst/>
                        </a:rPr>
                        <a:t>Terminale (6 heures par semaine = 216 h année)</a:t>
                      </a:r>
                      <a:endParaRPr lang="fr-F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304440091"/>
                  </a:ext>
                </a:extLst>
              </a:tr>
              <a:tr h="1908554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600" kern="150">
                          <a:effectLst/>
                        </a:rPr>
                        <a:t>Apports pratiques</a:t>
                      </a:r>
                      <a:endParaRPr lang="fr-F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600" kern="150" dirty="0">
                          <a:effectLst/>
                        </a:rPr>
                        <a:t>80 heures</a:t>
                      </a:r>
                      <a:endParaRPr lang="fr-FR" sz="1600" dirty="0">
                        <a:effectLst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600" kern="150" dirty="0">
                          <a:effectLst/>
                        </a:rPr>
                        <a:t>114 heures</a:t>
                      </a:r>
                      <a:endParaRPr lang="fr-FR" sz="1600" dirty="0">
                        <a:effectLst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577047181"/>
                  </a:ext>
                </a:extLst>
              </a:tr>
              <a:tr h="1397135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Au cours du cycle terminal, au moins une APSA relevant de chacun des cinq champs d’apprentissage</a:t>
                      </a:r>
                    </a:p>
                    <a:p>
                      <a:pPr algn="ctr"/>
                      <a:r>
                        <a:rPr lang="fr-FR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Au cours de chaque année, au moins une APSA relevant de trois champs d’apprentissage différents</a:t>
                      </a:r>
                    </a:p>
                    <a:p>
                      <a:pPr algn="ctr"/>
                      <a:r>
                        <a:rPr lang="fr-FR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Possibilité de proposer des APSA identiques en première et en terminale</a:t>
                      </a:r>
                    </a:p>
                    <a:p>
                      <a:pPr algn="ctr"/>
                      <a:r>
                        <a:rPr lang="fr-FR" sz="1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 durée minimale </a:t>
                      </a:r>
                      <a:r>
                        <a:rPr lang="fr-FR" sz="16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d’une séquence d’APSA </a:t>
                      </a:r>
                      <a:r>
                        <a:rPr lang="fr-FR" sz="1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est de 18 heures</a:t>
                      </a:r>
                      <a:endParaRPr lang="fr-FR" sz="16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75396465"/>
                  </a:ext>
                </a:extLst>
              </a:tr>
              <a:tr h="48143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600" kern="150">
                          <a:effectLst/>
                        </a:rPr>
                        <a:t>Apports théoriques</a:t>
                      </a:r>
                      <a:endParaRPr lang="fr-F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600" kern="150">
                          <a:effectLst/>
                        </a:rPr>
                        <a:t>36 heures</a:t>
                      </a:r>
                      <a:endParaRPr lang="fr-F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600" kern="150" dirty="0">
                          <a:effectLst/>
                        </a:rPr>
                        <a:t>60 heures</a:t>
                      </a:r>
                      <a:endParaRPr lang="fr-F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444025820"/>
                  </a:ext>
                </a:extLst>
              </a:tr>
              <a:tr h="43914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600" kern="150">
                          <a:effectLst/>
                        </a:rPr>
                        <a:t>Projets</a:t>
                      </a:r>
                      <a:endParaRPr lang="fr-F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600" kern="150">
                          <a:effectLst/>
                        </a:rPr>
                        <a:t>18 heures</a:t>
                      </a:r>
                      <a:endParaRPr lang="fr-F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600" kern="150">
                          <a:effectLst/>
                        </a:rPr>
                        <a:t>18 heures</a:t>
                      </a:r>
                      <a:endParaRPr lang="fr-F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577028032"/>
                  </a:ext>
                </a:extLst>
              </a:tr>
              <a:tr h="48143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600" kern="150">
                          <a:effectLst/>
                        </a:rPr>
                        <a:t>Horaire restant à affecter</a:t>
                      </a:r>
                      <a:endParaRPr lang="fr-F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600" kern="150">
                          <a:effectLst/>
                        </a:rPr>
                        <a:t>10 heures</a:t>
                      </a:r>
                      <a:endParaRPr lang="fr-F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600" kern="150" dirty="0">
                          <a:effectLst/>
                        </a:rPr>
                        <a:t>24 heures</a:t>
                      </a:r>
                      <a:endParaRPr lang="fr-F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468963525"/>
                  </a:ext>
                </a:extLst>
              </a:tr>
            </a:tbl>
          </a:graphicData>
        </a:graphic>
      </p:graphicFrame>
      <p:sp>
        <p:nvSpPr>
          <p:cNvPr id="4" name="Organigramme : Alternative 3">
            <a:extLst>
              <a:ext uri="{FF2B5EF4-FFF2-40B4-BE49-F238E27FC236}">
                <a16:creationId xmlns:a16="http://schemas.microsoft.com/office/drawing/2014/main" id="{81E6A819-868F-4A69-B4ED-D78C48AA0EDC}"/>
              </a:ext>
            </a:extLst>
          </p:cNvPr>
          <p:cNvSpPr/>
          <p:nvPr/>
        </p:nvSpPr>
        <p:spPr>
          <a:xfrm>
            <a:off x="5161781" y="836768"/>
            <a:ext cx="5196254" cy="1309532"/>
          </a:xfrm>
          <a:prstGeom prst="flowChartAlternateProcess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/>
              <a:t>Un accent sur la pratique</a:t>
            </a:r>
          </a:p>
          <a:p>
            <a:pPr algn="ctr"/>
            <a:r>
              <a:rPr lang="fr-FR" sz="2400" dirty="0"/>
              <a:t>(porteuse de développement) </a:t>
            </a:r>
          </a:p>
        </p:txBody>
      </p:sp>
      <p:sp>
        <p:nvSpPr>
          <p:cNvPr id="5" name="Organigramme : Alternative 4">
            <a:extLst>
              <a:ext uri="{FF2B5EF4-FFF2-40B4-BE49-F238E27FC236}">
                <a16:creationId xmlns:a16="http://schemas.microsoft.com/office/drawing/2014/main" id="{BE916403-478B-4734-969A-35F7C0ED10C2}"/>
              </a:ext>
            </a:extLst>
          </p:cNvPr>
          <p:cNvSpPr/>
          <p:nvPr/>
        </p:nvSpPr>
        <p:spPr>
          <a:xfrm>
            <a:off x="0" y="1804416"/>
            <a:ext cx="4332157" cy="2870181"/>
          </a:xfrm>
          <a:prstGeom prst="flowChartAlternateProcess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/>
              <a:t>Le choix de la diversité (/enseignement optionnel)</a:t>
            </a:r>
          </a:p>
          <a:p>
            <a:pPr algn="ctr"/>
            <a:r>
              <a:rPr lang="fr-FR" sz="2400" dirty="0"/>
              <a:t>Au moins 5 APSA (de champs d’apprentissage différents; diversité et formation des élèves)</a:t>
            </a:r>
          </a:p>
        </p:txBody>
      </p:sp>
      <p:sp>
        <p:nvSpPr>
          <p:cNvPr id="6" name="Organigramme : Alternative 5">
            <a:extLst>
              <a:ext uri="{FF2B5EF4-FFF2-40B4-BE49-F238E27FC236}">
                <a16:creationId xmlns:a16="http://schemas.microsoft.com/office/drawing/2014/main" id="{E12A3482-5BB8-45C6-87A1-6FF5E610DC13}"/>
              </a:ext>
            </a:extLst>
          </p:cNvPr>
          <p:cNvSpPr/>
          <p:nvPr/>
        </p:nvSpPr>
        <p:spPr>
          <a:xfrm>
            <a:off x="6096000" y="5396751"/>
            <a:ext cx="5196254" cy="1461249"/>
          </a:xfrm>
          <a:prstGeom prst="flowChartAlternateProcess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/>
              <a:t>Mais une possibilité « d’approfondissement » (par la théorie mais aussi la pratique)</a:t>
            </a:r>
          </a:p>
        </p:txBody>
      </p:sp>
      <p:sp>
        <p:nvSpPr>
          <p:cNvPr id="8" name="Titre 1">
            <a:extLst>
              <a:ext uri="{FF2B5EF4-FFF2-40B4-BE49-F238E27FC236}">
                <a16:creationId xmlns:a16="http://schemas.microsoft.com/office/drawing/2014/main" id="{69CD3834-6B51-4248-B90A-58C75739EEC7}"/>
              </a:ext>
            </a:extLst>
          </p:cNvPr>
          <p:cNvSpPr txBox="1">
            <a:spLocks/>
          </p:cNvSpPr>
          <p:nvPr/>
        </p:nvSpPr>
        <p:spPr>
          <a:xfrm>
            <a:off x="144753" y="69199"/>
            <a:ext cx="1832328" cy="92239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r-FR" sz="2000" b="1" dirty="0">
                <a:solidFill>
                  <a:srgbClr val="FF0000"/>
                </a:solidFill>
              </a:rPr>
              <a:t>Volet 1 : Apports pratiques</a:t>
            </a:r>
          </a:p>
        </p:txBody>
      </p:sp>
    </p:spTree>
    <p:extLst>
      <p:ext uri="{BB962C8B-B14F-4D97-AF65-F5344CB8AC3E}">
        <p14:creationId xmlns:p14="http://schemas.microsoft.com/office/powerpoint/2010/main" val="222331377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1643</TotalTime>
  <Words>1689</Words>
  <Application>Microsoft Office PowerPoint</Application>
  <PresentationFormat>Grand écran</PresentationFormat>
  <Paragraphs>277</Paragraphs>
  <Slides>19</Slides>
  <Notes>7</Notes>
  <HiddenSlides>0</HiddenSlides>
  <MMClips>0</MMClips>
  <ScaleCrop>false</ScaleCrop>
  <HeadingPairs>
    <vt:vector size="6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19</vt:i4>
      </vt:variant>
    </vt:vector>
  </HeadingPairs>
  <TitlesOfParts>
    <vt:vector size="27" baseType="lpstr">
      <vt:lpstr>Arial</vt:lpstr>
      <vt:lpstr>Calibri</vt:lpstr>
      <vt:lpstr>Calibri Light</vt:lpstr>
      <vt:lpstr>Helvetica</vt:lpstr>
      <vt:lpstr>Marianne</vt:lpstr>
      <vt:lpstr>Times</vt:lpstr>
      <vt:lpstr>Times New Roman</vt:lpstr>
      <vt:lpstr>Thème Office</vt:lpstr>
      <vt:lpstr>L’enseignement de spécialité: Éducation physique, pratique et culture sportive</vt:lpstr>
      <vt:lpstr>Les ancrages de la réflexion</vt:lpstr>
      <vt:lpstr>La structure du programme</vt:lpstr>
      <vt:lpstr>Préambule</vt:lpstr>
      <vt:lpstr>Attendus de fin de lycée</vt:lpstr>
      <vt:lpstr>Compétences</vt:lpstr>
      <vt:lpstr>Compétences</vt:lpstr>
      <vt:lpstr>Organisation de l’enseignement</vt:lpstr>
      <vt:lpstr>Contenus de l’enseignement</vt:lpstr>
      <vt:lpstr>Contenus de l’enseignement</vt:lpstr>
      <vt:lpstr>Présentation PowerPoint</vt:lpstr>
      <vt:lpstr>Contenus de l’enseignement</vt:lpstr>
      <vt:lpstr>Présentation PowerPoint</vt:lpstr>
      <vt:lpstr>Les propositions concernant l’évaluation de l’enseignement de spécialité EP au bac … ?...</vt:lpstr>
      <vt:lpstr>« 1ère renonçant »</vt:lpstr>
      <vt:lpstr>« Terminale»</vt:lpstr>
      <vt:lpstr>Présentation PowerPoint</vt:lpstr>
      <vt:lpstr>Enseignement optionnel : ce qui évolue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Expert</dc:creator>
  <cp:lastModifiedBy>cmieps</cp:lastModifiedBy>
  <cp:revision>73</cp:revision>
  <cp:lastPrinted>2021-05-19T10:19:53Z</cp:lastPrinted>
  <dcterms:created xsi:type="dcterms:W3CDTF">2021-03-15T09:19:24Z</dcterms:created>
  <dcterms:modified xsi:type="dcterms:W3CDTF">2021-07-19T05:26:07Z</dcterms:modified>
</cp:coreProperties>
</file>