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62" r:id="rId4"/>
    <p:sldId id="264" r:id="rId5"/>
    <p:sldId id="263" r:id="rId6"/>
    <p:sldId id="265" r:id="rId7"/>
    <p:sldId id="258" r:id="rId8"/>
    <p:sldId id="259" r:id="rId9"/>
    <p:sldId id="260" r:id="rId1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462" autoAdjust="0"/>
  </p:normalViewPr>
  <p:slideViewPr>
    <p:cSldViewPr snapToGrid="0" snapToObjects="1">
      <p:cViewPr varScale="1">
        <p:scale>
          <a:sx n="72" d="100"/>
          <a:sy n="72" d="100"/>
        </p:scale>
        <p:origin x="-26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4DA70-03C5-5846-B60F-DF57B12CFC12}" type="datetimeFigureOut">
              <a:rPr lang="fr-FR" smtClean="0"/>
              <a:t>27/08/12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9A12DA-C3A4-6F42-BCE8-5EA8B5841FB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941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 référentiel Baccalauréat Gestion-administration est écrit selon une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entrée par les situations professionnelles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et non par les compétences. 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Dans cette logique, les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ressources numériques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sont identifiées comme un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élément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l’environnement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travail et leur mobilisation impacte la compétence. 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L’environnement numérique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caractéristique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des situations professionnelles du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BAC PRO GA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compose de :</a:t>
            </a:r>
          </a:p>
          <a:p>
            <a:pPr lvl="0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Logiciels bureautiques : texteur, tableur, base de données,…</a:t>
            </a:r>
          </a:p>
          <a:p>
            <a:pPr lvl="0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Logiciels professionnels intégrés,</a:t>
            </a:r>
          </a:p>
          <a:p>
            <a:pPr lvl="0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Outils de communication : Navigateurs ; messageries,…</a:t>
            </a:r>
          </a:p>
          <a:p>
            <a:pPr lvl="0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Outils d’organisation du travail : GED ; plates formes collaboratives…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fr-FR" sz="1200" kern="1200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Il appartient donc à </a:t>
            </a:r>
            <a:r>
              <a:rPr lang="fr-FR" sz="1200" b="1" kern="12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chaque équipe</a:t>
            </a:r>
            <a:r>
              <a:rPr lang="fr-FR" sz="1200" kern="12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en charge de la formation des élèves de </a:t>
            </a:r>
            <a:r>
              <a:rPr lang="fr-FR" sz="1200" b="1" kern="12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déterminer</a:t>
            </a:r>
            <a:r>
              <a:rPr lang="fr-FR" sz="1200" kern="12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les </a:t>
            </a:r>
            <a:r>
              <a:rPr lang="fr-FR" sz="1200" b="1" kern="12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types de</a:t>
            </a:r>
            <a:r>
              <a:rPr lang="fr-FR" sz="1200" kern="12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b="1" kern="12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ressources numériques </a:t>
            </a:r>
            <a:r>
              <a:rPr lang="fr-FR" sz="1200" kern="12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induits par leurs constructions didactiques pensées en référence des situations professionnelles certificatives.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Évidemment, en prolongement de cette réflexion il serait inapproprié de déterminer à l’échelon académique si telle ou telle application est à enseigner. Faut-il faire ou ne plus faire un SGBDR ? Seuls le scénario pédagogique, le résultat attendu et le contexte de la situation de travail peuvent légitimer le recours à telle ou telle application. Il serait de même illusoire de se mettre en quête de définir des minimas ou des maximas. 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 élèves auront à bien davantage s’approprier progressivement les outils numériques et leur utilisation dans un processus administratif plutôt que leurs fonctionnalités.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Enfin, l’entrée certificative par les situations autorise une intégration « quasi naturelle » des évolutions technologiques dans la formation des élèves au fur et à mesure que le BAC PRO GA vivra en classe. 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43F17-6BEC-4B62-A0BE-BDCE9BCE84E4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ECF51-EC38-4B4B-AE4C-DAFBB5A3738E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9B74ACC-3937-A842-AF01-05DA5CFD9CCD}" type="datetimeFigureOut">
              <a:rPr lang="fr-FR" smtClean="0"/>
              <a:t>27/08/12</a:t>
            </a:fld>
            <a:endParaRPr lang="fr-FR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7F41196-6545-2C41-BC55-D164C8135793}" type="slidenum">
              <a:rPr lang="fr-FR" smtClean="0"/>
              <a:t>‹#›</a:t>
            </a:fld>
            <a:endParaRPr lang="fr-FR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4ACC-3937-A842-AF01-05DA5CFD9CCD}" type="datetimeFigureOut">
              <a:rPr lang="fr-FR" smtClean="0"/>
              <a:t>27/08/12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1196-6545-2C41-BC55-D164C813579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4ACC-3937-A842-AF01-05DA5CFD9CCD}" type="datetimeFigureOut">
              <a:rPr lang="fr-FR" smtClean="0"/>
              <a:t>27/08/12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1196-6545-2C41-BC55-D164C813579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4ACC-3937-A842-AF01-05DA5CFD9CCD}" type="datetimeFigureOut">
              <a:rPr lang="fr-FR" smtClean="0"/>
              <a:t>27/08/12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1196-6545-2C41-BC55-D164C813579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4ACC-3937-A842-AF01-05DA5CFD9CCD}" type="datetimeFigureOut">
              <a:rPr lang="fr-FR" smtClean="0"/>
              <a:t>27/08/12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1196-6545-2C41-BC55-D164C813579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4ACC-3937-A842-AF01-05DA5CFD9CCD}" type="datetimeFigureOut">
              <a:rPr lang="fr-FR" smtClean="0"/>
              <a:t>27/08/12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1196-6545-2C41-BC55-D164C813579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4ACC-3937-A842-AF01-05DA5CFD9CCD}" type="datetimeFigureOut">
              <a:rPr lang="fr-FR" smtClean="0"/>
              <a:t>27/08/12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1196-6545-2C41-BC55-D164C813579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4ACC-3937-A842-AF01-05DA5CFD9CCD}" type="datetimeFigureOut">
              <a:rPr lang="fr-FR" smtClean="0"/>
              <a:t>27/08/12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1196-6545-2C41-BC55-D164C813579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4ACC-3937-A842-AF01-05DA5CFD9CCD}" type="datetimeFigureOut">
              <a:rPr lang="fr-FR" smtClean="0"/>
              <a:t>27/08/12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1196-6545-2C41-BC55-D164C813579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4ACC-3937-A842-AF01-05DA5CFD9CCD}" type="datetimeFigureOut">
              <a:rPr lang="fr-FR" smtClean="0"/>
              <a:t>27/08/12</a:t>
            </a:fld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1196-6545-2C41-BC55-D164C8135793}" type="slidenum">
              <a:rPr lang="fr-FR" smtClean="0"/>
              <a:t>‹#›</a:t>
            </a:fld>
            <a:endParaRPr lang="fr-FR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4ACC-3937-A842-AF01-05DA5CFD9CCD}" type="datetimeFigureOut">
              <a:rPr lang="fr-FR" smtClean="0"/>
              <a:t>27/08/12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1196-6545-2C41-BC55-D164C813579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9B74ACC-3937-A842-AF01-05DA5CFD9CCD}" type="datetimeFigureOut">
              <a:rPr lang="fr-FR" smtClean="0"/>
              <a:t>27/08/12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7F41196-6545-2C41-BC55-D164C8135793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733365" y="2708475"/>
            <a:ext cx="3313355" cy="3145157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900" b="1" dirty="0" smtClean="0"/>
              <a:t>l’outil informatique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cap="small" dirty="0" smtClean="0"/>
              <a:t>académie de Nouvelle Calédonie</a:t>
            </a:r>
            <a:endParaRPr lang="fr-FR" cap="small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27059" y="5249425"/>
            <a:ext cx="3309803" cy="1260629"/>
          </a:xfrm>
        </p:spPr>
        <p:txBody>
          <a:bodyPr>
            <a:normAutofit/>
          </a:bodyPr>
          <a:lstStyle/>
          <a:p>
            <a:r>
              <a:rPr lang="fr-FR" dirty="0" smtClean="0"/>
              <a:t>Aout  à octobre 2012</a:t>
            </a:r>
          </a:p>
          <a:p>
            <a:r>
              <a:rPr lang="fr-FR" dirty="0" smtClean="0"/>
              <a:t>Jean </a:t>
            </a:r>
            <a:r>
              <a:rPr lang="fr-FR" dirty="0"/>
              <a:t>P</a:t>
            </a:r>
            <a:r>
              <a:rPr lang="fr-FR" dirty="0" smtClean="0"/>
              <a:t>aul BOYER</a:t>
            </a:r>
          </a:p>
          <a:p>
            <a:r>
              <a:rPr lang="fr-FR" dirty="0" smtClean="0"/>
              <a:t>Jo ELIAS</a:t>
            </a:r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733365" y="0"/>
            <a:ext cx="33133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Formation au baccalauréat professionnel GESTION ADMINISTRATION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988078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6965" y="1027664"/>
            <a:ext cx="7281269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Présentation des outils informatiques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Un gestionnaire administratif doit pouvoir utiliser différents outils de messagerie, de gestion, de partage de données, de bureautique, internet…</a:t>
            </a:r>
          </a:p>
          <a:p>
            <a:r>
              <a:rPr lang="fr-FR" dirty="0" smtClean="0"/>
              <a:t>Le choix national s’est orienté vers des logiciels libres de droit, ouverts et évolutifs</a:t>
            </a:r>
          </a:p>
          <a:p>
            <a:r>
              <a:rPr lang="fr-FR" dirty="0" smtClean="0"/>
              <a:t>L’outil informatique est la mise en œuvre pratique de la rénovation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721792" y="83661"/>
            <a:ext cx="3505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EFFFC1"/>
                </a:solidFill>
              </a:rPr>
              <a:t>BAC PRO Gestion Administration</a:t>
            </a:r>
            <a:endParaRPr lang="fr-FR" dirty="0">
              <a:solidFill>
                <a:srgbClr val="EFFFC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347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rganigramme : Alternative 7">
            <a:hlinkClick r:id="" action="ppaction://noaction"/>
          </p:cNvPr>
          <p:cNvSpPr/>
          <p:nvPr/>
        </p:nvSpPr>
        <p:spPr>
          <a:xfrm>
            <a:off x="1364224" y="1183674"/>
            <a:ext cx="2698955" cy="1135627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PGI</a:t>
            </a:r>
          </a:p>
        </p:txBody>
      </p:sp>
      <p:sp>
        <p:nvSpPr>
          <p:cNvPr id="9" name="Organigramme : Alternative 8">
            <a:hlinkClick r:id="" action="ppaction://noaction"/>
          </p:cNvPr>
          <p:cNvSpPr/>
          <p:nvPr/>
        </p:nvSpPr>
        <p:spPr>
          <a:xfrm>
            <a:off x="4855905" y="1183674"/>
            <a:ext cx="2698955" cy="1135626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Messagerie(s) électronique(s)</a:t>
            </a:r>
            <a:endParaRPr lang="fr-FR" sz="2800" dirty="0"/>
          </a:p>
        </p:txBody>
      </p:sp>
      <p:sp>
        <p:nvSpPr>
          <p:cNvPr id="11" name="Organigramme : Alternative 10">
            <a:hlinkClick r:id="" action="ppaction://noaction"/>
          </p:cNvPr>
          <p:cNvSpPr/>
          <p:nvPr/>
        </p:nvSpPr>
        <p:spPr>
          <a:xfrm>
            <a:off x="6297560" y="2900678"/>
            <a:ext cx="2584658" cy="1061883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Sites marchands</a:t>
            </a:r>
            <a:endParaRPr lang="fr-FR" sz="2800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-33306"/>
            <a:ext cx="8229600" cy="1216979"/>
          </a:xfrm>
        </p:spPr>
        <p:txBody>
          <a:bodyPr/>
          <a:lstStyle/>
          <a:p>
            <a:r>
              <a:rPr lang="fr-FR" dirty="0" smtClean="0"/>
              <a:t>Vue d’ensemble des outils…</a:t>
            </a:r>
            <a:endParaRPr lang="fr-FR" dirty="0"/>
          </a:p>
        </p:txBody>
      </p:sp>
      <p:sp>
        <p:nvSpPr>
          <p:cNvPr id="15" name="Organigramme : Alternative 14">
            <a:hlinkClick r:id="" action="ppaction://noaction"/>
          </p:cNvPr>
          <p:cNvSpPr/>
          <p:nvPr/>
        </p:nvSpPr>
        <p:spPr>
          <a:xfrm>
            <a:off x="457200" y="2888898"/>
            <a:ext cx="2566222" cy="1065451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Banque en ligne</a:t>
            </a:r>
            <a:endParaRPr lang="fr-FR" sz="2800" dirty="0"/>
          </a:p>
        </p:txBody>
      </p:sp>
      <p:sp>
        <p:nvSpPr>
          <p:cNvPr id="17" name="Organigramme : Alternative 16"/>
          <p:cNvSpPr/>
          <p:nvPr/>
        </p:nvSpPr>
        <p:spPr>
          <a:xfrm>
            <a:off x="5427406" y="4555999"/>
            <a:ext cx="2698955" cy="973398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Suite(s) bureautique(s)</a:t>
            </a:r>
            <a:endParaRPr lang="fr-FR" sz="2800" dirty="0"/>
          </a:p>
        </p:txBody>
      </p:sp>
      <p:sp>
        <p:nvSpPr>
          <p:cNvPr id="18" name="Ellipse 17"/>
          <p:cNvSpPr/>
          <p:nvPr/>
        </p:nvSpPr>
        <p:spPr>
          <a:xfrm>
            <a:off x="3023422" y="2507224"/>
            <a:ext cx="3274138" cy="182880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Activités de Gestion </a:t>
            </a:r>
            <a:r>
              <a:rPr lang="fr-FR" sz="2400" dirty="0"/>
              <a:t>administratives</a:t>
            </a:r>
          </a:p>
          <a:p>
            <a:pPr algn="ctr"/>
            <a:endParaRPr lang="fr-FR" dirty="0"/>
          </a:p>
        </p:txBody>
      </p:sp>
      <p:sp>
        <p:nvSpPr>
          <p:cNvPr id="19" name="Organigramme : Alternative 18">
            <a:hlinkClick r:id="" action="ppaction://noaction"/>
          </p:cNvPr>
          <p:cNvSpPr/>
          <p:nvPr/>
        </p:nvSpPr>
        <p:spPr>
          <a:xfrm>
            <a:off x="1620389" y="4336025"/>
            <a:ext cx="2595715" cy="973398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Espaces collaboratifs</a:t>
            </a:r>
          </a:p>
        </p:txBody>
      </p:sp>
      <p:sp>
        <p:nvSpPr>
          <p:cNvPr id="14" name="Organigramme : Alternative 13"/>
          <p:cNvSpPr/>
          <p:nvPr/>
        </p:nvSpPr>
        <p:spPr>
          <a:xfrm>
            <a:off x="1156778" y="5280563"/>
            <a:ext cx="1436879" cy="647563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Wiki</a:t>
            </a:r>
          </a:p>
        </p:txBody>
      </p:sp>
      <p:sp>
        <p:nvSpPr>
          <p:cNvPr id="20" name="Organigramme : Alternative 19"/>
          <p:cNvSpPr/>
          <p:nvPr/>
        </p:nvSpPr>
        <p:spPr>
          <a:xfrm>
            <a:off x="2713701" y="5274589"/>
            <a:ext cx="1436879" cy="647563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Forums</a:t>
            </a:r>
          </a:p>
        </p:txBody>
      </p:sp>
      <p:sp>
        <p:nvSpPr>
          <p:cNvPr id="13" name="Organigramme : Alternative 12"/>
          <p:cNvSpPr/>
          <p:nvPr/>
        </p:nvSpPr>
        <p:spPr>
          <a:xfrm>
            <a:off x="3750441" y="5805965"/>
            <a:ext cx="1676965" cy="752496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Plateforme collaborative</a:t>
            </a:r>
          </a:p>
        </p:txBody>
      </p:sp>
      <p:sp>
        <p:nvSpPr>
          <p:cNvPr id="21" name="Organigramme : Alternative 20"/>
          <p:cNvSpPr/>
          <p:nvPr/>
        </p:nvSpPr>
        <p:spPr>
          <a:xfrm>
            <a:off x="1875217" y="5844440"/>
            <a:ext cx="1436879" cy="647563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Blog ou Site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4603972" y="211694"/>
            <a:ext cx="3651425" cy="369332"/>
          </a:xfrm>
          <a:prstGeom prst="rect">
            <a:avLst/>
          </a:prstGeom>
          <a:noFill/>
          <a:ln>
            <a:solidFill>
              <a:srgbClr val="797B7E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BAC PRO Gestion administration </a:t>
            </a:r>
            <a:endParaRPr lang="fr-FR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619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 4"/>
          <p:cNvPicPr>
            <a:picLocks noChangeAspect="1"/>
          </p:cNvPicPr>
          <p:nvPr/>
        </p:nvPicPr>
        <p:blipFill>
          <a:blip r:embed="rId2">
            <a:lum brigh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225" y="115888"/>
            <a:ext cx="9166225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>
            <a:spLocks noChangeArrowheads="1"/>
          </p:cNvSpPr>
          <p:nvPr/>
        </p:nvSpPr>
        <p:spPr bwMode="auto">
          <a:xfrm rot="-2040000">
            <a:off x="488950" y="1346200"/>
            <a:ext cx="1806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fr-FR"/>
              <a:t>Agenda partagé</a:t>
            </a:r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 rot="-2040000">
            <a:off x="2124075" y="1098550"/>
            <a:ext cx="1927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fr-FR"/>
              <a:t>Progiciel de gestion intégré</a:t>
            </a:r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 rot="-2040000">
            <a:off x="6570663" y="1098550"/>
            <a:ext cx="2212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fr-FR"/>
              <a:t>Gestion Électronique des documents</a:t>
            </a:r>
          </a:p>
        </p:txBody>
      </p:sp>
      <p:sp>
        <p:nvSpPr>
          <p:cNvPr id="7" name="ZoneTexte 6"/>
          <p:cNvSpPr txBox="1">
            <a:spLocks noChangeArrowheads="1"/>
          </p:cNvSpPr>
          <p:nvPr/>
        </p:nvSpPr>
        <p:spPr bwMode="auto">
          <a:xfrm rot="-2025229">
            <a:off x="3643313" y="1208088"/>
            <a:ext cx="18049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fr-FR"/>
              <a:t>Sites internet, Blogs, Wiki …</a:t>
            </a:r>
          </a:p>
        </p:txBody>
      </p:sp>
      <p:sp>
        <p:nvSpPr>
          <p:cNvPr id="8" name="ZoneTexte 7"/>
          <p:cNvSpPr txBox="1">
            <a:spLocks noChangeArrowheads="1"/>
          </p:cNvSpPr>
          <p:nvPr/>
        </p:nvSpPr>
        <p:spPr bwMode="auto">
          <a:xfrm rot="-2040000">
            <a:off x="5468938" y="1447800"/>
            <a:ext cx="1673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fr-FR"/>
              <a:t>Bureautique</a:t>
            </a: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822325" y="23813"/>
            <a:ext cx="8321675" cy="5921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fr-FR" sz="2400" dirty="0" smtClean="0">
                <a:solidFill>
                  <a:srgbClr val="C00000"/>
                </a:solidFill>
              </a:rPr>
              <a:t>La formation</a:t>
            </a:r>
            <a:r>
              <a:rPr lang="fr-FR" sz="4400" dirty="0" smtClean="0">
                <a:solidFill>
                  <a:srgbClr val="C00000"/>
                </a:solidFill>
              </a:rPr>
              <a:t/>
            </a:r>
            <a:br>
              <a:rPr lang="fr-FR" sz="4400" dirty="0" smtClean="0">
                <a:solidFill>
                  <a:srgbClr val="C00000"/>
                </a:solidFill>
              </a:rPr>
            </a:b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468476021"/>
      </p:ext>
    </p:extLst>
  </p:cSld>
  <p:clrMapOvr>
    <a:masterClrMapping/>
  </p:clrMapOvr>
  <p:transition xmlns:p14="http://schemas.microsoft.com/office/powerpoint/2010/main" spd="slow" advTm="25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533412" y="142851"/>
            <a:ext cx="3781911" cy="2132857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Les 4 pôles de l’enseignement professionnel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560138"/>
              </p:ext>
            </p:extLst>
          </p:nvPr>
        </p:nvGraphicFramePr>
        <p:xfrm>
          <a:off x="1954342" y="2375943"/>
          <a:ext cx="6289869" cy="37204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6650"/>
                <a:gridCol w="1287701"/>
                <a:gridCol w="367551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Pôle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1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fr-FR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Gestion des relations avec les fournisseurs, les clients, les banques et les administrations</a:t>
                      </a:r>
                    </a:p>
                    <a:p>
                      <a:endParaRPr kumimoji="0" lang="fr-FR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772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Pôle 2</a:t>
                      </a:r>
                    </a:p>
                    <a:p>
                      <a:pPr marL="0" algn="r" rtl="0" eaLnBrk="1" latinLnBrk="0" hangingPunct="1"/>
                      <a:endParaRPr kumimoji="0" lang="fr-FR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Gestion des Ressources Humaines   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Pôle 3</a:t>
                      </a:r>
                    </a:p>
                    <a:p>
                      <a:pPr marL="0" algn="r" rtl="0" eaLnBrk="1" latinLnBrk="0" hangingPunct="1"/>
                      <a:endParaRPr kumimoji="0" lang="fr-FR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Gestion administrative de l’organisation</a:t>
                      </a:r>
                    </a:p>
                    <a:p>
                      <a:pPr marL="0" algn="l" rtl="0" eaLnBrk="1" latinLnBrk="0" hangingPunct="1"/>
                      <a:endParaRPr kumimoji="0" lang="fr-FR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Pôle 4</a:t>
                      </a:r>
                    </a:p>
                    <a:p>
                      <a:pPr marL="0" algn="r" rtl="0" eaLnBrk="1" latinLnBrk="0" hangingPunct="1"/>
                      <a:endParaRPr kumimoji="0" lang="fr-FR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Gestion de tout type de projet développé dans l’organisation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lèche droite 4"/>
          <p:cNvSpPr/>
          <p:nvPr/>
        </p:nvSpPr>
        <p:spPr>
          <a:xfrm>
            <a:off x="3393273" y="3097529"/>
            <a:ext cx="121444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droite 5"/>
          <p:cNvSpPr/>
          <p:nvPr/>
        </p:nvSpPr>
        <p:spPr>
          <a:xfrm>
            <a:off x="3393273" y="5681709"/>
            <a:ext cx="121444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droite 6"/>
          <p:cNvSpPr/>
          <p:nvPr/>
        </p:nvSpPr>
        <p:spPr>
          <a:xfrm>
            <a:off x="3393273" y="3933432"/>
            <a:ext cx="121444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droite 7"/>
          <p:cNvSpPr/>
          <p:nvPr/>
        </p:nvSpPr>
        <p:spPr>
          <a:xfrm>
            <a:off x="3393273" y="4897409"/>
            <a:ext cx="121444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" name="Group 2"/>
          <p:cNvGrpSpPr>
            <a:grpSpLocks/>
          </p:cNvGrpSpPr>
          <p:nvPr/>
        </p:nvGrpSpPr>
        <p:grpSpPr bwMode="auto">
          <a:xfrm>
            <a:off x="755083" y="878184"/>
            <a:ext cx="1571636" cy="1214446"/>
            <a:chOff x="1824" y="633"/>
            <a:chExt cx="2834" cy="2849"/>
          </a:xfrm>
        </p:grpSpPr>
        <p:sp>
          <p:nvSpPr>
            <p:cNvPr id="3075" name="Puzzle3"/>
            <p:cNvSpPr>
              <a:spLocks noEditPoints="1" noChangeArrowheads="1"/>
            </p:cNvSpPr>
            <p:nvPr/>
          </p:nvSpPr>
          <p:spPr bwMode="auto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BE7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76" name="Puzzle2"/>
            <p:cNvSpPr>
              <a:spLocks noEditPoints="1" noChangeArrowheads="1"/>
            </p:cNvSpPr>
            <p:nvPr/>
          </p:nvSpPr>
          <p:spPr bwMode="auto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FF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77" name="Puzzle4"/>
            <p:cNvSpPr>
              <a:spLocks noEditPoints="1" noChangeArrowheads="1"/>
            </p:cNvSpPr>
            <p:nvPr/>
          </p:nvSpPr>
          <p:spPr bwMode="auto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78" name="Puzzle1"/>
            <p:cNvSpPr>
              <a:spLocks noEditPoints="1" noChangeArrowheads="1"/>
            </p:cNvSpPr>
            <p:nvPr/>
          </p:nvSpPr>
          <p:spPr bwMode="auto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245354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74652" y="1019642"/>
            <a:ext cx="3857766" cy="339882"/>
          </a:xfrm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fr-FR" sz="2400" i="1" dirty="0" smtClean="0">
                <a:solidFill>
                  <a:srgbClr val="C00000"/>
                </a:solidFill>
                <a:ea typeface="+mj-ea"/>
              </a:rPr>
              <a:t>La formation professionnelle</a:t>
            </a:r>
            <a:endParaRPr lang="fr-FR" sz="2400" dirty="0">
              <a:solidFill>
                <a:srgbClr val="C00000"/>
              </a:solidFill>
              <a:ea typeface="+mj-ea"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79388" y="1774825"/>
            <a:ext cx="4316412" cy="157003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buFont typeface="Wingdings 3" charset="0"/>
              <a:buNone/>
            </a:pPr>
            <a:r>
              <a:rPr lang="fr-FR" sz="1600" b="1">
                <a:solidFill>
                  <a:schemeClr val="tx2"/>
                </a:solidFill>
                <a:latin typeface="Arial" charset="0"/>
              </a:rPr>
              <a:t>Gestion administrative des relations externes</a:t>
            </a:r>
          </a:p>
          <a:p>
            <a:pPr algn="ctr" eaLnBrk="1" hangingPunct="1">
              <a:buFont typeface="Wingdings 3" charset="0"/>
              <a:buNone/>
            </a:pPr>
            <a:endParaRPr lang="fr-FR" sz="1600" b="1">
              <a:solidFill>
                <a:schemeClr val="tx2"/>
              </a:solidFill>
              <a:latin typeface="Arial" charset="0"/>
            </a:endParaRPr>
          </a:p>
          <a:p>
            <a:pPr algn="ctr" eaLnBrk="1" hangingPunct="1">
              <a:buFont typeface="Wingdings 3" charset="0"/>
              <a:buNone/>
            </a:pPr>
            <a:r>
              <a:rPr lang="fr-FR" sz="1600">
                <a:solidFill>
                  <a:schemeClr val="tx2"/>
                </a:solidFill>
                <a:latin typeface="Arial" charset="0"/>
              </a:rPr>
              <a:t>Relations avec les fournisseurs, les clients, les sous-traitants, les usagers, les</a:t>
            </a:r>
          </a:p>
          <a:p>
            <a:pPr algn="ctr" eaLnBrk="1" hangingPunct="1">
              <a:buFont typeface="Wingdings 3" charset="0"/>
              <a:buNone/>
            </a:pPr>
            <a:r>
              <a:rPr lang="fr-FR" sz="1600">
                <a:solidFill>
                  <a:schemeClr val="tx2"/>
                </a:solidFill>
                <a:latin typeface="Arial" charset="0"/>
              </a:rPr>
              <a:t>banques et les administrations …</a:t>
            </a: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179388" y="3590925"/>
            <a:ext cx="4316412" cy="132397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buFont typeface="Wingdings 3" charset="0"/>
              <a:buNone/>
            </a:pPr>
            <a:r>
              <a:rPr lang="fr-FR" sz="1600" b="1">
                <a:solidFill>
                  <a:schemeClr val="tx2"/>
                </a:solidFill>
                <a:latin typeface="Arial" charset="0"/>
              </a:rPr>
              <a:t>Gestion administrative des relations avec le personnel</a:t>
            </a:r>
          </a:p>
          <a:p>
            <a:pPr algn="ctr" eaLnBrk="1" hangingPunct="1">
              <a:buFont typeface="Wingdings 3" charset="0"/>
              <a:buNone/>
            </a:pPr>
            <a:endParaRPr lang="fr-FR" sz="1600" b="1">
              <a:solidFill>
                <a:schemeClr val="tx2"/>
              </a:solidFill>
              <a:latin typeface="Arial" charset="0"/>
            </a:endParaRPr>
          </a:p>
          <a:p>
            <a:pPr algn="ctr" eaLnBrk="1" hangingPunct="1">
              <a:buFont typeface="Wingdings 3" charset="0"/>
              <a:buNone/>
            </a:pPr>
            <a:r>
              <a:rPr lang="fr-FR" sz="1600">
                <a:solidFill>
                  <a:schemeClr val="tx2"/>
                </a:solidFill>
                <a:latin typeface="Arial" charset="0"/>
              </a:rPr>
              <a:t>Suivi des dossiers salariés, rémunération, relations avec les organismes sociaux…</a:t>
            </a:r>
            <a:endParaRPr lang="fr-FR" sz="19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4648200" y="1774825"/>
            <a:ext cx="4371975" cy="157003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buFont typeface="Wingdings 3" charset="0"/>
              <a:buNone/>
            </a:pPr>
            <a:r>
              <a:rPr lang="fr-FR" sz="1600" b="1">
                <a:solidFill>
                  <a:schemeClr val="tx2"/>
                </a:solidFill>
                <a:latin typeface="Arial" charset="0"/>
              </a:rPr>
              <a:t>Gestion administrative interne</a:t>
            </a:r>
          </a:p>
          <a:p>
            <a:pPr algn="ctr" eaLnBrk="1" hangingPunct="1">
              <a:buFont typeface="Wingdings 3" charset="0"/>
              <a:buNone/>
            </a:pPr>
            <a:endParaRPr lang="fr-FR" sz="1600">
              <a:solidFill>
                <a:schemeClr val="tx2"/>
              </a:solidFill>
              <a:latin typeface="Arial" charset="0"/>
            </a:endParaRPr>
          </a:p>
          <a:p>
            <a:pPr algn="ctr" eaLnBrk="1" hangingPunct="1">
              <a:buFont typeface="Wingdings 3" charset="0"/>
              <a:buNone/>
            </a:pPr>
            <a:endParaRPr lang="fr-FR" sz="1600">
              <a:solidFill>
                <a:schemeClr val="tx2"/>
              </a:solidFill>
              <a:latin typeface="Arial" charset="0"/>
            </a:endParaRPr>
          </a:p>
          <a:p>
            <a:pPr algn="ctr" eaLnBrk="1" hangingPunct="1">
              <a:buFont typeface="Wingdings 3" charset="0"/>
              <a:buNone/>
            </a:pPr>
            <a:r>
              <a:rPr lang="fr-FR" sz="1600">
                <a:solidFill>
                  <a:schemeClr val="tx2"/>
                </a:solidFill>
                <a:latin typeface="Arial" charset="0"/>
              </a:rPr>
              <a:t>Réunions, courrier, téléphone, accueil, agendas, travail collaboratif, transmission d</a:t>
            </a:r>
            <a:r>
              <a:rPr lang="ja-JP" altLang="fr-FR" sz="1600">
                <a:solidFill>
                  <a:schemeClr val="tx2"/>
                </a:solidFill>
                <a:latin typeface="Arial" charset="0"/>
              </a:rPr>
              <a:t>’</a:t>
            </a:r>
            <a:r>
              <a:rPr lang="fr-FR" sz="1600">
                <a:solidFill>
                  <a:schemeClr val="tx2"/>
                </a:solidFill>
                <a:latin typeface="Arial" charset="0"/>
              </a:rPr>
              <a:t>informations  …</a:t>
            </a: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4648200" y="3576638"/>
            <a:ext cx="4371975" cy="132238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buFont typeface="Wingdings 3" charset="0"/>
              <a:buNone/>
            </a:pPr>
            <a:r>
              <a:rPr lang="fr-FR" sz="1600" b="1">
                <a:solidFill>
                  <a:schemeClr val="tx2"/>
                </a:solidFill>
                <a:latin typeface="Arial" charset="0"/>
              </a:rPr>
              <a:t>Gestion administrative des projets</a:t>
            </a:r>
          </a:p>
          <a:p>
            <a:pPr algn="ctr" eaLnBrk="1" hangingPunct="1">
              <a:buFont typeface="Wingdings 3" charset="0"/>
              <a:buNone/>
            </a:pPr>
            <a:endParaRPr lang="fr-FR" sz="1600" b="1">
              <a:solidFill>
                <a:schemeClr val="tx2"/>
              </a:solidFill>
              <a:latin typeface="Arial" charset="0"/>
            </a:endParaRPr>
          </a:p>
          <a:p>
            <a:pPr algn="ctr" eaLnBrk="1" hangingPunct="1">
              <a:buFont typeface="Wingdings 3" charset="0"/>
              <a:buNone/>
            </a:pPr>
            <a:endParaRPr lang="fr-FR" sz="1600" b="1">
              <a:solidFill>
                <a:schemeClr val="tx2"/>
              </a:solidFill>
              <a:latin typeface="Arial" charset="0"/>
            </a:endParaRPr>
          </a:p>
          <a:p>
            <a:pPr algn="ctr" eaLnBrk="1" hangingPunct="1">
              <a:buFont typeface="Wingdings 3" charset="0"/>
              <a:buNone/>
            </a:pPr>
            <a:r>
              <a:rPr lang="fr-FR" sz="1600">
                <a:solidFill>
                  <a:schemeClr val="tx2"/>
                </a:solidFill>
                <a:latin typeface="Arial" charset="0"/>
              </a:rPr>
              <a:t>Suivi, évaluation et clôture de projets d</a:t>
            </a:r>
            <a:r>
              <a:rPr lang="ja-JP" altLang="fr-FR" sz="1600">
                <a:solidFill>
                  <a:schemeClr val="tx2"/>
                </a:solidFill>
                <a:latin typeface="Arial" charset="0"/>
              </a:rPr>
              <a:t>’</a:t>
            </a:r>
            <a:r>
              <a:rPr lang="fr-FR" sz="1600">
                <a:solidFill>
                  <a:schemeClr val="tx2"/>
                </a:solidFill>
                <a:latin typeface="Arial" charset="0"/>
              </a:rPr>
              <a:t>entreprise …</a:t>
            </a:r>
            <a:endParaRPr lang="fr-FR" sz="1900">
              <a:solidFill>
                <a:schemeClr val="tx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121457"/>
      </p:ext>
    </p:extLst>
  </p:cSld>
  <p:clrMapOvr>
    <a:masterClrMapping/>
  </p:clrMapOvr>
  <p:transition xmlns:p14="http://schemas.microsoft.com/office/powerpoint/2010/main" spd="slow" advTm="20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L’outil principal OPEN ERP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OPEN ERP un logiciel puissant de gestion</a:t>
            </a:r>
          </a:p>
          <a:p>
            <a:r>
              <a:rPr lang="fr-FR" dirty="0" smtClean="0"/>
              <a:t>Des bases de données pour exemple, pour s’entrainer avec l’objectif de créer au moins une base académique</a:t>
            </a:r>
          </a:p>
          <a:p>
            <a:r>
              <a:rPr lang="fr-FR" dirty="0" smtClean="0"/>
              <a:t>Un Générateur d’Activité c’est l’outil que l’enseignant utilisera désormais pour lancer les élèves sur activités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045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OPEN ERP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Chaque établissement est équipé d’un NAS un super serveur dédié uniquement au bac pro GA. C’est une solution sécurisée, efficace, indépendante, validée nationalement.</a:t>
            </a:r>
          </a:p>
          <a:p>
            <a:r>
              <a:rPr lang="fr-FR" dirty="0" smtClean="0"/>
              <a:t>Pour une auto formation rendez vous sur le site académique, </a:t>
            </a:r>
            <a:r>
              <a:rPr lang="fr-FR" dirty="0"/>
              <a:t>é</a:t>
            </a:r>
            <a:r>
              <a:rPr lang="fr-FR" dirty="0" smtClean="0"/>
              <a:t>conomie gestion, </a:t>
            </a:r>
            <a:r>
              <a:rPr lang="fr-FR" dirty="0" err="1" smtClean="0"/>
              <a:t>enspro</a:t>
            </a:r>
            <a:r>
              <a:rPr lang="fr-FR" dirty="0" smtClean="0"/>
              <a:t>, la voie professionnelle, filière administrative</a:t>
            </a:r>
          </a:p>
          <a:p>
            <a:r>
              <a:rPr lang="fr-FR" dirty="0" smtClean="0"/>
              <a:t>Téléchargez les tutoriels OPEN ERP et GENERATEUR d ATIVITE et cliquez sur le lien vous permettant d’utiliser OPEN ERP en ligne.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6085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 descr="Capture d’écran 2012-08-27 à 18.33.4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85" b="8585"/>
          <a:stretch>
            <a:fillRect/>
          </a:stretch>
        </p:blipFill>
        <p:spPr>
          <a:xfrm>
            <a:off x="0" y="0"/>
            <a:ext cx="9280417" cy="6858000"/>
          </a:xfrm>
        </p:spPr>
      </p:pic>
    </p:spTree>
    <p:extLst>
      <p:ext uri="{BB962C8B-B14F-4D97-AF65-F5344CB8AC3E}">
        <p14:creationId xmlns:p14="http://schemas.microsoft.com/office/powerpoint/2010/main" val="1158746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97</TotalTime>
  <Words>439</Words>
  <Application>Microsoft Macintosh PowerPoint</Application>
  <PresentationFormat>Présentation à l'écran (4:3)</PresentationFormat>
  <Paragraphs>79</Paragraphs>
  <Slides>9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Austin</vt:lpstr>
      <vt:lpstr>l’outil informatique  académie de Nouvelle Calédonie</vt:lpstr>
      <vt:lpstr>Présentation des outils informatiques</vt:lpstr>
      <vt:lpstr>Vue d’ensemble des outils…</vt:lpstr>
      <vt:lpstr>Présentation PowerPoint</vt:lpstr>
      <vt:lpstr> Les 4 pôles de l’enseignement professionnel </vt:lpstr>
      <vt:lpstr>La formation professionnelle</vt:lpstr>
      <vt:lpstr>L’outil principal OPEN ERP</vt:lpstr>
      <vt:lpstr>OPEN ERP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Formation BAC GA l’outil informatique académie de Nouvelle calédonie</dc:title>
  <dc:creator>Jean-Paul</dc:creator>
  <cp:lastModifiedBy>Jean-Paul</cp:lastModifiedBy>
  <cp:revision>10</cp:revision>
  <dcterms:created xsi:type="dcterms:W3CDTF">2012-08-24T05:08:24Z</dcterms:created>
  <dcterms:modified xsi:type="dcterms:W3CDTF">2012-08-27T07:35:34Z</dcterms:modified>
</cp:coreProperties>
</file>