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8" r:id="rId2"/>
    <p:sldId id="514" r:id="rId3"/>
    <p:sldId id="515" r:id="rId4"/>
    <p:sldId id="517" r:id="rId5"/>
    <p:sldId id="533" r:id="rId6"/>
    <p:sldId id="528" r:id="rId7"/>
    <p:sldId id="530" r:id="rId8"/>
    <p:sldId id="532" r:id="rId9"/>
    <p:sldId id="527" r:id="rId10"/>
    <p:sldId id="488" r:id="rId11"/>
    <p:sldId id="507" r:id="rId12"/>
    <p:sldId id="534" r:id="rId13"/>
    <p:sldId id="508" r:id="rId14"/>
    <p:sldId id="509" r:id="rId15"/>
    <p:sldId id="510" r:id="rId16"/>
    <p:sldId id="511" r:id="rId17"/>
    <p:sldId id="512" r:id="rId18"/>
    <p:sldId id="526" r:id="rId19"/>
  </p:sldIdLst>
  <p:sldSz cx="9144000" cy="6858000" type="screen4x3"/>
  <p:notesSz cx="6669088" cy="9872663"/>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414E91"/>
    <a:srgbClr val="DFE2F1"/>
    <a:srgbClr val="7C72B6"/>
    <a:srgbClr val="5767B4"/>
    <a:srgbClr val="FFFFFF"/>
    <a:srgbClr val="7276BC"/>
    <a:srgbClr val="C00000"/>
    <a:srgbClr val="8064A2"/>
    <a:srgbClr val="518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714" autoAdjust="0"/>
  </p:normalViewPr>
  <p:slideViewPr>
    <p:cSldViewPr>
      <p:cViewPr>
        <p:scale>
          <a:sx n="106" d="100"/>
          <a:sy n="106" d="100"/>
        </p:scale>
        <p:origin x="-1716" y="-168"/>
      </p:cViewPr>
      <p:guideLst>
        <p:guide orient="horz" pos="2160"/>
        <p:guide pos="147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1742" y="-91"/>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smtClean="0">
              <a:latin typeface="Arial" panose="020B0604020202020204" pitchFamily="34" charset="0"/>
              <a:cs typeface="Arial" panose="020B0604020202020204" pitchFamily="34" charset="0"/>
            </a:rPr>
            <a:t>Objectifs de la collectivité </a:t>
          </a:r>
          <a:endParaRPr lang="fr-FR" i="0" dirty="0">
            <a:latin typeface="Arial" panose="020B0604020202020204" pitchFamily="34" charset="0"/>
            <a:cs typeface="Arial" panose="020B0604020202020204" pitchFamily="34" charset="0"/>
          </a:endParaRP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t>
        <a:bodyPr/>
        <a:lstStyle/>
        <a:p>
          <a:endParaRPr lang="fr-FR"/>
        </a:p>
      </dgm:t>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t>
        <a:bodyPr/>
        <a:lstStyle/>
        <a:p>
          <a:endParaRPr lang="fr-FR"/>
        </a:p>
      </dgm:t>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3044F155-1B4A-4ACD-A2AA-E42883B59102}" srcId="{1943D38C-059D-4BFC-B8D6-2A1E86A562A2}" destId="{9CFA526C-4544-43F7-BF06-91AA0AF82D15}" srcOrd="0" destOrd="0" parTransId="{AA64D02F-6F3C-4258-A3B0-3F585B6DFD7D}" sibTransId="{9E2125F5-8CA8-4783-9CBE-90F76223AECB}"/>
    <dgm:cxn modelId="{17330724-E012-44ED-B65C-D8A52C05BD58}" type="presOf" srcId="{9CFA526C-4544-43F7-BF06-91AA0AF82D15}" destId="{0F0A9914-42FF-4AB9-816C-F674BE8C48D2}" srcOrd="0" destOrd="0" presId="urn:microsoft.com/office/officeart/2008/layout/VerticalAccentList"/>
    <dgm:cxn modelId="{B9AFDD2D-0BCA-4E72-8642-4657632ACF6D}" type="presOf" srcId="{1943D38C-059D-4BFC-B8D6-2A1E86A562A2}" destId="{098CF490-64CF-4B52-B903-685669C948FD}" srcOrd="0" destOrd="0" presId="urn:microsoft.com/office/officeart/2008/layout/VerticalAccentList"/>
    <dgm:cxn modelId="{EB9B45EB-DBAE-44CF-B397-AC6EAD216BD1}" type="presParOf" srcId="{098CF490-64CF-4B52-B903-685669C948FD}" destId="{C867CBA9-2D49-4C2C-AD38-A3115D8F05FB}" srcOrd="0" destOrd="0" presId="urn:microsoft.com/office/officeart/2008/layout/VerticalAccentList"/>
    <dgm:cxn modelId="{08B5AA53-9749-4751-A4FC-67D9FBA2F114}" type="presParOf" srcId="{C867CBA9-2D49-4C2C-AD38-A3115D8F05FB}" destId="{0F0A9914-42FF-4AB9-816C-F674BE8C48D2}" srcOrd="0" destOrd="0" presId="urn:microsoft.com/office/officeart/2008/layout/VerticalAccentList"/>
    <dgm:cxn modelId="{4CA49B6D-7146-4ACF-8F0D-0A80F9BD1DD4}" type="presParOf" srcId="{098CF490-64CF-4B52-B903-685669C948FD}" destId="{83030434-47D1-4C6C-B8DB-69BB87E5D4CE}" srcOrd="1" destOrd="0" presId="urn:microsoft.com/office/officeart/2008/layout/VerticalAccentList"/>
    <dgm:cxn modelId="{376A6FF5-16A0-412A-8D25-4C346D9E62CD}" type="presParOf" srcId="{83030434-47D1-4C6C-B8DB-69BB87E5D4CE}" destId="{200F275A-F266-4C40-8DC4-8E1BD9A5335E}" srcOrd="0" destOrd="0" presId="urn:microsoft.com/office/officeart/2008/layout/VerticalAccentList"/>
    <dgm:cxn modelId="{85C9524A-3883-4446-AD19-E3F35A965652}" type="presParOf" srcId="{83030434-47D1-4C6C-B8DB-69BB87E5D4CE}" destId="{3AA21F96-F486-4E3A-BED8-845D317E803B}" srcOrd="1" destOrd="0" presId="urn:microsoft.com/office/officeart/2008/layout/VerticalAccentList"/>
    <dgm:cxn modelId="{82FD58D6-05E1-4E40-9A99-AC9BFB3D9967}" type="presParOf" srcId="{83030434-47D1-4C6C-B8DB-69BB87E5D4CE}" destId="{8CED6161-2C87-4D31-8474-6CE765A1030D}" srcOrd="2" destOrd="0" presId="urn:microsoft.com/office/officeart/2008/layout/VerticalAccentList"/>
    <dgm:cxn modelId="{8D199470-05A7-424A-84E7-78AB9D87D547}" type="presParOf" srcId="{83030434-47D1-4C6C-B8DB-69BB87E5D4CE}" destId="{DF42F7FB-9290-49C6-971A-76C52806386C}" srcOrd="3" destOrd="0" presId="urn:microsoft.com/office/officeart/2008/layout/VerticalAccentList"/>
    <dgm:cxn modelId="{8D1940F6-9859-4584-A460-A6A02CAB20B9}" type="presParOf" srcId="{83030434-47D1-4C6C-B8DB-69BB87E5D4CE}" destId="{542C4897-51EA-440B-909B-C8EC3AE35EBE}" srcOrd="4" destOrd="0" presId="urn:microsoft.com/office/officeart/2008/layout/VerticalAccentList"/>
    <dgm:cxn modelId="{2D5F3C93-7F1A-4D33-9D03-6C56275E4845}" type="presParOf" srcId="{83030434-47D1-4C6C-B8DB-69BB87E5D4CE}" destId="{C9366BD3-EDB9-4372-82D8-581DFEE923C4}" srcOrd="5" destOrd="0" presId="urn:microsoft.com/office/officeart/2008/layout/VerticalAccentList"/>
    <dgm:cxn modelId="{0DD25A53-2CEB-4E7E-BED3-165A7FE82AA3}"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smtClean="0">
              <a:latin typeface="Arial" panose="020B0604020202020204" pitchFamily="34" charset="0"/>
              <a:cs typeface="Arial" panose="020B0604020202020204" pitchFamily="34" charset="0"/>
            </a:rPr>
            <a:t>Définition d’une Aire de Gestion Educative</a:t>
          </a:r>
          <a:endParaRPr lang="fr-FR" i="0" dirty="0">
            <a:latin typeface="Arial" panose="020B0604020202020204" pitchFamily="34" charset="0"/>
            <a:cs typeface="Arial" panose="020B0604020202020204" pitchFamily="34" charset="0"/>
          </a:endParaRP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t>
        <a:bodyPr/>
        <a:lstStyle/>
        <a:p>
          <a:endParaRPr lang="fr-FR"/>
        </a:p>
      </dgm:t>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t>
        <a:bodyPr/>
        <a:lstStyle/>
        <a:p>
          <a:endParaRPr lang="fr-FR"/>
        </a:p>
      </dgm:t>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3044F155-1B4A-4ACD-A2AA-E42883B59102}" srcId="{1943D38C-059D-4BFC-B8D6-2A1E86A562A2}" destId="{9CFA526C-4544-43F7-BF06-91AA0AF82D15}" srcOrd="0" destOrd="0" parTransId="{AA64D02F-6F3C-4258-A3B0-3F585B6DFD7D}" sibTransId="{9E2125F5-8CA8-4783-9CBE-90F76223AECB}"/>
    <dgm:cxn modelId="{E23A43A8-3794-42E9-89BA-6CAFCC62A9C3}" type="presOf" srcId="{9CFA526C-4544-43F7-BF06-91AA0AF82D15}" destId="{0F0A9914-42FF-4AB9-816C-F674BE8C48D2}" srcOrd="0" destOrd="0" presId="urn:microsoft.com/office/officeart/2008/layout/VerticalAccentList"/>
    <dgm:cxn modelId="{948BEC3A-512A-426F-83DE-B4D4F73B8C0A}" type="presOf" srcId="{1943D38C-059D-4BFC-B8D6-2A1E86A562A2}" destId="{098CF490-64CF-4B52-B903-685669C948FD}" srcOrd="0" destOrd="0" presId="urn:microsoft.com/office/officeart/2008/layout/VerticalAccentList"/>
    <dgm:cxn modelId="{197E8FDE-2F41-418A-A2C6-130C8268048F}" type="presParOf" srcId="{098CF490-64CF-4B52-B903-685669C948FD}" destId="{C867CBA9-2D49-4C2C-AD38-A3115D8F05FB}" srcOrd="0" destOrd="0" presId="urn:microsoft.com/office/officeart/2008/layout/VerticalAccentList"/>
    <dgm:cxn modelId="{332B0487-66AC-4C0A-8E67-7355BB5BF78C}" type="presParOf" srcId="{C867CBA9-2D49-4C2C-AD38-A3115D8F05FB}" destId="{0F0A9914-42FF-4AB9-816C-F674BE8C48D2}" srcOrd="0" destOrd="0" presId="urn:microsoft.com/office/officeart/2008/layout/VerticalAccentList"/>
    <dgm:cxn modelId="{A5A6D4E8-016B-4AA6-9B92-22C25E8D6864}" type="presParOf" srcId="{098CF490-64CF-4B52-B903-685669C948FD}" destId="{83030434-47D1-4C6C-B8DB-69BB87E5D4CE}" srcOrd="1" destOrd="0" presId="urn:microsoft.com/office/officeart/2008/layout/VerticalAccentList"/>
    <dgm:cxn modelId="{FC1D902D-320B-46A5-8710-397D55F24C0A}" type="presParOf" srcId="{83030434-47D1-4C6C-B8DB-69BB87E5D4CE}" destId="{200F275A-F266-4C40-8DC4-8E1BD9A5335E}" srcOrd="0" destOrd="0" presId="urn:microsoft.com/office/officeart/2008/layout/VerticalAccentList"/>
    <dgm:cxn modelId="{AB3DC668-AAEA-42A1-9514-7EE35AB097A5}" type="presParOf" srcId="{83030434-47D1-4C6C-B8DB-69BB87E5D4CE}" destId="{3AA21F96-F486-4E3A-BED8-845D317E803B}" srcOrd="1" destOrd="0" presId="urn:microsoft.com/office/officeart/2008/layout/VerticalAccentList"/>
    <dgm:cxn modelId="{812C67B1-352F-468C-B3B8-65F7DF972989}" type="presParOf" srcId="{83030434-47D1-4C6C-B8DB-69BB87E5D4CE}" destId="{8CED6161-2C87-4D31-8474-6CE765A1030D}" srcOrd="2" destOrd="0" presId="urn:microsoft.com/office/officeart/2008/layout/VerticalAccentList"/>
    <dgm:cxn modelId="{0362ED2F-20B9-4F9E-827C-10DC07E28C5E}" type="presParOf" srcId="{83030434-47D1-4C6C-B8DB-69BB87E5D4CE}" destId="{DF42F7FB-9290-49C6-971A-76C52806386C}" srcOrd="3" destOrd="0" presId="urn:microsoft.com/office/officeart/2008/layout/VerticalAccentList"/>
    <dgm:cxn modelId="{BFFF2454-15D9-401D-9B7B-F4439D10AE1C}" type="presParOf" srcId="{83030434-47D1-4C6C-B8DB-69BB87E5D4CE}" destId="{542C4897-51EA-440B-909B-C8EC3AE35EBE}" srcOrd="4" destOrd="0" presId="urn:microsoft.com/office/officeart/2008/layout/VerticalAccentList"/>
    <dgm:cxn modelId="{A638D94C-EB0B-4CDD-AD47-3C67A1D750EB}" type="presParOf" srcId="{83030434-47D1-4C6C-B8DB-69BB87E5D4CE}" destId="{C9366BD3-EDB9-4372-82D8-581DFEE923C4}" srcOrd="5" destOrd="0" presId="urn:microsoft.com/office/officeart/2008/layout/VerticalAccentList"/>
    <dgm:cxn modelId="{0F7949A9-711D-4ED5-8F4C-D83BBF080D02}"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smtClean="0">
              <a:latin typeface="Arial" panose="020B0604020202020204" pitchFamily="34" charset="0"/>
              <a:cs typeface="Arial" panose="020B0604020202020204" pitchFamily="34" charset="0"/>
            </a:rPr>
            <a:t>Mode de gouvernance</a:t>
          </a:r>
          <a:endParaRPr lang="fr-FR" i="0" dirty="0">
            <a:latin typeface="Arial" panose="020B0604020202020204" pitchFamily="34" charset="0"/>
            <a:cs typeface="Arial" panose="020B0604020202020204" pitchFamily="34" charset="0"/>
          </a:endParaRP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t>
        <a:bodyPr/>
        <a:lstStyle/>
        <a:p>
          <a:endParaRPr lang="fr-FR"/>
        </a:p>
      </dgm:t>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t>
        <a:bodyPr/>
        <a:lstStyle/>
        <a:p>
          <a:endParaRPr lang="fr-FR"/>
        </a:p>
      </dgm:t>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3044F155-1B4A-4ACD-A2AA-E42883B59102}" srcId="{1943D38C-059D-4BFC-B8D6-2A1E86A562A2}" destId="{9CFA526C-4544-43F7-BF06-91AA0AF82D15}" srcOrd="0" destOrd="0" parTransId="{AA64D02F-6F3C-4258-A3B0-3F585B6DFD7D}" sibTransId="{9E2125F5-8CA8-4783-9CBE-90F76223AECB}"/>
    <dgm:cxn modelId="{0705B97C-ECAD-4AED-952D-DBBBC42A4846}" type="presOf" srcId="{9CFA526C-4544-43F7-BF06-91AA0AF82D15}" destId="{0F0A9914-42FF-4AB9-816C-F674BE8C48D2}" srcOrd="0" destOrd="0" presId="urn:microsoft.com/office/officeart/2008/layout/VerticalAccentList"/>
    <dgm:cxn modelId="{3C72B8A5-4461-4338-8545-71839D4C7FC7}" type="presOf" srcId="{1943D38C-059D-4BFC-B8D6-2A1E86A562A2}" destId="{098CF490-64CF-4B52-B903-685669C948FD}" srcOrd="0" destOrd="0" presId="urn:microsoft.com/office/officeart/2008/layout/VerticalAccentList"/>
    <dgm:cxn modelId="{E279939D-9245-4765-847D-0591625C1784}" type="presParOf" srcId="{098CF490-64CF-4B52-B903-685669C948FD}" destId="{C867CBA9-2D49-4C2C-AD38-A3115D8F05FB}" srcOrd="0" destOrd="0" presId="urn:microsoft.com/office/officeart/2008/layout/VerticalAccentList"/>
    <dgm:cxn modelId="{9F89618E-F0AB-4007-9068-16899CA22D70}" type="presParOf" srcId="{C867CBA9-2D49-4C2C-AD38-A3115D8F05FB}" destId="{0F0A9914-42FF-4AB9-816C-F674BE8C48D2}" srcOrd="0" destOrd="0" presId="urn:microsoft.com/office/officeart/2008/layout/VerticalAccentList"/>
    <dgm:cxn modelId="{BA2298AE-42F1-4EA8-8F90-B39BE35117AB}" type="presParOf" srcId="{098CF490-64CF-4B52-B903-685669C948FD}" destId="{83030434-47D1-4C6C-B8DB-69BB87E5D4CE}" srcOrd="1" destOrd="0" presId="urn:microsoft.com/office/officeart/2008/layout/VerticalAccentList"/>
    <dgm:cxn modelId="{65444897-913F-4361-B950-3A3C4B54DDA6}" type="presParOf" srcId="{83030434-47D1-4C6C-B8DB-69BB87E5D4CE}" destId="{200F275A-F266-4C40-8DC4-8E1BD9A5335E}" srcOrd="0" destOrd="0" presId="urn:microsoft.com/office/officeart/2008/layout/VerticalAccentList"/>
    <dgm:cxn modelId="{198BC970-D9A1-46A6-B981-5230A972F6AD}" type="presParOf" srcId="{83030434-47D1-4C6C-B8DB-69BB87E5D4CE}" destId="{3AA21F96-F486-4E3A-BED8-845D317E803B}" srcOrd="1" destOrd="0" presId="urn:microsoft.com/office/officeart/2008/layout/VerticalAccentList"/>
    <dgm:cxn modelId="{8291BEA5-4668-41EF-88C8-BF3B8CCE478C}" type="presParOf" srcId="{83030434-47D1-4C6C-B8DB-69BB87E5D4CE}" destId="{8CED6161-2C87-4D31-8474-6CE765A1030D}" srcOrd="2" destOrd="0" presId="urn:microsoft.com/office/officeart/2008/layout/VerticalAccentList"/>
    <dgm:cxn modelId="{2E45A39B-435F-47D3-B756-DCA9F46B9047}" type="presParOf" srcId="{83030434-47D1-4C6C-B8DB-69BB87E5D4CE}" destId="{DF42F7FB-9290-49C6-971A-76C52806386C}" srcOrd="3" destOrd="0" presId="urn:microsoft.com/office/officeart/2008/layout/VerticalAccentList"/>
    <dgm:cxn modelId="{398B4829-0AA5-4E19-A410-E8E69A618412}" type="presParOf" srcId="{83030434-47D1-4C6C-B8DB-69BB87E5D4CE}" destId="{542C4897-51EA-440B-909B-C8EC3AE35EBE}" srcOrd="4" destOrd="0" presId="urn:microsoft.com/office/officeart/2008/layout/VerticalAccentList"/>
    <dgm:cxn modelId="{8A02D5A6-12BF-4CD6-91C1-7C5BB6E29AD9}" type="presParOf" srcId="{83030434-47D1-4C6C-B8DB-69BB87E5D4CE}" destId="{C9366BD3-EDB9-4372-82D8-581DFEE923C4}" srcOrd="5" destOrd="0" presId="urn:microsoft.com/office/officeart/2008/layout/VerticalAccentList"/>
    <dgm:cxn modelId="{FD296A7B-61B1-4558-8CF9-08800A36E939}"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smtClean="0">
              <a:latin typeface="Arial" panose="020B0604020202020204" pitchFamily="34" charset="0"/>
              <a:cs typeface="Arial" panose="020B0604020202020204" pitchFamily="34" charset="0"/>
            </a:rPr>
            <a:t>Modalités de gestion d’une AGE </a:t>
          </a:r>
          <a:endParaRPr lang="fr-FR" i="0" dirty="0">
            <a:latin typeface="Arial" panose="020B0604020202020204" pitchFamily="34" charset="0"/>
            <a:cs typeface="Arial" panose="020B0604020202020204" pitchFamily="34" charset="0"/>
          </a:endParaRP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t>
        <a:bodyPr/>
        <a:lstStyle/>
        <a:p>
          <a:endParaRPr lang="fr-FR"/>
        </a:p>
      </dgm:t>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t>
        <a:bodyPr/>
        <a:lstStyle/>
        <a:p>
          <a:endParaRPr lang="fr-FR"/>
        </a:p>
      </dgm:t>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3044F155-1B4A-4ACD-A2AA-E42883B59102}" srcId="{1943D38C-059D-4BFC-B8D6-2A1E86A562A2}" destId="{9CFA526C-4544-43F7-BF06-91AA0AF82D15}" srcOrd="0" destOrd="0" parTransId="{AA64D02F-6F3C-4258-A3B0-3F585B6DFD7D}" sibTransId="{9E2125F5-8CA8-4783-9CBE-90F76223AECB}"/>
    <dgm:cxn modelId="{B1F5D49C-0D61-44F6-9CBE-AF7F084D2F53}" type="presOf" srcId="{9CFA526C-4544-43F7-BF06-91AA0AF82D15}" destId="{0F0A9914-42FF-4AB9-816C-F674BE8C48D2}" srcOrd="0" destOrd="0" presId="urn:microsoft.com/office/officeart/2008/layout/VerticalAccentList"/>
    <dgm:cxn modelId="{5756AAF1-690F-4B5D-AE43-833EF30A27AC}" type="presOf" srcId="{1943D38C-059D-4BFC-B8D6-2A1E86A562A2}" destId="{098CF490-64CF-4B52-B903-685669C948FD}" srcOrd="0" destOrd="0" presId="urn:microsoft.com/office/officeart/2008/layout/VerticalAccentList"/>
    <dgm:cxn modelId="{4422A60C-1629-4B3B-85C7-A04592C18336}" type="presParOf" srcId="{098CF490-64CF-4B52-B903-685669C948FD}" destId="{C867CBA9-2D49-4C2C-AD38-A3115D8F05FB}" srcOrd="0" destOrd="0" presId="urn:microsoft.com/office/officeart/2008/layout/VerticalAccentList"/>
    <dgm:cxn modelId="{43EBDD1D-8EFE-45A9-A0AB-29EB1726073F}" type="presParOf" srcId="{C867CBA9-2D49-4C2C-AD38-A3115D8F05FB}" destId="{0F0A9914-42FF-4AB9-816C-F674BE8C48D2}" srcOrd="0" destOrd="0" presId="urn:microsoft.com/office/officeart/2008/layout/VerticalAccentList"/>
    <dgm:cxn modelId="{EEAAB8FE-197A-4EF8-8C34-FB3D9A54A9C4}" type="presParOf" srcId="{098CF490-64CF-4B52-B903-685669C948FD}" destId="{83030434-47D1-4C6C-B8DB-69BB87E5D4CE}" srcOrd="1" destOrd="0" presId="urn:microsoft.com/office/officeart/2008/layout/VerticalAccentList"/>
    <dgm:cxn modelId="{31516BE7-75A8-41C4-ABCF-81BA61CF0E89}" type="presParOf" srcId="{83030434-47D1-4C6C-B8DB-69BB87E5D4CE}" destId="{200F275A-F266-4C40-8DC4-8E1BD9A5335E}" srcOrd="0" destOrd="0" presId="urn:microsoft.com/office/officeart/2008/layout/VerticalAccentList"/>
    <dgm:cxn modelId="{49DB6A99-D156-401B-AA08-D1F2BF8BACBB}" type="presParOf" srcId="{83030434-47D1-4C6C-B8DB-69BB87E5D4CE}" destId="{3AA21F96-F486-4E3A-BED8-845D317E803B}" srcOrd="1" destOrd="0" presId="urn:microsoft.com/office/officeart/2008/layout/VerticalAccentList"/>
    <dgm:cxn modelId="{D2931803-D683-4C7D-A283-F64E6E060767}" type="presParOf" srcId="{83030434-47D1-4C6C-B8DB-69BB87E5D4CE}" destId="{8CED6161-2C87-4D31-8474-6CE765A1030D}" srcOrd="2" destOrd="0" presId="urn:microsoft.com/office/officeart/2008/layout/VerticalAccentList"/>
    <dgm:cxn modelId="{3590E746-E3E3-4A5A-A70C-27CAC5393A9F}" type="presParOf" srcId="{83030434-47D1-4C6C-B8DB-69BB87E5D4CE}" destId="{DF42F7FB-9290-49C6-971A-76C52806386C}" srcOrd="3" destOrd="0" presId="urn:microsoft.com/office/officeart/2008/layout/VerticalAccentList"/>
    <dgm:cxn modelId="{ADD1E6E5-BA91-4A07-B0D5-37107251D24A}" type="presParOf" srcId="{83030434-47D1-4C6C-B8DB-69BB87E5D4CE}" destId="{542C4897-51EA-440B-909B-C8EC3AE35EBE}" srcOrd="4" destOrd="0" presId="urn:microsoft.com/office/officeart/2008/layout/VerticalAccentList"/>
    <dgm:cxn modelId="{8618879F-FE7B-49D0-BB13-9A2A6DEEAFD6}" type="presParOf" srcId="{83030434-47D1-4C6C-B8DB-69BB87E5D4CE}" destId="{C9366BD3-EDB9-4372-82D8-581DFEE923C4}" srcOrd="5" destOrd="0" presId="urn:microsoft.com/office/officeart/2008/layout/VerticalAccentList"/>
    <dgm:cxn modelId="{D6898F5A-2E6E-4829-A949-9A51399DEE3D}"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r>
            <a:rPr lang="fr-FR" i="0" dirty="0" smtClean="0">
              <a:latin typeface="Arial" panose="020B0604020202020204" pitchFamily="34" charset="0"/>
              <a:cs typeface="Arial" panose="020B0604020202020204" pitchFamily="34" charset="0"/>
            </a:rPr>
            <a:t>Modalités de gestion d’une AGE </a:t>
          </a:r>
          <a:endParaRPr lang="fr-FR" i="0" dirty="0">
            <a:latin typeface="Arial" panose="020B0604020202020204" pitchFamily="34" charset="0"/>
            <a:cs typeface="Arial" panose="020B0604020202020204" pitchFamily="34" charset="0"/>
          </a:endParaRP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t>
        <a:bodyPr/>
        <a:lstStyle/>
        <a:p>
          <a:endParaRPr lang="fr-FR"/>
        </a:p>
      </dgm:t>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t>
        <a:bodyPr/>
        <a:lstStyle/>
        <a:p>
          <a:endParaRPr lang="fr-FR"/>
        </a:p>
      </dgm:t>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dgm:spPr/>
    </dgm:pt>
  </dgm:ptLst>
  <dgm:cxnLst>
    <dgm:cxn modelId="{3044F155-1B4A-4ACD-A2AA-E42883B59102}" srcId="{1943D38C-059D-4BFC-B8D6-2A1E86A562A2}" destId="{9CFA526C-4544-43F7-BF06-91AA0AF82D15}" srcOrd="0" destOrd="0" parTransId="{AA64D02F-6F3C-4258-A3B0-3F585B6DFD7D}" sibTransId="{9E2125F5-8CA8-4783-9CBE-90F76223AECB}"/>
    <dgm:cxn modelId="{FA53E75D-4EEA-458D-8D09-587927B7317D}" type="presOf" srcId="{1943D38C-059D-4BFC-B8D6-2A1E86A562A2}" destId="{098CF490-64CF-4B52-B903-685669C948FD}" srcOrd="0" destOrd="0" presId="urn:microsoft.com/office/officeart/2008/layout/VerticalAccentList"/>
    <dgm:cxn modelId="{C66953CB-A8BD-41D4-A578-F0AF1330C929}" type="presOf" srcId="{9CFA526C-4544-43F7-BF06-91AA0AF82D15}" destId="{0F0A9914-42FF-4AB9-816C-F674BE8C48D2}" srcOrd="0" destOrd="0" presId="urn:microsoft.com/office/officeart/2008/layout/VerticalAccentList"/>
    <dgm:cxn modelId="{BA0B5AD3-6C3B-41F5-BF14-DBC4DF129C22}" type="presParOf" srcId="{098CF490-64CF-4B52-B903-685669C948FD}" destId="{C867CBA9-2D49-4C2C-AD38-A3115D8F05FB}" srcOrd="0" destOrd="0" presId="urn:microsoft.com/office/officeart/2008/layout/VerticalAccentList"/>
    <dgm:cxn modelId="{6D5F322D-F816-4E83-9631-316E931BE47D}" type="presParOf" srcId="{C867CBA9-2D49-4C2C-AD38-A3115D8F05FB}" destId="{0F0A9914-42FF-4AB9-816C-F674BE8C48D2}" srcOrd="0" destOrd="0" presId="urn:microsoft.com/office/officeart/2008/layout/VerticalAccentList"/>
    <dgm:cxn modelId="{DC8DE5A9-D2FB-4EB1-9315-F8A91B1BA983}" type="presParOf" srcId="{098CF490-64CF-4B52-B903-685669C948FD}" destId="{83030434-47D1-4C6C-B8DB-69BB87E5D4CE}" srcOrd="1" destOrd="0" presId="urn:microsoft.com/office/officeart/2008/layout/VerticalAccentList"/>
    <dgm:cxn modelId="{2C8D504F-86A1-42A5-9FF2-45D950EE9773}" type="presParOf" srcId="{83030434-47D1-4C6C-B8DB-69BB87E5D4CE}" destId="{200F275A-F266-4C40-8DC4-8E1BD9A5335E}" srcOrd="0" destOrd="0" presId="urn:microsoft.com/office/officeart/2008/layout/VerticalAccentList"/>
    <dgm:cxn modelId="{89A2483C-F864-4240-93F9-E8D88F8E185F}" type="presParOf" srcId="{83030434-47D1-4C6C-B8DB-69BB87E5D4CE}" destId="{3AA21F96-F486-4E3A-BED8-845D317E803B}" srcOrd="1" destOrd="0" presId="urn:microsoft.com/office/officeart/2008/layout/VerticalAccentList"/>
    <dgm:cxn modelId="{C5197432-752F-4B64-A4C1-5FFF46C33B8F}" type="presParOf" srcId="{83030434-47D1-4C6C-B8DB-69BB87E5D4CE}" destId="{8CED6161-2C87-4D31-8474-6CE765A1030D}" srcOrd="2" destOrd="0" presId="urn:microsoft.com/office/officeart/2008/layout/VerticalAccentList"/>
    <dgm:cxn modelId="{27340E57-8AC5-4E28-967E-8AC34790A7F3}" type="presParOf" srcId="{83030434-47D1-4C6C-B8DB-69BB87E5D4CE}" destId="{DF42F7FB-9290-49C6-971A-76C52806386C}" srcOrd="3" destOrd="0" presId="urn:microsoft.com/office/officeart/2008/layout/VerticalAccentList"/>
    <dgm:cxn modelId="{E38D565B-A97C-4F38-82E3-76DB708144BC}" type="presParOf" srcId="{83030434-47D1-4C6C-B8DB-69BB87E5D4CE}" destId="{542C4897-51EA-440B-909B-C8EC3AE35EBE}" srcOrd="4" destOrd="0" presId="urn:microsoft.com/office/officeart/2008/layout/VerticalAccentList"/>
    <dgm:cxn modelId="{5CA4617C-F354-4088-A882-1D3CD5E54656}" type="presParOf" srcId="{83030434-47D1-4C6C-B8DB-69BB87E5D4CE}" destId="{C9366BD3-EDB9-4372-82D8-581DFEE923C4}" srcOrd="5" destOrd="0" presId="urn:microsoft.com/office/officeart/2008/layout/VerticalAccentList"/>
    <dgm:cxn modelId="{9DE6FADA-1022-48D8-9E4C-DB92467340E0}"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43D38C-059D-4BFC-B8D6-2A1E86A562A2}"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fr-FR"/>
        </a:p>
      </dgm:t>
    </dgm:pt>
    <dgm:pt modelId="{9CFA526C-4544-43F7-BF06-91AA0AF82D15}">
      <dgm:prSet phldrT="[Texte]"/>
      <dgm:spPr/>
      <dgm:t>
        <a:bodyPr/>
        <a:lstStyle/>
        <a:p>
          <a:endParaRPr lang="fr-FR" i="0" dirty="0">
            <a:latin typeface="Arial" panose="020B0604020202020204" pitchFamily="34" charset="0"/>
            <a:cs typeface="Arial" panose="020B0604020202020204" pitchFamily="34" charset="0"/>
          </a:endParaRPr>
        </a:p>
      </dgm:t>
    </dgm:pt>
    <dgm:pt modelId="{AA64D02F-6F3C-4258-A3B0-3F585B6DFD7D}" type="parTrans" cxnId="{3044F155-1B4A-4ACD-A2AA-E42883B59102}">
      <dgm:prSet/>
      <dgm:spPr/>
      <dgm:t>
        <a:bodyPr/>
        <a:lstStyle/>
        <a:p>
          <a:endParaRPr lang="fr-FR"/>
        </a:p>
      </dgm:t>
    </dgm:pt>
    <dgm:pt modelId="{9E2125F5-8CA8-4783-9CBE-90F76223AECB}" type="sibTrans" cxnId="{3044F155-1B4A-4ACD-A2AA-E42883B59102}">
      <dgm:prSet/>
      <dgm:spPr/>
      <dgm:t>
        <a:bodyPr/>
        <a:lstStyle/>
        <a:p>
          <a:endParaRPr lang="fr-FR"/>
        </a:p>
      </dgm:t>
    </dgm:pt>
    <dgm:pt modelId="{098CF490-64CF-4B52-B903-685669C948FD}" type="pres">
      <dgm:prSet presAssocID="{1943D38C-059D-4BFC-B8D6-2A1E86A562A2}" presName="Name0" presStyleCnt="0">
        <dgm:presLayoutVars>
          <dgm:chMax/>
          <dgm:chPref/>
          <dgm:dir/>
        </dgm:presLayoutVars>
      </dgm:prSet>
      <dgm:spPr/>
      <dgm:t>
        <a:bodyPr/>
        <a:lstStyle/>
        <a:p>
          <a:endParaRPr lang="fr-FR"/>
        </a:p>
      </dgm:t>
    </dgm:pt>
    <dgm:pt modelId="{C867CBA9-2D49-4C2C-AD38-A3115D8F05FB}" type="pres">
      <dgm:prSet presAssocID="{9CFA526C-4544-43F7-BF06-91AA0AF82D15}" presName="parenttextcomposite" presStyleCnt="0"/>
      <dgm:spPr/>
    </dgm:pt>
    <dgm:pt modelId="{0F0A9914-42FF-4AB9-816C-F674BE8C48D2}" type="pres">
      <dgm:prSet presAssocID="{9CFA526C-4544-43F7-BF06-91AA0AF82D15}" presName="parenttext" presStyleLbl="revTx" presStyleIdx="0" presStyleCnt="1" custLinFactNeighborX="-264" custLinFactNeighborY="-60014">
        <dgm:presLayoutVars>
          <dgm:chMax/>
          <dgm:chPref val="2"/>
          <dgm:bulletEnabled val="1"/>
        </dgm:presLayoutVars>
      </dgm:prSet>
      <dgm:spPr/>
      <dgm:t>
        <a:bodyPr/>
        <a:lstStyle/>
        <a:p>
          <a:endParaRPr lang="fr-FR"/>
        </a:p>
      </dgm:t>
    </dgm:pt>
    <dgm:pt modelId="{83030434-47D1-4C6C-B8DB-69BB87E5D4CE}" type="pres">
      <dgm:prSet presAssocID="{9CFA526C-4544-43F7-BF06-91AA0AF82D15}" presName="parallelogramComposite" presStyleCnt="0"/>
      <dgm:spPr/>
    </dgm:pt>
    <dgm:pt modelId="{200F275A-F266-4C40-8DC4-8E1BD9A5335E}" type="pres">
      <dgm:prSet presAssocID="{9CFA526C-4544-43F7-BF06-91AA0AF82D15}" presName="parallelogram1" presStyleLbl="alignNode1" presStyleIdx="0" presStyleCnt="7"/>
      <dgm:spPr/>
    </dgm:pt>
    <dgm:pt modelId="{3AA21F96-F486-4E3A-BED8-845D317E803B}" type="pres">
      <dgm:prSet presAssocID="{9CFA526C-4544-43F7-BF06-91AA0AF82D15}" presName="parallelogram2" presStyleLbl="alignNode1" presStyleIdx="1" presStyleCnt="7"/>
      <dgm:spPr/>
    </dgm:pt>
    <dgm:pt modelId="{8CED6161-2C87-4D31-8474-6CE765A1030D}" type="pres">
      <dgm:prSet presAssocID="{9CFA526C-4544-43F7-BF06-91AA0AF82D15}" presName="parallelogram3" presStyleLbl="alignNode1" presStyleIdx="2" presStyleCnt="7"/>
      <dgm:spPr/>
    </dgm:pt>
    <dgm:pt modelId="{DF42F7FB-9290-49C6-971A-76C52806386C}" type="pres">
      <dgm:prSet presAssocID="{9CFA526C-4544-43F7-BF06-91AA0AF82D15}" presName="parallelogram4" presStyleLbl="alignNode1" presStyleIdx="3" presStyleCnt="7"/>
      <dgm:spPr/>
    </dgm:pt>
    <dgm:pt modelId="{542C4897-51EA-440B-909B-C8EC3AE35EBE}" type="pres">
      <dgm:prSet presAssocID="{9CFA526C-4544-43F7-BF06-91AA0AF82D15}" presName="parallelogram5" presStyleLbl="alignNode1" presStyleIdx="4" presStyleCnt="7"/>
      <dgm:spPr/>
    </dgm:pt>
    <dgm:pt modelId="{C9366BD3-EDB9-4372-82D8-581DFEE923C4}" type="pres">
      <dgm:prSet presAssocID="{9CFA526C-4544-43F7-BF06-91AA0AF82D15}" presName="parallelogram6" presStyleLbl="alignNode1" presStyleIdx="5" presStyleCnt="7"/>
      <dgm:spPr/>
    </dgm:pt>
    <dgm:pt modelId="{B030452B-956F-4ED8-9209-647B62864796}" type="pres">
      <dgm:prSet presAssocID="{9CFA526C-4544-43F7-BF06-91AA0AF82D15}" presName="parallelogram7" presStyleLbl="alignNode1" presStyleIdx="6" presStyleCnt="7" custLinFactNeighborX="652" custLinFactNeighborY="1055"/>
      <dgm:spPr/>
    </dgm:pt>
  </dgm:ptLst>
  <dgm:cxnLst>
    <dgm:cxn modelId="{3044F155-1B4A-4ACD-A2AA-E42883B59102}" srcId="{1943D38C-059D-4BFC-B8D6-2A1E86A562A2}" destId="{9CFA526C-4544-43F7-BF06-91AA0AF82D15}" srcOrd="0" destOrd="0" parTransId="{AA64D02F-6F3C-4258-A3B0-3F585B6DFD7D}" sibTransId="{9E2125F5-8CA8-4783-9CBE-90F76223AECB}"/>
    <dgm:cxn modelId="{28C6C814-0630-4E16-BED4-6632DC73BF07}" type="presOf" srcId="{1943D38C-059D-4BFC-B8D6-2A1E86A562A2}" destId="{098CF490-64CF-4B52-B903-685669C948FD}" srcOrd="0" destOrd="0" presId="urn:microsoft.com/office/officeart/2008/layout/VerticalAccentList"/>
    <dgm:cxn modelId="{70E07615-9BDF-47DA-8A9C-246D9994ED88}" type="presOf" srcId="{9CFA526C-4544-43F7-BF06-91AA0AF82D15}" destId="{0F0A9914-42FF-4AB9-816C-F674BE8C48D2}" srcOrd="0" destOrd="0" presId="urn:microsoft.com/office/officeart/2008/layout/VerticalAccentList"/>
    <dgm:cxn modelId="{EAA5F590-D09D-432F-A75A-98F26A309A3B}" type="presParOf" srcId="{098CF490-64CF-4B52-B903-685669C948FD}" destId="{C867CBA9-2D49-4C2C-AD38-A3115D8F05FB}" srcOrd="0" destOrd="0" presId="urn:microsoft.com/office/officeart/2008/layout/VerticalAccentList"/>
    <dgm:cxn modelId="{E33434F3-D891-425C-BD0C-8742E8155EFD}" type="presParOf" srcId="{C867CBA9-2D49-4C2C-AD38-A3115D8F05FB}" destId="{0F0A9914-42FF-4AB9-816C-F674BE8C48D2}" srcOrd="0" destOrd="0" presId="urn:microsoft.com/office/officeart/2008/layout/VerticalAccentList"/>
    <dgm:cxn modelId="{8CDC3391-0862-4189-B040-1C60CA8717B0}" type="presParOf" srcId="{098CF490-64CF-4B52-B903-685669C948FD}" destId="{83030434-47D1-4C6C-B8DB-69BB87E5D4CE}" srcOrd="1" destOrd="0" presId="urn:microsoft.com/office/officeart/2008/layout/VerticalAccentList"/>
    <dgm:cxn modelId="{34E97CC9-088E-4E85-AE19-E6CCC5FB7471}" type="presParOf" srcId="{83030434-47D1-4C6C-B8DB-69BB87E5D4CE}" destId="{200F275A-F266-4C40-8DC4-8E1BD9A5335E}" srcOrd="0" destOrd="0" presId="urn:microsoft.com/office/officeart/2008/layout/VerticalAccentList"/>
    <dgm:cxn modelId="{8EEC9728-67BE-4226-9217-62F161B42B3F}" type="presParOf" srcId="{83030434-47D1-4C6C-B8DB-69BB87E5D4CE}" destId="{3AA21F96-F486-4E3A-BED8-845D317E803B}" srcOrd="1" destOrd="0" presId="urn:microsoft.com/office/officeart/2008/layout/VerticalAccentList"/>
    <dgm:cxn modelId="{608F765F-9B6E-4023-88FC-65C916B83E34}" type="presParOf" srcId="{83030434-47D1-4C6C-B8DB-69BB87E5D4CE}" destId="{8CED6161-2C87-4D31-8474-6CE765A1030D}" srcOrd="2" destOrd="0" presId="urn:microsoft.com/office/officeart/2008/layout/VerticalAccentList"/>
    <dgm:cxn modelId="{682334DF-3C67-4B19-A253-2E48C95C0A64}" type="presParOf" srcId="{83030434-47D1-4C6C-B8DB-69BB87E5D4CE}" destId="{DF42F7FB-9290-49C6-971A-76C52806386C}" srcOrd="3" destOrd="0" presId="urn:microsoft.com/office/officeart/2008/layout/VerticalAccentList"/>
    <dgm:cxn modelId="{B24A830E-3410-4B1E-9DA6-35D99B7E99EC}" type="presParOf" srcId="{83030434-47D1-4C6C-B8DB-69BB87E5D4CE}" destId="{542C4897-51EA-440B-909B-C8EC3AE35EBE}" srcOrd="4" destOrd="0" presId="urn:microsoft.com/office/officeart/2008/layout/VerticalAccentList"/>
    <dgm:cxn modelId="{7C23544B-626D-4109-BDDA-05838EAB9F76}" type="presParOf" srcId="{83030434-47D1-4C6C-B8DB-69BB87E5D4CE}" destId="{C9366BD3-EDB9-4372-82D8-581DFEE923C4}" srcOrd="5" destOrd="0" presId="urn:microsoft.com/office/officeart/2008/layout/VerticalAccentList"/>
    <dgm:cxn modelId="{162EB786-7D0F-4A5A-8521-B2AE5B84EE60}" type="presParOf" srcId="{83030434-47D1-4C6C-B8DB-69BB87E5D4CE}" destId="{B030452B-956F-4ED8-9209-647B6286479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BD3D9D-22EB-4D89-9BCB-C79CB0B9583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213B9744-2DDD-426A-8836-EFC9F2F0BECF}">
      <dgm:prSet phldrT="[Texte]" custT="1"/>
      <dgm:spPr/>
      <dgm:t>
        <a:bodyPr/>
        <a:lstStyle/>
        <a:p>
          <a:r>
            <a:rPr lang="fr-FR" sz="1400" b="1" dirty="0" smtClean="0">
              <a:latin typeface="Cambria" panose="02040503050406030204" pitchFamily="18" charset="0"/>
              <a:ea typeface="Calibri" panose="020F0502020204030204" pitchFamily="34" charset="0"/>
              <a:cs typeface="Times New Roman" panose="02020603050405020304" pitchFamily="18" charset="0"/>
            </a:rPr>
            <a:t>Un projet mobilisateur pour les </a:t>
          </a:r>
          <a:r>
            <a:rPr lang="fr-FR" sz="1400" b="1" dirty="0" smtClean="0">
              <a:latin typeface="Cambria" panose="02040503050406030204" pitchFamily="18" charset="0"/>
              <a:ea typeface="Calibri" panose="020F0502020204030204" pitchFamily="34" charset="0"/>
              <a:cs typeface="Times New Roman" panose="02020603050405020304" pitchFamily="18" charset="0"/>
            </a:rPr>
            <a:t>élèves qui permet de les responsabiliser : ce sont eux qui fixent les objectifs et les actions pour les atteindre </a:t>
          </a:r>
          <a:endParaRPr lang="fr-FR" sz="1400" dirty="0"/>
        </a:p>
      </dgm:t>
    </dgm:pt>
    <dgm:pt modelId="{DA85DD27-1CA1-4E62-A6CD-6628772007D1}" type="parTrans" cxnId="{7D5AC55F-7F64-4839-9FF0-AC121052054E}">
      <dgm:prSet/>
      <dgm:spPr/>
      <dgm:t>
        <a:bodyPr/>
        <a:lstStyle/>
        <a:p>
          <a:endParaRPr lang="fr-FR"/>
        </a:p>
      </dgm:t>
    </dgm:pt>
    <dgm:pt modelId="{2B02A24B-3375-474A-A3E8-706A5D245EE7}" type="sibTrans" cxnId="{7D5AC55F-7F64-4839-9FF0-AC121052054E}">
      <dgm:prSet/>
      <dgm:spPr/>
      <dgm:t>
        <a:bodyPr/>
        <a:lstStyle/>
        <a:p>
          <a:endParaRPr lang="fr-FR"/>
        </a:p>
      </dgm:t>
    </dgm:pt>
    <dgm:pt modelId="{DF8D3AE1-FCB2-4C7F-AD01-BDE15ADB715A}">
      <dgm:prSet phldrT="[Texte]" custT="1"/>
      <dgm:spPr/>
      <dgm:t>
        <a:bodyPr/>
        <a:lstStyle/>
        <a:p>
          <a:r>
            <a:rPr lang="fr-FR" sz="1400" b="1" dirty="0" smtClean="0">
              <a:latin typeface="Cambria" panose="02040503050406030204" pitchFamily="18" charset="0"/>
              <a:ea typeface="Calibri" panose="020F0502020204030204" pitchFamily="34" charset="0"/>
              <a:cs typeface="Times New Roman" panose="02020603050405020304" pitchFamily="18" charset="0"/>
            </a:rPr>
            <a:t>Un projet pluridisciplinaire qui aborde : la science, les mathématiques, le français, l’histoire et la géographie  </a:t>
          </a:r>
          <a:endParaRPr lang="fr-FR" sz="1400" b="1" dirty="0">
            <a:latin typeface="Cambria" panose="02040503050406030204" pitchFamily="18" charset="0"/>
            <a:ea typeface="Calibri" panose="020F0502020204030204" pitchFamily="34" charset="0"/>
            <a:cs typeface="Times New Roman" panose="02020603050405020304" pitchFamily="18" charset="0"/>
          </a:endParaRPr>
        </a:p>
      </dgm:t>
    </dgm:pt>
    <dgm:pt modelId="{4A476466-43DB-4725-9492-2E60F7A3C79D}" type="parTrans" cxnId="{3FF80594-6DDD-47AD-9C43-4E8BF387A113}">
      <dgm:prSet/>
      <dgm:spPr/>
      <dgm:t>
        <a:bodyPr/>
        <a:lstStyle/>
        <a:p>
          <a:endParaRPr lang="fr-FR"/>
        </a:p>
      </dgm:t>
    </dgm:pt>
    <dgm:pt modelId="{1F163AC2-C1F9-47B7-B306-5FDCAE5B3F7E}" type="sibTrans" cxnId="{3FF80594-6DDD-47AD-9C43-4E8BF387A113}">
      <dgm:prSet/>
      <dgm:spPr/>
      <dgm:t>
        <a:bodyPr/>
        <a:lstStyle/>
        <a:p>
          <a:endParaRPr lang="fr-FR"/>
        </a:p>
      </dgm:t>
    </dgm:pt>
    <dgm:pt modelId="{6E2E882F-516F-41DA-B354-A6E4C5377F8F}">
      <dgm:prSet phldrT="[Texte]" custT="1"/>
      <dgm:spPr/>
      <dgm:t>
        <a:bodyPr/>
        <a:lstStyle/>
        <a:p>
          <a:r>
            <a:rPr lang="fr-FR" sz="1600" b="1" dirty="0" smtClean="0">
              <a:latin typeface="Cambria" panose="02040503050406030204" pitchFamily="18" charset="0"/>
              <a:ea typeface="Calibri" panose="020F0502020204030204" pitchFamily="34" charset="0"/>
              <a:cs typeface="Times New Roman" panose="02020603050405020304" pitchFamily="18" charset="0"/>
            </a:rPr>
            <a:t>Un apprentissage des </a:t>
          </a:r>
          <a:r>
            <a:rPr lang="fr-FR" sz="1600" b="1" dirty="0" smtClean="0">
              <a:latin typeface="Cambria" panose="02040503050406030204" pitchFamily="18" charset="0"/>
              <a:ea typeface="Calibri" panose="020F0502020204030204" pitchFamily="34" charset="0"/>
              <a:cs typeface="Times New Roman" panose="02020603050405020304" pitchFamily="18" charset="0"/>
            </a:rPr>
            <a:t>réalités : ils sont parfois confrontés à des incivilités, ils doivent se doter de moyens pour atteindre leurs objectifs   </a:t>
          </a:r>
          <a:r>
            <a:rPr lang="fr-FR" sz="1600" dirty="0" smtClean="0">
              <a:latin typeface="Cambria" panose="02040503050406030204" pitchFamily="18" charset="0"/>
              <a:cs typeface="Times New Roman" panose="02020603050405020304" pitchFamily="18" charset="0"/>
            </a:rPr>
            <a:t> </a:t>
          </a:r>
          <a:endParaRPr lang="fr-FR" sz="1600" dirty="0"/>
        </a:p>
      </dgm:t>
    </dgm:pt>
    <dgm:pt modelId="{B0D28D79-2701-4756-8ED7-228FF209FEB5}" type="parTrans" cxnId="{783F56B8-13F3-46B0-AD2E-8C31CEAE96F9}">
      <dgm:prSet/>
      <dgm:spPr/>
      <dgm:t>
        <a:bodyPr/>
        <a:lstStyle/>
        <a:p>
          <a:endParaRPr lang="fr-FR"/>
        </a:p>
      </dgm:t>
    </dgm:pt>
    <dgm:pt modelId="{C91030F1-1182-48DD-BDCC-D63A559A7C4B}" type="sibTrans" cxnId="{783F56B8-13F3-46B0-AD2E-8C31CEAE96F9}">
      <dgm:prSet/>
      <dgm:spPr/>
      <dgm:t>
        <a:bodyPr/>
        <a:lstStyle/>
        <a:p>
          <a:endParaRPr lang="fr-FR"/>
        </a:p>
      </dgm:t>
    </dgm:pt>
    <dgm:pt modelId="{4403E5C2-9879-4681-ADEC-46E66D535760}">
      <dgm:prSet phldrT="[Texte]"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400" b="1" dirty="0" smtClean="0">
              <a:latin typeface="Cambria" panose="02040503050406030204" pitchFamily="18" charset="0"/>
              <a:ea typeface="Calibri" panose="020F0502020204030204" pitchFamily="34" charset="0"/>
              <a:cs typeface="Times New Roman" panose="02020603050405020304" pitchFamily="18" charset="0"/>
            </a:rPr>
            <a:t>Un projet collaboratif, </a:t>
          </a:r>
          <a:r>
            <a:rPr lang="fr-FR" sz="1400" dirty="0" smtClean="0">
              <a:latin typeface="Cambria" panose="02040503050406030204" pitchFamily="18" charset="0"/>
              <a:cs typeface="Times New Roman" panose="02020603050405020304" pitchFamily="18" charset="0"/>
            </a:rPr>
            <a:t>développant de nombreuses </a:t>
          </a:r>
          <a:r>
            <a:rPr lang="fr-FR" sz="1400" dirty="0" smtClean="0">
              <a:latin typeface="Cambria" panose="02040503050406030204" pitchFamily="18" charset="0"/>
              <a:cs typeface="Times New Roman" panose="02020603050405020304" pitchFamily="18" charset="0"/>
            </a:rPr>
            <a:t>compétences : savoir écouter, formuler des propositions, négocier des compromis, faire des </a:t>
          </a:r>
          <a:r>
            <a:rPr lang="fr-FR" sz="1400" dirty="0" smtClean="0">
              <a:latin typeface="Cambria" panose="02040503050406030204" pitchFamily="18" charset="0"/>
              <a:ea typeface="Calibri" panose="020F0502020204030204" pitchFamily="34" charset="0"/>
              <a:cs typeface="Times New Roman" panose="02020603050405020304" pitchFamily="18" charset="0"/>
            </a:rPr>
            <a:t>choix, prendre des décisions et s’y tenir. </a:t>
          </a:r>
          <a:endParaRPr lang="fr-FR" sz="1400" dirty="0" smtClean="0"/>
        </a:p>
        <a:p>
          <a:pPr algn="l" defTabSz="889000">
            <a:lnSpc>
              <a:spcPct val="90000"/>
            </a:lnSpc>
            <a:spcBef>
              <a:spcPct val="0"/>
            </a:spcBef>
            <a:spcAft>
              <a:spcPct val="35000"/>
            </a:spcAft>
          </a:pPr>
          <a:endParaRPr lang="fr-FR" sz="1400" dirty="0"/>
        </a:p>
      </dgm:t>
    </dgm:pt>
    <dgm:pt modelId="{92073631-FAA9-41FB-8667-7ACE32D6DF82}" type="parTrans" cxnId="{63BAB1AB-782B-4731-95EF-AB477E39842A}">
      <dgm:prSet/>
      <dgm:spPr/>
      <dgm:t>
        <a:bodyPr/>
        <a:lstStyle/>
        <a:p>
          <a:endParaRPr lang="fr-FR"/>
        </a:p>
      </dgm:t>
    </dgm:pt>
    <dgm:pt modelId="{277063D5-445D-4CC6-A83A-5C9E195ED4FE}" type="sibTrans" cxnId="{63BAB1AB-782B-4731-95EF-AB477E39842A}">
      <dgm:prSet/>
      <dgm:spPr/>
      <dgm:t>
        <a:bodyPr/>
        <a:lstStyle/>
        <a:p>
          <a:endParaRPr lang="fr-FR"/>
        </a:p>
      </dgm:t>
    </dgm:pt>
    <dgm:pt modelId="{87C81933-31A0-4F9F-BBEC-513C189A1D94}" type="pres">
      <dgm:prSet presAssocID="{91BD3D9D-22EB-4D89-9BCB-C79CB0B9583D}" presName="Name0" presStyleCnt="0">
        <dgm:presLayoutVars>
          <dgm:chMax val="7"/>
          <dgm:chPref val="7"/>
          <dgm:dir/>
        </dgm:presLayoutVars>
      </dgm:prSet>
      <dgm:spPr/>
      <dgm:t>
        <a:bodyPr/>
        <a:lstStyle/>
        <a:p>
          <a:endParaRPr lang="fr-FR"/>
        </a:p>
      </dgm:t>
    </dgm:pt>
    <dgm:pt modelId="{48B49B8A-83F2-468D-A21E-7E1F395E12D7}" type="pres">
      <dgm:prSet presAssocID="{91BD3D9D-22EB-4D89-9BCB-C79CB0B9583D}" presName="Name1" presStyleCnt="0"/>
      <dgm:spPr/>
    </dgm:pt>
    <dgm:pt modelId="{37EA15A6-6FEC-4F07-B6FF-30F1D1D84ECD}" type="pres">
      <dgm:prSet presAssocID="{91BD3D9D-22EB-4D89-9BCB-C79CB0B9583D}" presName="cycle" presStyleCnt="0"/>
      <dgm:spPr/>
    </dgm:pt>
    <dgm:pt modelId="{1F22BF01-5708-423C-8350-9860AFBEDB59}" type="pres">
      <dgm:prSet presAssocID="{91BD3D9D-22EB-4D89-9BCB-C79CB0B9583D}" presName="srcNode" presStyleLbl="node1" presStyleIdx="0" presStyleCnt="4"/>
      <dgm:spPr/>
    </dgm:pt>
    <dgm:pt modelId="{966F8809-941F-4681-B5CD-F34AC22DA5F1}" type="pres">
      <dgm:prSet presAssocID="{91BD3D9D-22EB-4D89-9BCB-C79CB0B9583D}" presName="conn" presStyleLbl="parChTrans1D2" presStyleIdx="0" presStyleCnt="1"/>
      <dgm:spPr/>
      <dgm:t>
        <a:bodyPr/>
        <a:lstStyle/>
        <a:p>
          <a:endParaRPr lang="fr-FR"/>
        </a:p>
      </dgm:t>
    </dgm:pt>
    <dgm:pt modelId="{E03177A2-D882-4222-AC26-AC41268231C8}" type="pres">
      <dgm:prSet presAssocID="{91BD3D9D-22EB-4D89-9BCB-C79CB0B9583D}" presName="extraNode" presStyleLbl="node1" presStyleIdx="0" presStyleCnt="4"/>
      <dgm:spPr/>
    </dgm:pt>
    <dgm:pt modelId="{6400256C-FB67-42CD-B5C7-4F85D3013353}" type="pres">
      <dgm:prSet presAssocID="{91BD3D9D-22EB-4D89-9BCB-C79CB0B9583D}" presName="dstNode" presStyleLbl="node1" presStyleIdx="0" presStyleCnt="4"/>
      <dgm:spPr/>
    </dgm:pt>
    <dgm:pt modelId="{AF4B7537-3E07-4345-AAEB-920E1FA4D5BF}" type="pres">
      <dgm:prSet presAssocID="{213B9744-2DDD-426A-8836-EFC9F2F0BECF}" presName="text_1" presStyleLbl="node1" presStyleIdx="0" presStyleCnt="4">
        <dgm:presLayoutVars>
          <dgm:bulletEnabled val="1"/>
        </dgm:presLayoutVars>
      </dgm:prSet>
      <dgm:spPr/>
      <dgm:t>
        <a:bodyPr/>
        <a:lstStyle/>
        <a:p>
          <a:endParaRPr lang="fr-FR"/>
        </a:p>
      </dgm:t>
    </dgm:pt>
    <dgm:pt modelId="{22562AD4-A370-4D1A-AFD8-AFF0F391F5C0}" type="pres">
      <dgm:prSet presAssocID="{213B9744-2DDD-426A-8836-EFC9F2F0BECF}" presName="accent_1" presStyleCnt="0"/>
      <dgm:spPr/>
    </dgm:pt>
    <dgm:pt modelId="{406FBD5D-E3D0-4B20-B0FD-02EB597D29B1}" type="pres">
      <dgm:prSet presAssocID="{213B9744-2DDD-426A-8836-EFC9F2F0BECF}" presName="accentRepeatNode" presStyleLbl="solidFgAcc1" presStyleIdx="0" presStyleCnt="4"/>
      <dgm:spPr/>
    </dgm:pt>
    <dgm:pt modelId="{774097FC-7313-40D7-A2DE-160536F848C4}" type="pres">
      <dgm:prSet presAssocID="{DF8D3AE1-FCB2-4C7F-AD01-BDE15ADB715A}" presName="text_2" presStyleLbl="node1" presStyleIdx="1" presStyleCnt="4">
        <dgm:presLayoutVars>
          <dgm:bulletEnabled val="1"/>
        </dgm:presLayoutVars>
      </dgm:prSet>
      <dgm:spPr/>
      <dgm:t>
        <a:bodyPr/>
        <a:lstStyle/>
        <a:p>
          <a:endParaRPr lang="fr-FR"/>
        </a:p>
      </dgm:t>
    </dgm:pt>
    <dgm:pt modelId="{AEE0DDDE-E544-4286-BEEF-0CA6769E78C4}" type="pres">
      <dgm:prSet presAssocID="{DF8D3AE1-FCB2-4C7F-AD01-BDE15ADB715A}" presName="accent_2" presStyleCnt="0"/>
      <dgm:spPr/>
    </dgm:pt>
    <dgm:pt modelId="{1E12BCAA-5AA6-4879-8C52-D95947D25B53}" type="pres">
      <dgm:prSet presAssocID="{DF8D3AE1-FCB2-4C7F-AD01-BDE15ADB715A}" presName="accentRepeatNode" presStyleLbl="solidFgAcc1" presStyleIdx="1" presStyleCnt="4"/>
      <dgm:spPr/>
    </dgm:pt>
    <dgm:pt modelId="{FDA11309-4959-41C7-A25C-31F227D5E4D7}" type="pres">
      <dgm:prSet presAssocID="{6E2E882F-516F-41DA-B354-A6E4C5377F8F}" presName="text_3" presStyleLbl="node1" presStyleIdx="2" presStyleCnt="4">
        <dgm:presLayoutVars>
          <dgm:bulletEnabled val="1"/>
        </dgm:presLayoutVars>
      </dgm:prSet>
      <dgm:spPr/>
      <dgm:t>
        <a:bodyPr/>
        <a:lstStyle/>
        <a:p>
          <a:endParaRPr lang="fr-FR"/>
        </a:p>
      </dgm:t>
    </dgm:pt>
    <dgm:pt modelId="{F39AF655-913D-4DE0-865A-A53077368241}" type="pres">
      <dgm:prSet presAssocID="{6E2E882F-516F-41DA-B354-A6E4C5377F8F}" presName="accent_3" presStyleCnt="0"/>
      <dgm:spPr/>
    </dgm:pt>
    <dgm:pt modelId="{EB911D65-94D1-4ED9-96F4-BD571AF51295}" type="pres">
      <dgm:prSet presAssocID="{6E2E882F-516F-41DA-B354-A6E4C5377F8F}" presName="accentRepeatNode" presStyleLbl="solidFgAcc1" presStyleIdx="2" presStyleCnt="4"/>
      <dgm:spPr/>
    </dgm:pt>
    <dgm:pt modelId="{F5CC1DD3-0B84-4050-BE32-51D1896671EA}" type="pres">
      <dgm:prSet presAssocID="{4403E5C2-9879-4681-ADEC-46E66D535760}" presName="text_4" presStyleLbl="node1" presStyleIdx="3" presStyleCnt="4" custScaleY="120000" custLinFactNeighborX="132" custLinFactNeighborY="9968">
        <dgm:presLayoutVars>
          <dgm:bulletEnabled val="1"/>
        </dgm:presLayoutVars>
      </dgm:prSet>
      <dgm:spPr/>
      <dgm:t>
        <a:bodyPr/>
        <a:lstStyle/>
        <a:p>
          <a:endParaRPr lang="fr-FR"/>
        </a:p>
      </dgm:t>
    </dgm:pt>
    <dgm:pt modelId="{8B5F1975-444A-448B-8281-2CFE4659175B}" type="pres">
      <dgm:prSet presAssocID="{4403E5C2-9879-4681-ADEC-46E66D535760}" presName="accent_4" presStyleCnt="0"/>
      <dgm:spPr/>
    </dgm:pt>
    <dgm:pt modelId="{F4FFBAEA-1356-44B2-83A4-E79A76CA150F}" type="pres">
      <dgm:prSet presAssocID="{4403E5C2-9879-4681-ADEC-46E66D535760}" presName="accentRepeatNode" presStyleLbl="solidFgAcc1" presStyleIdx="3" presStyleCnt="4"/>
      <dgm:spPr/>
    </dgm:pt>
  </dgm:ptLst>
  <dgm:cxnLst>
    <dgm:cxn modelId="{BC68B1C3-8108-407A-8812-8BED485D7920}" type="presOf" srcId="{213B9744-2DDD-426A-8836-EFC9F2F0BECF}" destId="{AF4B7537-3E07-4345-AAEB-920E1FA4D5BF}" srcOrd="0" destOrd="0" presId="urn:microsoft.com/office/officeart/2008/layout/VerticalCurvedList"/>
    <dgm:cxn modelId="{C6E5979F-B365-4C5D-9724-EBA208B7D948}" type="presOf" srcId="{DF8D3AE1-FCB2-4C7F-AD01-BDE15ADB715A}" destId="{774097FC-7313-40D7-A2DE-160536F848C4}" srcOrd="0" destOrd="0" presId="urn:microsoft.com/office/officeart/2008/layout/VerticalCurvedList"/>
    <dgm:cxn modelId="{7D5AC55F-7F64-4839-9FF0-AC121052054E}" srcId="{91BD3D9D-22EB-4D89-9BCB-C79CB0B9583D}" destId="{213B9744-2DDD-426A-8836-EFC9F2F0BECF}" srcOrd="0" destOrd="0" parTransId="{DA85DD27-1CA1-4E62-A6CD-6628772007D1}" sibTransId="{2B02A24B-3375-474A-A3E8-706A5D245EE7}"/>
    <dgm:cxn modelId="{CC7C19CC-EBC1-46E1-AB54-B2604624A0B2}" type="presOf" srcId="{2B02A24B-3375-474A-A3E8-706A5D245EE7}" destId="{966F8809-941F-4681-B5CD-F34AC22DA5F1}" srcOrd="0" destOrd="0" presId="urn:microsoft.com/office/officeart/2008/layout/VerticalCurvedList"/>
    <dgm:cxn modelId="{0E31FFB1-D598-4B53-9EBC-7514A7B96E64}" type="presOf" srcId="{6E2E882F-516F-41DA-B354-A6E4C5377F8F}" destId="{FDA11309-4959-41C7-A25C-31F227D5E4D7}" srcOrd="0" destOrd="0" presId="urn:microsoft.com/office/officeart/2008/layout/VerticalCurvedList"/>
    <dgm:cxn modelId="{3FF80594-6DDD-47AD-9C43-4E8BF387A113}" srcId="{91BD3D9D-22EB-4D89-9BCB-C79CB0B9583D}" destId="{DF8D3AE1-FCB2-4C7F-AD01-BDE15ADB715A}" srcOrd="1" destOrd="0" parTransId="{4A476466-43DB-4725-9492-2E60F7A3C79D}" sibTransId="{1F163AC2-C1F9-47B7-B306-5FDCAE5B3F7E}"/>
    <dgm:cxn modelId="{63BAB1AB-782B-4731-95EF-AB477E39842A}" srcId="{91BD3D9D-22EB-4D89-9BCB-C79CB0B9583D}" destId="{4403E5C2-9879-4681-ADEC-46E66D535760}" srcOrd="3" destOrd="0" parTransId="{92073631-FAA9-41FB-8667-7ACE32D6DF82}" sibTransId="{277063D5-445D-4CC6-A83A-5C9E195ED4FE}"/>
    <dgm:cxn modelId="{783F56B8-13F3-46B0-AD2E-8C31CEAE96F9}" srcId="{91BD3D9D-22EB-4D89-9BCB-C79CB0B9583D}" destId="{6E2E882F-516F-41DA-B354-A6E4C5377F8F}" srcOrd="2" destOrd="0" parTransId="{B0D28D79-2701-4756-8ED7-228FF209FEB5}" sibTransId="{C91030F1-1182-48DD-BDCC-D63A559A7C4B}"/>
    <dgm:cxn modelId="{88699B9F-79A9-48C2-A991-25CF55DE8555}" type="presOf" srcId="{91BD3D9D-22EB-4D89-9BCB-C79CB0B9583D}" destId="{87C81933-31A0-4F9F-BBEC-513C189A1D94}" srcOrd="0" destOrd="0" presId="urn:microsoft.com/office/officeart/2008/layout/VerticalCurvedList"/>
    <dgm:cxn modelId="{03E7EE30-1DCC-470C-A077-C707E412E312}" type="presOf" srcId="{4403E5C2-9879-4681-ADEC-46E66D535760}" destId="{F5CC1DD3-0B84-4050-BE32-51D1896671EA}" srcOrd="0" destOrd="0" presId="urn:microsoft.com/office/officeart/2008/layout/VerticalCurvedList"/>
    <dgm:cxn modelId="{A848094A-4D8F-4F71-A4FE-E536D466D00E}" type="presParOf" srcId="{87C81933-31A0-4F9F-BBEC-513C189A1D94}" destId="{48B49B8A-83F2-468D-A21E-7E1F395E12D7}" srcOrd="0" destOrd="0" presId="urn:microsoft.com/office/officeart/2008/layout/VerticalCurvedList"/>
    <dgm:cxn modelId="{C3C94310-DC73-40AD-A06D-5D4FCEA480CE}" type="presParOf" srcId="{48B49B8A-83F2-468D-A21E-7E1F395E12D7}" destId="{37EA15A6-6FEC-4F07-B6FF-30F1D1D84ECD}" srcOrd="0" destOrd="0" presId="urn:microsoft.com/office/officeart/2008/layout/VerticalCurvedList"/>
    <dgm:cxn modelId="{AC58F4ED-6AAD-465B-B500-AFA62917CDDE}" type="presParOf" srcId="{37EA15A6-6FEC-4F07-B6FF-30F1D1D84ECD}" destId="{1F22BF01-5708-423C-8350-9860AFBEDB59}" srcOrd="0" destOrd="0" presId="urn:microsoft.com/office/officeart/2008/layout/VerticalCurvedList"/>
    <dgm:cxn modelId="{7DA7B98B-C556-4EB2-8D51-924855EF3B64}" type="presParOf" srcId="{37EA15A6-6FEC-4F07-B6FF-30F1D1D84ECD}" destId="{966F8809-941F-4681-B5CD-F34AC22DA5F1}" srcOrd="1" destOrd="0" presId="urn:microsoft.com/office/officeart/2008/layout/VerticalCurvedList"/>
    <dgm:cxn modelId="{979C54BA-49B9-4D96-9E9C-5769D7FFA3B6}" type="presParOf" srcId="{37EA15A6-6FEC-4F07-B6FF-30F1D1D84ECD}" destId="{E03177A2-D882-4222-AC26-AC41268231C8}" srcOrd="2" destOrd="0" presId="urn:microsoft.com/office/officeart/2008/layout/VerticalCurvedList"/>
    <dgm:cxn modelId="{31E9A013-A3F0-4209-A2A1-C6D1A5D6C6E7}" type="presParOf" srcId="{37EA15A6-6FEC-4F07-B6FF-30F1D1D84ECD}" destId="{6400256C-FB67-42CD-B5C7-4F85D3013353}" srcOrd="3" destOrd="0" presId="urn:microsoft.com/office/officeart/2008/layout/VerticalCurvedList"/>
    <dgm:cxn modelId="{D831387B-A5BE-4FDB-90E6-7CA1866C6392}" type="presParOf" srcId="{48B49B8A-83F2-468D-A21E-7E1F395E12D7}" destId="{AF4B7537-3E07-4345-AAEB-920E1FA4D5BF}" srcOrd="1" destOrd="0" presId="urn:microsoft.com/office/officeart/2008/layout/VerticalCurvedList"/>
    <dgm:cxn modelId="{24E5D6E6-915D-4D6B-BE3E-979B37CD475A}" type="presParOf" srcId="{48B49B8A-83F2-468D-A21E-7E1F395E12D7}" destId="{22562AD4-A370-4D1A-AFD8-AFF0F391F5C0}" srcOrd="2" destOrd="0" presId="urn:microsoft.com/office/officeart/2008/layout/VerticalCurvedList"/>
    <dgm:cxn modelId="{79C7E8EE-7463-4D18-A1DC-7574632333F3}" type="presParOf" srcId="{22562AD4-A370-4D1A-AFD8-AFF0F391F5C0}" destId="{406FBD5D-E3D0-4B20-B0FD-02EB597D29B1}" srcOrd="0" destOrd="0" presId="urn:microsoft.com/office/officeart/2008/layout/VerticalCurvedList"/>
    <dgm:cxn modelId="{9A95E6E7-533F-4C59-AF15-31574C2AAE66}" type="presParOf" srcId="{48B49B8A-83F2-468D-A21E-7E1F395E12D7}" destId="{774097FC-7313-40D7-A2DE-160536F848C4}" srcOrd="3" destOrd="0" presId="urn:microsoft.com/office/officeart/2008/layout/VerticalCurvedList"/>
    <dgm:cxn modelId="{1F9A1FF9-02EA-4E44-9C91-1695AF59DA80}" type="presParOf" srcId="{48B49B8A-83F2-468D-A21E-7E1F395E12D7}" destId="{AEE0DDDE-E544-4286-BEEF-0CA6769E78C4}" srcOrd="4" destOrd="0" presId="urn:microsoft.com/office/officeart/2008/layout/VerticalCurvedList"/>
    <dgm:cxn modelId="{AF0C1690-4AE2-4815-ACFD-B540E90234F3}" type="presParOf" srcId="{AEE0DDDE-E544-4286-BEEF-0CA6769E78C4}" destId="{1E12BCAA-5AA6-4879-8C52-D95947D25B53}" srcOrd="0" destOrd="0" presId="urn:microsoft.com/office/officeart/2008/layout/VerticalCurvedList"/>
    <dgm:cxn modelId="{71DAC448-3486-4578-AEAE-705E1E27B5A8}" type="presParOf" srcId="{48B49B8A-83F2-468D-A21E-7E1F395E12D7}" destId="{FDA11309-4959-41C7-A25C-31F227D5E4D7}" srcOrd="5" destOrd="0" presId="urn:microsoft.com/office/officeart/2008/layout/VerticalCurvedList"/>
    <dgm:cxn modelId="{100CFC0F-0C73-4D4A-899A-98A9A220998F}" type="presParOf" srcId="{48B49B8A-83F2-468D-A21E-7E1F395E12D7}" destId="{F39AF655-913D-4DE0-865A-A53077368241}" srcOrd="6" destOrd="0" presId="urn:microsoft.com/office/officeart/2008/layout/VerticalCurvedList"/>
    <dgm:cxn modelId="{7E3734A6-9365-4A34-855F-D43A5AF1A116}" type="presParOf" srcId="{F39AF655-913D-4DE0-865A-A53077368241}" destId="{EB911D65-94D1-4ED9-96F4-BD571AF51295}" srcOrd="0" destOrd="0" presId="urn:microsoft.com/office/officeart/2008/layout/VerticalCurvedList"/>
    <dgm:cxn modelId="{40E68C5F-18DE-4A75-852B-83BC6F0077E4}" type="presParOf" srcId="{48B49B8A-83F2-468D-A21E-7E1F395E12D7}" destId="{F5CC1DD3-0B84-4050-BE32-51D1896671EA}" srcOrd="7" destOrd="0" presId="urn:microsoft.com/office/officeart/2008/layout/VerticalCurvedList"/>
    <dgm:cxn modelId="{2282D48F-9183-4CC9-875A-ACA9B18C8E4E}" type="presParOf" srcId="{48B49B8A-83F2-468D-A21E-7E1F395E12D7}" destId="{8B5F1975-444A-448B-8281-2CFE4659175B}" srcOrd="8" destOrd="0" presId="urn:microsoft.com/office/officeart/2008/layout/VerticalCurvedList"/>
    <dgm:cxn modelId="{D60F6725-5BB7-45A6-A493-61F6095EE144}" type="presParOf" srcId="{8B5F1975-444A-448B-8281-2CFE4659175B}" destId="{F4FFBAEA-1356-44B2-83A4-E79A76CA150F}"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fr-FR" sz="2200" i="0" kern="1200" dirty="0" smtClean="0">
              <a:latin typeface="Arial" panose="020B0604020202020204" pitchFamily="34" charset="0"/>
              <a:cs typeface="Arial" panose="020B0604020202020204" pitchFamily="34" charset="0"/>
            </a:rPr>
            <a:t>Objectifs de la collectivité </a:t>
          </a:r>
          <a:endParaRPr lang="fr-FR" sz="2200" i="0" kern="1200" dirty="0">
            <a:latin typeface="Arial" panose="020B0604020202020204" pitchFamily="34" charset="0"/>
            <a:cs typeface="Arial" panose="020B0604020202020204" pitchFamily="34" charset="0"/>
          </a:endParaRP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fr-FR" sz="2100" i="0" kern="1200" dirty="0" smtClean="0">
              <a:latin typeface="Arial" panose="020B0604020202020204" pitchFamily="34" charset="0"/>
              <a:cs typeface="Arial" panose="020B0604020202020204" pitchFamily="34" charset="0"/>
            </a:rPr>
            <a:t>Définition d’une Aire de Gestion Educative</a:t>
          </a:r>
          <a:endParaRPr lang="fr-FR" sz="2100" i="0" kern="1200" dirty="0">
            <a:latin typeface="Arial" panose="020B0604020202020204" pitchFamily="34" charset="0"/>
            <a:cs typeface="Arial" panose="020B0604020202020204" pitchFamily="34" charset="0"/>
          </a:endParaRP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fr-FR" sz="2200" i="0" kern="1200" dirty="0" smtClean="0">
              <a:latin typeface="Arial" panose="020B0604020202020204" pitchFamily="34" charset="0"/>
              <a:cs typeface="Arial" panose="020B0604020202020204" pitchFamily="34" charset="0"/>
            </a:rPr>
            <a:t>Mode de gouvernance</a:t>
          </a:r>
          <a:endParaRPr lang="fr-FR" sz="2200" i="0" kern="1200" dirty="0">
            <a:latin typeface="Arial" panose="020B0604020202020204" pitchFamily="34" charset="0"/>
            <a:cs typeface="Arial" panose="020B0604020202020204" pitchFamily="34" charset="0"/>
          </a:endParaRP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fr-FR" sz="2200" i="0" kern="1200" dirty="0" smtClean="0">
              <a:latin typeface="Arial" panose="020B0604020202020204" pitchFamily="34" charset="0"/>
              <a:cs typeface="Arial" panose="020B0604020202020204" pitchFamily="34" charset="0"/>
            </a:rPr>
            <a:t>Modalités de gestion d’une AGE </a:t>
          </a:r>
          <a:endParaRPr lang="fr-FR" sz="2200" i="0" kern="1200" dirty="0">
            <a:latin typeface="Arial" panose="020B0604020202020204" pitchFamily="34" charset="0"/>
            <a:cs typeface="Arial" panose="020B0604020202020204" pitchFamily="34" charset="0"/>
          </a:endParaRP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32238" y="0"/>
          <a:ext cx="5227780" cy="47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fr-FR" sz="2200" i="0" kern="1200" dirty="0" smtClean="0">
              <a:latin typeface="Arial" panose="020B0604020202020204" pitchFamily="34" charset="0"/>
              <a:cs typeface="Arial" panose="020B0604020202020204" pitchFamily="34" charset="0"/>
            </a:rPr>
            <a:t>Modalités de gestion d’une AGE </a:t>
          </a:r>
          <a:endParaRPr lang="fr-FR" sz="2200" i="0" kern="1200" dirty="0">
            <a:latin typeface="Arial" panose="020B0604020202020204" pitchFamily="34" charset="0"/>
            <a:cs typeface="Arial" panose="020B0604020202020204" pitchFamily="34" charset="0"/>
          </a:endParaRPr>
        </a:p>
      </dsp:txBody>
      <dsp:txXfrm>
        <a:off x="432238" y="0"/>
        <a:ext cx="5227780" cy="475252"/>
      </dsp:txXfrm>
    </dsp:sp>
    <dsp:sp modelId="{200F275A-F266-4C40-8DC4-8E1BD9A5335E}">
      <dsp:nvSpPr>
        <dsp:cNvPr id="0" name=""/>
        <dsp:cNvSpPr/>
      </dsp:nvSpPr>
      <dsp:spPr>
        <a:xfrm>
          <a:off x="446039" y="558070"/>
          <a:ext cx="907200" cy="151200"/>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406159" y="558070"/>
          <a:ext cx="907200" cy="151200"/>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366279" y="558070"/>
          <a:ext cx="907200" cy="151200"/>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326400" y="558070"/>
          <a:ext cx="907200" cy="151200"/>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286520" y="558070"/>
          <a:ext cx="907200" cy="151200"/>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246640" y="558070"/>
          <a:ext cx="907200" cy="151200"/>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6206760" y="558070"/>
          <a:ext cx="907200" cy="151200"/>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9914-42FF-4AB9-816C-F674BE8C48D2}">
      <dsp:nvSpPr>
        <dsp:cNvPr id="0" name=""/>
        <dsp:cNvSpPr/>
      </dsp:nvSpPr>
      <dsp:spPr>
        <a:xfrm>
          <a:off x="419058" y="0"/>
          <a:ext cx="3802022" cy="345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endParaRPr lang="fr-FR" sz="1600" i="0" kern="1200" dirty="0">
            <a:latin typeface="Arial" panose="020B0604020202020204" pitchFamily="34" charset="0"/>
            <a:cs typeface="Arial" panose="020B0604020202020204" pitchFamily="34" charset="0"/>
          </a:endParaRPr>
        </a:p>
      </dsp:txBody>
      <dsp:txXfrm>
        <a:off x="419058" y="0"/>
        <a:ext cx="3802022" cy="345638"/>
      </dsp:txXfrm>
    </dsp:sp>
    <dsp:sp modelId="{200F275A-F266-4C40-8DC4-8E1BD9A5335E}">
      <dsp:nvSpPr>
        <dsp:cNvPr id="0" name=""/>
        <dsp:cNvSpPr/>
      </dsp:nvSpPr>
      <dsp:spPr>
        <a:xfrm>
          <a:off x="429095" y="388123"/>
          <a:ext cx="872736" cy="145456"/>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21F96-F486-4E3A-BED8-845D317E803B}">
      <dsp:nvSpPr>
        <dsp:cNvPr id="0" name=""/>
        <dsp:cNvSpPr/>
      </dsp:nvSpPr>
      <dsp:spPr>
        <a:xfrm>
          <a:off x="1352742" y="388123"/>
          <a:ext cx="872736" cy="145456"/>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D6161-2C87-4D31-8474-6CE765A1030D}">
      <dsp:nvSpPr>
        <dsp:cNvPr id="0" name=""/>
        <dsp:cNvSpPr/>
      </dsp:nvSpPr>
      <dsp:spPr>
        <a:xfrm>
          <a:off x="2276388" y="388123"/>
          <a:ext cx="872736" cy="145456"/>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F7FB-9290-49C6-971A-76C52806386C}">
      <dsp:nvSpPr>
        <dsp:cNvPr id="0" name=""/>
        <dsp:cNvSpPr/>
      </dsp:nvSpPr>
      <dsp:spPr>
        <a:xfrm>
          <a:off x="3200035" y="388123"/>
          <a:ext cx="872736" cy="145456"/>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C4897-51EA-440B-909B-C8EC3AE35EBE}">
      <dsp:nvSpPr>
        <dsp:cNvPr id="0" name=""/>
        <dsp:cNvSpPr/>
      </dsp:nvSpPr>
      <dsp:spPr>
        <a:xfrm>
          <a:off x="4123682" y="388123"/>
          <a:ext cx="872736" cy="145456"/>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66BD3-EDB9-4372-82D8-581DFEE923C4}">
      <dsp:nvSpPr>
        <dsp:cNvPr id="0" name=""/>
        <dsp:cNvSpPr/>
      </dsp:nvSpPr>
      <dsp:spPr>
        <a:xfrm>
          <a:off x="5047328" y="388123"/>
          <a:ext cx="872736" cy="145456"/>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452B-956F-4ED8-9209-647B62864796}">
      <dsp:nvSpPr>
        <dsp:cNvPr id="0" name=""/>
        <dsp:cNvSpPr/>
      </dsp:nvSpPr>
      <dsp:spPr>
        <a:xfrm>
          <a:off x="5976665" y="389657"/>
          <a:ext cx="872736" cy="145456"/>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F8809-941F-4681-B5CD-F34AC22DA5F1}">
      <dsp:nvSpPr>
        <dsp:cNvPr id="0" name=""/>
        <dsp:cNvSpPr/>
      </dsp:nvSpPr>
      <dsp:spPr>
        <a:xfrm>
          <a:off x="-5291855" y="-810449"/>
          <a:ext cx="6301418" cy="6301418"/>
        </a:xfrm>
        <a:prstGeom prst="blockArc">
          <a:avLst>
            <a:gd name="adj1" fmla="val 18900000"/>
            <a:gd name="adj2" fmla="val 2700000"/>
            <a:gd name="adj3" fmla="val 34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B7537-3E07-4345-AAEB-920E1FA4D5BF}">
      <dsp:nvSpPr>
        <dsp:cNvPr id="0" name=""/>
        <dsp:cNvSpPr/>
      </dsp:nvSpPr>
      <dsp:spPr>
        <a:xfrm>
          <a:off x="528566" y="359838"/>
          <a:ext cx="7255382" cy="7200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35560" rIns="35560" bIns="35560" numCol="1" spcCol="1270" anchor="ctr" anchorCtr="0">
          <a:noAutofit/>
        </a:bodyPr>
        <a:lstStyle/>
        <a:p>
          <a:pPr lvl="0" algn="l" defTabSz="622300">
            <a:lnSpc>
              <a:spcPct val="90000"/>
            </a:lnSpc>
            <a:spcBef>
              <a:spcPct val="0"/>
            </a:spcBef>
            <a:spcAft>
              <a:spcPct val="35000"/>
            </a:spcAft>
          </a:pPr>
          <a:r>
            <a:rPr lang="fr-FR" sz="1400" b="1" kern="1200" dirty="0" smtClean="0">
              <a:latin typeface="Cambria" panose="02040503050406030204" pitchFamily="18" charset="0"/>
              <a:ea typeface="Calibri" panose="020F0502020204030204" pitchFamily="34" charset="0"/>
              <a:cs typeface="Times New Roman" panose="02020603050405020304" pitchFamily="18" charset="0"/>
            </a:rPr>
            <a:t>Un projet mobilisateur pour les </a:t>
          </a:r>
          <a:r>
            <a:rPr lang="fr-FR" sz="1400" b="1" kern="1200" dirty="0" smtClean="0">
              <a:latin typeface="Cambria" panose="02040503050406030204" pitchFamily="18" charset="0"/>
              <a:ea typeface="Calibri" panose="020F0502020204030204" pitchFamily="34" charset="0"/>
              <a:cs typeface="Times New Roman" panose="02020603050405020304" pitchFamily="18" charset="0"/>
            </a:rPr>
            <a:t>élèves qui permet de les responsabiliser : ce sont eux qui fixent les objectifs et les actions pour les atteindre </a:t>
          </a:r>
          <a:endParaRPr lang="fr-FR" sz="1400" kern="1200" dirty="0"/>
        </a:p>
      </dsp:txBody>
      <dsp:txXfrm>
        <a:off x="528566" y="359838"/>
        <a:ext cx="7255382" cy="720051"/>
      </dsp:txXfrm>
    </dsp:sp>
    <dsp:sp modelId="{406FBD5D-E3D0-4B20-B0FD-02EB597D29B1}">
      <dsp:nvSpPr>
        <dsp:cNvPr id="0" name=""/>
        <dsp:cNvSpPr/>
      </dsp:nvSpPr>
      <dsp:spPr>
        <a:xfrm>
          <a:off x="78534" y="269831"/>
          <a:ext cx="900063" cy="9000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097FC-7313-40D7-A2DE-160536F848C4}">
      <dsp:nvSpPr>
        <dsp:cNvPr id="0" name=""/>
        <dsp:cNvSpPr/>
      </dsp:nvSpPr>
      <dsp:spPr>
        <a:xfrm>
          <a:off x="941387" y="1440102"/>
          <a:ext cx="6842560" cy="720051"/>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35560" rIns="35560" bIns="35560" numCol="1" spcCol="1270" anchor="ctr" anchorCtr="0">
          <a:noAutofit/>
        </a:bodyPr>
        <a:lstStyle/>
        <a:p>
          <a:pPr lvl="0" algn="l" defTabSz="622300">
            <a:lnSpc>
              <a:spcPct val="90000"/>
            </a:lnSpc>
            <a:spcBef>
              <a:spcPct val="0"/>
            </a:spcBef>
            <a:spcAft>
              <a:spcPct val="35000"/>
            </a:spcAft>
          </a:pPr>
          <a:r>
            <a:rPr lang="fr-FR" sz="1400" b="1" kern="1200" dirty="0" smtClean="0">
              <a:latin typeface="Cambria" panose="02040503050406030204" pitchFamily="18" charset="0"/>
              <a:ea typeface="Calibri" panose="020F0502020204030204" pitchFamily="34" charset="0"/>
              <a:cs typeface="Times New Roman" panose="02020603050405020304" pitchFamily="18" charset="0"/>
            </a:rPr>
            <a:t>Un projet pluridisciplinaire qui aborde : la science, les mathématiques, le français, l’histoire et la géographie  </a:t>
          </a:r>
          <a:endParaRPr lang="fr-FR" sz="1400" b="1" kern="1200" dirty="0">
            <a:latin typeface="Cambria" panose="02040503050406030204" pitchFamily="18" charset="0"/>
            <a:ea typeface="Calibri" panose="020F0502020204030204" pitchFamily="34" charset="0"/>
            <a:cs typeface="Times New Roman" panose="02020603050405020304" pitchFamily="18" charset="0"/>
          </a:endParaRPr>
        </a:p>
      </dsp:txBody>
      <dsp:txXfrm>
        <a:off x="941387" y="1440102"/>
        <a:ext cx="6842560" cy="720051"/>
      </dsp:txXfrm>
    </dsp:sp>
    <dsp:sp modelId="{1E12BCAA-5AA6-4879-8C52-D95947D25B53}">
      <dsp:nvSpPr>
        <dsp:cNvPr id="0" name=""/>
        <dsp:cNvSpPr/>
      </dsp:nvSpPr>
      <dsp:spPr>
        <a:xfrm>
          <a:off x="491355" y="1350095"/>
          <a:ext cx="900063" cy="900063"/>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FDA11309-4959-41C7-A25C-31F227D5E4D7}">
      <dsp:nvSpPr>
        <dsp:cNvPr id="0" name=""/>
        <dsp:cNvSpPr/>
      </dsp:nvSpPr>
      <dsp:spPr>
        <a:xfrm>
          <a:off x="941387" y="2520366"/>
          <a:ext cx="6842560" cy="720051"/>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40640" rIns="40640" bIns="40640" numCol="1" spcCol="1270" anchor="ctr" anchorCtr="0">
          <a:noAutofit/>
        </a:bodyPr>
        <a:lstStyle/>
        <a:p>
          <a:pPr lvl="0" algn="l" defTabSz="711200">
            <a:lnSpc>
              <a:spcPct val="90000"/>
            </a:lnSpc>
            <a:spcBef>
              <a:spcPct val="0"/>
            </a:spcBef>
            <a:spcAft>
              <a:spcPct val="35000"/>
            </a:spcAft>
          </a:pPr>
          <a:r>
            <a:rPr lang="fr-FR" sz="1600" b="1" kern="1200" dirty="0" smtClean="0">
              <a:latin typeface="Cambria" panose="02040503050406030204" pitchFamily="18" charset="0"/>
              <a:ea typeface="Calibri" panose="020F0502020204030204" pitchFamily="34" charset="0"/>
              <a:cs typeface="Times New Roman" panose="02020603050405020304" pitchFamily="18" charset="0"/>
            </a:rPr>
            <a:t>Un apprentissage des </a:t>
          </a:r>
          <a:r>
            <a:rPr lang="fr-FR" sz="1600" b="1" kern="1200" dirty="0" smtClean="0">
              <a:latin typeface="Cambria" panose="02040503050406030204" pitchFamily="18" charset="0"/>
              <a:ea typeface="Calibri" panose="020F0502020204030204" pitchFamily="34" charset="0"/>
              <a:cs typeface="Times New Roman" panose="02020603050405020304" pitchFamily="18" charset="0"/>
            </a:rPr>
            <a:t>réalités : ils sont parfois confrontés à des incivilités, ils doivent se doter de moyens pour atteindre leurs objectifs   </a:t>
          </a:r>
          <a:r>
            <a:rPr lang="fr-FR" sz="1600" kern="1200" dirty="0" smtClean="0">
              <a:latin typeface="Cambria" panose="02040503050406030204" pitchFamily="18" charset="0"/>
              <a:cs typeface="Times New Roman" panose="02020603050405020304" pitchFamily="18" charset="0"/>
            </a:rPr>
            <a:t> </a:t>
          </a:r>
          <a:endParaRPr lang="fr-FR" sz="1600" kern="1200" dirty="0"/>
        </a:p>
      </dsp:txBody>
      <dsp:txXfrm>
        <a:off x="941387" y="2520366"/>
        <a:ext cx="6842560" cy="720051"/>
      </dsp:txXfrm>
    </dsp:sp>
    <dsp:sp modelId="{EB911D65-94D1-4ED9-96F4-BD571AF51295}">
      <dsp:nvSpPr>
        <dsp:cNvPr id="0" name=""/>
        <dsp:cNvSpPr/>
      </dsp:nvSpPr>
      <dsp:spPr>
        <a:xfrm>
          <a:off x="491355" y="2430360"/>
          <a:ext cx="900063" cy="900063"/>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F5CC1DD3-0B84-4050-BE32-51D1896671EA}">
      <dsp:nvSpPr>
        <dsp:cNvPr id="0" name=""/>
        <dsp:cNvSpPr/>
      </dsp:nvSpPr>
      <dsp:spPr>
        <a:xfrm>
          <a:off x="538143" y="3600400"/>
          <a:ext cx="7255382" cy="86406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b="1" kern="1200" dirty="0" smtClean="0">
              <a:latin typeface="Cambria" panose="02040503050406030204" pitchFamily="18" charset="0"/>
              <a:ea typeface="Calibri" panose="020F0502020204030204" pitchFamily="34" charset="0"/>
              <a:cs typeface="Times New Roman" panose="02020603050405020304" pitchFamily="18" charset="0"/>
            </a:rPr>
            <a:t>Un projet collaboratif, </a:t>
          </a:r>
          <a:r>
            <a:rPr lang="fr-FR" sz="1400" kern="1200" dirty="0" smtClean="0">
              <a:latin typeface="Cambria" panose="02040503050406030204" pitchFamily="18" charset="0"/>
              <a:cs typeface="Times New Roman" panose="02020603050405020304" pitchFamily="18" charset="0"/>
            </a:rPr>
            <a:t>développant de nombreuses </a:t>
          </a:r>
          <a:r>
            <a:rPr lang="fr-FR" sz="1400" kern="1200" dirty="0" smtClean="0">
              <a:latin typeface="Cambria" panose="02040503050406030204" pitchFamily="18" charset="0"/>
              <a:cs typeface="Times New Roman" panose="02020603050405020304" pitchFamily="18" charset="0"/>
            </a:rPr>
            <a:t>compétences : savoir écouter, formuler des propositions, négocier des compromis, faire des </a:t>
          </a:r>
          <a:r>
            <a:rPr lang="fr-FR" sz="1400" kern="1200" dirty="0" smtClean="0">
              <a:latin typeface="Cambria" panose="02040503050406030204" pitchFamily="18" charset="0"/>
              <a:ea typeface="Calibri" panose="020F0502020204030204" pitchFamily="34" charset="0"/>
              <a:cs typeface="Times New Roman" panose="02020603050405020304" pitchFamily="18" charset="0"/>
            </a:rPr>
            <a:t>choix, prendre des décisions et s’y tenir. </a:t>
          </a:r>
          <a:endParaRPr lang="fr-FR" sz="1400" kern="1200" dirty="0" smtClean="0"/>
        </a:p>
        <a:p>
          <a:pPr lvl="0" algn="l" defTabSz="889000">
            <a:lnSpc>
              <a:spcPct val="90000"/>
            </a:lnSpc>
            <a:spcBef>
              <a:spcPct val="0"/>
            </a:spcBef>
            <a:spcAft>
              <a:spcPct val="35000"/>
            </a:spcAft>
          </a:pPr>
          <a:endParaRPr lang="fr-FR" sz="1400" kern="1200" dirty="0"/>
        </a:p>
      </dsp:txBody>
      <dsp:txXfrm>
        <a:off x="538143" y="3600400"/>
        <a:ext cx="7255382" cy="864061"/>
      </dsp:txXfrm>
    </dsp:sp>
    <dsp:sp modelId="{F4FFBAEA-1356-44B2-83A4-E79A76CA150F}">
      <dsp:nvSpPr>
        <dsp:cNvPr id="0" name=""/>
        <dsp:cNvSpPr/>
      </dsp:nvSpPr>
      <dsp:spPr>
        <a:xfrm>
          <a:off x="78534" y="3510624"/>
          <a:ext cx="900063" cy="90006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777607" y="2"/>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3EF9CEB9-B008-4144-8420-676D540448C3}" type="datetimeFigureOut">
              <a:rPr lang="fr-FR"/>
              <a:pPr>
                <a:defRPr/>
              </a:pPr>
              <a:t>25/05/2018</a:t>
            </a:fld>
            <a:endParaRPr lang="fr-FR"/>
          </a:p>
        </p:txBody>
      </p:sp>
      <p:sp>
        <p:nvSpPr>
          <p:cNvPr id="4" name="Espace réservé du pied de page 3"/>
          <p:cNvSpPr>
            <a:spLocks noGrp="1"/>
          </p:cNvSpPr>
          <p:nvPr>
            <p:ph type="ftr" sz="quarter" idx="2"/>
          </p:nvPr>
        </p:nvSpPr>
        <p:spPr>
          <a:xfrm>
            <a:off x="0" y="9377318"/>
            <a:ext cx="2889938" cy="493633"/>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7607" y="9377318"/>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B4DDAE1-ADAD-46CE-91EC-F4F6ADBC55BA}" type="slidenum">
              <a:rPr lang="fr-FR"/>
              <a:pPr>
                <a:defRPr/>
              </a:pPr>
              <a:t>‹N°›</a:t>
            </a:fld>
            <a:endParaRPr lang="fr-FR"/>
          </a:p>
        </p:txBody>
      </p:sp>
    </p:spTree>
    <p:extLst>
      <p:ext uri="{BB962C8B-B14F-4D97-AF65-F5344CB8AC3E}">
        <p14:creationId xmlns:p14="http://schemas.microsoft.com/office/powerpoint/2010/main" val="405163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5921F903-0DC1-4D00-8187-3E17141007E8}" type="datetimeFigureOut">
              <a:rPr lang="fr-FR" smtClean="0"/>
              <a:t>25/05/2018</a:t>
            </a:fld>
            <a:endParaRPr lang="fr-FR"/>
          </a:p>
        </p:txBody>
      </p:sp>
      <p:sp>
        <p:nvSpPr>
          <p:cNvPr id="4" name="Espace réservé de l'image des diapositives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D34C3492-DA46-40CB-B03D-F0016664700A}" type="slidenum">
              <a:rPr lang="fr-FR" smtClean="0"/>
              <a:t>‹N°›</a:t>
            </a:fld>
            <a:endParaRPr lang="fr-FR"/>
          </a:p>
        </p:txBody>
      </p:sp>
    </p:spTree>
    <p:extLst>
      <p:ext uri="{BB962C8B-B14F-4D97-AF65-F5344CB8AC3E}">
        <p14:creationId xmlns:p14="http://schemas.microsoft.com/office/powerpoint/2010/main" val="94506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2</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3</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smtClean="0"/>
              <a:t>Copil</a:t>
            </a:r>
            <a:r>
              <a:rPr lang="fr-FR" sz="1200" dirty="0" smtClean="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COTECH</a:t>
            </a:r>
            <a:r>
              <a:rPr lang="fr-FR" baseline="0" dirty="0" smtClean="0"/>
              <a:t> : </a:t>
            </a:r>
            <a:r>
              <a:rPr lang="fr-FR" sz="1200" dirty="0" smtClean="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Assure une bonne cohésion entre les gestionnaires du site et une répartition des tâches / Partage les expériences entre les AGE</a:t>
            </a:r>
            <a:r>
              <a:rPr lang="fr-FR" sz="11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4</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smtClean="0"/>
              <a:t>Copil</a:t>
            </a:r>
            <a:r>
              <a:rPr lang="fr-FR" sz="1200" dirty="0" smtClean="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COTECH</a:t>
            </a:r>
            <a:r>
              <a:rPr lang="fr-FR" baseline="0" dirty="0" smtClean="0"/>
              <a:t> : </a:t>
            </a:r>
            <a:r>
              <a:rPr lang="fr-FR" sz="1200" dirty="0" smtClean="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Assure une bonne cohésion entre les gestionnaires du site et une répartition des tâches / Partage les expériences entre les AGE</a:t>
            </a:r>
            <a:r>
              <a:rPr lang="fr-FR" sz="11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5</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smtClean="0"/>
              <a:t>Copil</a:t>
            </a:r>
            <a:r>
              <a:rPr lang="fr-FR" sz="1200" dirty="0" smtClean="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COTECH</a:t>
            </a:r>
            <a:r>
              <a:rPr lang="fr-FR" baseline="0" dirty="0" smtClean="0"/>
              <a:t> : </a:t>
            </a:r>
            <a:r>
              <a:rPr lang="fr-FR" sz="1200" dirty="0" smtClean="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Assure une bonne cohésion entre les gestionnaires du site et une répartition des tâches / Partage les expériences entre les AGE</a:t>
            </a:r>
            <a:r>
              <a:rPr lang="fr-FR" sz="11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6</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smtClean="0"/>
              <a:t>Copil</a:t>
            </a:r>
            <a:r>
              <a:rPr lang="fr-FR" sz="1200" dirty="0" smtClean="0"/>
              <a:t> : Valide les étapes clefs : création de l’AGE, composition des comités de gestion, validation des plans de gestion et des bilans et évaluation des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S’assure du bon déroulé du dispositif en fonction des objectifs généraux.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Entretient une dynamique au sein des différents acteurs impliqués.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COTECH</a:t>
            </a:r>
            <a:r>
              <a:rPr lang="fr-FR" baseline="0" dirty="0" smtClean="0"/>
              <a:t> : </a:t>
            </a:r>
            <a:r>
              <a:rPr lang="fr-FR" sz="1200" dirty="0" smtClean="0"/>
              <a:t>Il assiste les gestionnaires des AGE dans la construction de leurs plans de gestion et de ses modalités de mise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Dresse un état d’avancement des actions tout au long de l’année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Assure une bonne cohésion entre les gestionnaires du site et une répartition des tâches / Partage les expériences entre les AGE</a:t>
            </a:r>
            <a:r>
              <a:rPr lang="fr-FR" sz="11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D34C3492-DA46-40CB-B03D-F0016664700A}" type="slidenum">
              <a:rPr lang="fr-FR" smtClean="0"/>
              <a:t>7</a:t>
            </a:fld>
            <a:endParaRPr lang="fr-FR"/>
          </a:p>
        </p:txBody>
      </p:sp>
    </p:spTree>
    <p:extLst>
      <p:ext uri="{BB962C8B-B14F-4D97-AF65-F5344CB8AC3E}">
        <p14:creationId xmlns:p14="http://schemas.microsoft.com/office/powerpoint/2010/main" val="424063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C306BE-D70F-4863-894F-6C2CE14633E5}" type="slidenum">
              <a:rPr lang="fr-FR" smtClean="0"/>
              <a:t>15</a:t>
            </a:fld>
            <a:endParaRPr lang="fr-FR"/>
          </a:p>
        </p:txBody>
      </p:sp>
    </p:spTree>
    <p:extLst>
      <p:ext uri="{BB962C8B-B14F-4D97-AF65-F5344CB8AC3E}">
        <p14:creationId xmlns:p14="http://schemas.microsoft.com/office/powerpoint/2010/main" val="181893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3" name="Groupe 9"/>
          <p:cNvGrpSpPr>
            <a:grpSpLocks/>
          </p:cNvGrpSpPr>
          <p:nvPr userDrawn="1"/>
        </p:nvGrpSpPr>
        <p:grpSpPr bwMode="auto">
          <a:xfrm>
            <a:off x="0" y="0"/>
            <a:ext cx="9144000" cy="6883400"/>
            <a:chOff x="-32" y="0"/>
            <a:chExt cx="9144032" cy="6883155"/>
          </a:xfrm>
        </p:grpSpPr>
        <p:pic>
          <p:nvPicPr>
            <p:cNvPr id="4" name="103b5140-3d78-4ea8-9702-4b3b320f3764" descr="EE8C0381-5CB9-4816-90B6-2BEBAC93B7D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23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03b5140-3d78-4ea8-9702-4b3b320f3764" descr="EE8C0381-5CB9-4816-90B6-2BEBAC93B7D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 y="499940"/>
              <a:ext cx="9144000" cy="638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4"/>
          <p:cNvSpPr>
            <a:spLocks noChangeArrowheads="1"/>
          </p:cNvSpPr>
          <p:nvPr userDrawn="1"/>
        </p:nvSpPr>
        <p:spPr bwMode="auto">
          <a:xfrm>
            <a:off x="407988" y="643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b="1">
                <a:solidFill>
                  <a:srgbClr val="1F497D"/>
                </a:solidFill>
              </a:rPr>
              <a:t>province-sud.</a:t>
            </a:r>
            <a:r>
              <a:rPr lang="fr-FR" sz="1200">
                <a:solidFill>
                  <a:srgbClr val="1F497D"/>
                </a:solidFill>
              </a:rPr>
              <a:t>nc</a:t>
            </a:r>
          </a:p>
        </p:txBody>
      </p:sp>
      <p:sp>
        <p:nvSpPr>
          <p:cNvPr id="2" name="Titre 1"/>
          <p:cNvSpPr>
            <a:spLocks noGrp="1"/>
          </p:cNvSpPr>
          <p:nvPr>
            <p:ph type="ctrTitle"/>
          </p:nvPr>
        </p:nvSpPr>
        <p:spPr>
          <a:xfrm>
            <a:off x="683568" y="1700808"/>
            <a:ext cx="7772400" cy="1470025"/>
          </a:xfrm>
          <a:prstGeom prst="rect">
            <a:avLst/>
          </a:prstGeom>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41481413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Titre 1"/>
          <p:cNvSpPr txBox="1">
            <a:spLocks/>
          </p:cNvSpPr>
          <p:nvPr userDrawn="1"/>
        </p:nvSpPr>
        <p:spPr>
          <a:xfrm>
            <a:off x="3214688" y="928688"/>
            <a:ext cx="5514975" cy="428625"/>
          </a:xfrm>
          <a:prstGeom prst="rect">
            <a:avLst/>
          </a:prstGeom>
        </p:spPr>
        <p:txBody>
          <a:bodyPr anchor="ctr"/>
          <a:lstStyle>
            <a:lvl1pPr algn="ctr">
              <a:defRPr sz="4000"/>
            </a:lvl1pPr>
          </a:lstStyle>
          <a:p>
            <a:pPr algn="r">
              <a:defRPr/>
            </a:pPr>
            <a:endParaRPr lang="fr-FR" sz="2400" dirty="0" smtClean="0">
              <a:solidFill>
                <a:srgbClr val="9BBB59"/>
              </a:solidFill>
            </a:endParaRPr>
          </a:p>
        </p:txBody>
      </p:sp>
      <p:pic>
        <p:nvPicPr>
          <p:cNvPr id="6" name="55f531a0-c68b-4d65-b1df-64870c949f23" descr="62DDC1F0-DF27-415B-9409-DE70FB790E6C"/>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450" y="4868863"/>
            <a:ext cx="90995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527050" y="6319838"/>
            <a:ext cx="2532063" cy="277812"/>
          </a:xfrm>
          <a:prstGeom prst="rect">
            <a:avLst/>
          </a:prstGeom>
        </p:spPr>
        <p:txBody>
          <a:bodyPr>
            <a:spAutoFit/>
          </a:bodyPr>
          <a:lstStyle/>
          <a:p>
            <a:pPr defTabSz="1028700" fontAlgn="auto">
              <a:spcBef>
                <a:spcPts val="0"/>
              </a:spcBef>
              <a:spcAft>
                <a:spcPts val="0"/>
              </a:spcAft>
              <a:defRPr/>
            </a:pPr>
            <a:r>
              <a:rPr lang="fr-FR" sz="1200" spc="-100" dirty="0" err="1">
                <a:solidFill>
                  <a:schemeClr val="tx2"/>
                </a:solidFill>
                <a:ea typeface="+mn-ea"/>
                <a:cs typeface="ＭＳ Ｐゴシック" charset="0"/>
              </a:rPr>
              <a:t>www</a:t>
            </a:r>
            <a:r>
              <a:rPr lang="fr-FR" sz="1200" b="1" spc="-100" dirty="0" err="1">
                <a:solidFill>
                  <a:schemeClr val="tx2"/>
                </a:solidFill>
                <a:ea typeface="+mn-ea"/>
                <a:cs typeface="ＭＳ Ｐゴシック" charset="0"/>
              </a:rPr>
              <a:t>.province-sud.</a:t>
            </a:r>
            <a:r>
              <a:rPr lang="fr-FR" sz="1200" spc="-100" dirty="0" err="1">
                <a:solidFill>
                  <a:schemeClr val="tx2"/>
                </a:solidFill>
                <a:ea typeface="+mn-ea"/>
                <a:cs typeface="ＭＳ Ｐゴシック" charset="0"/>
              </a:rPr>
              <a:t>nc</a:t>
            </a:r>
            <a:endParaRPr lang="fr-FR" sz="1200" spc="-100" dirty="0">
              <a:solidFill>
                <a:schemeClr val="tx2"/>
              </a:solidFill>
              <a:ea typeface="+mn-ea"/>
              <a:cs typeface="ＭＳ Ｐゴシック" charset="0"/>
            </a:endParaRPr>
          </a:p>
        </p:txBody>
      </p:sp>
      <p:sp>
        <p:nvSpPr>
          <p:cNvPr id="2" name="Titre 1"/>
          <p:cNvSpPr>
            <a:spLocks noGrp="1"/>
          </p:cNvSpPr>
          <p:nvPr>
            <p:ph type="title"/>
          </p:nvPr>
        </p:nvSpPr>
        <p:spPr>
          <a:xfrm>
            <a:off x="971600" y="260648"/>
            <a:ext cx="8064896" cy="654032"/>
          </a:xfrm>
          <a:prstGeom prst="rect">
            <a:avLst/>
          </a:prstGeom>
        </p:spPr>
        <p:txBody>
          <a:bodyPr>
            <a:noAutofit/>
          </a:bodyPr>
          <a:lstStyle>
            <a:lvl1pPr algn="ctr">
              <a:defRPr sz="4000" b="1">
                <a:solidFill>
                  <a:schemeClr val="accent1">
                    <a:lumMod val="50000"/>
                  </a:schemeClr>
                </a:solidFill>
              </a:defRPr>
            </a:lvl1pPr>
          </a:lstStyle>
          <a:p>
            <a:r>
              <a:rPr lang="fr-FR" smtClean="0"/>
              <a:t>Modifiez le style du titre</a:t>
            </a:r>
            <a:endParaRPr lang="fr-FR" dirty="0"/>
          </a:p>
        </p:txBody>
      </p:sp>
      <p:sp>
        <p:nvSpPr>
          <p:cNvPr id="24" name="Espace réservé du texte 23"/>
          <p:cNvSpPr>
            <a:spLocks noGrp="1"/>
          </p:cNvSpPr>
          <p:nvPr>
            <p:ph type="body" sz="quarter" idx="13"/>
          </p:nvPr>
        </p:nvSpPr>
        <p:spPr>
          <a:xfrm>
            <a:off x="3275856" y="1052736"/>
            <a:ext cx="5715000" cy="428625"/>
          </a:xfrm>
          <a:prstGeom prst="rect">
            <a:avLst/>
          </a:prstGeom>
        </p:spPr>
        <p:txBody>
          <a:bodyPr/>
          <a:lstStyle>
            <a:lvl1pPr algn="r">
              <a:buNone/>
              <a:defRPr sz="2400" baseline="0">
                <a:solidFill>
                  <a:schemeClr val="accent1"/>
                </a:solidFill>
              </a:defRPr>
            </a:lvl1pPr>
          </a:lstStyle>
          <a:p>
            <a:pPr lvl="0"/>
            <a:r>
              <a:rPr lang="fr-FR" smtClean="0"/>
              <a:t>Modifiez les styles du texte du masque</a:t>
            </a:r>
          </a:p>
          <a:p>
            <a:pPr lvl="1"/>
            <a:r>
              <a:rPr lang="fr-FR" smtClean="0"/>
              <a:t>Deuxième niveau</a:t>
            </a:r>
          </a:p>
        </p:txBody>
      </p:sp>
      <p:sp>
        <p:nvSpPr>
          <p:cNvPr id="3" name="Espace réservé du contenu 2"/>
          <p:cNvSpPr>
            <a:spLocks noGrp="1"/>
          </p:cNvSpPr>
          <p:nvPr>
            <p:ph idx="1"/>
          </p:nvPr>
        </p:nvSpPr>
        <p:spPr>
          <a:xfrm>
            <a:off x="1075986" y="1628801"/>
            <a:ext cx="8050088" cy="3888432"/>
          </a:xfrm>
          <a:prstGeom prst="rect">
            <a:avLst/>
          </a:prstGeom>
        </p:spPr>
        <p:txBody>
          <a:bodyPr/>
          <a:lstStyle>
            <a:lvl1pPr>
              <a:defRPr sz="2400"/>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87192281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a:prstGeom prst="rect">
            <a:avLst/>
          </a:prstGeom>
        </p:spPr>
        <p:txBody>
          <a:bodyPr/>
          <a:lstStyle/>
          <a:p>
            <a:r>
              <a:rPr lang="fr-FR" smtClean="0"/>
              <a:t>Modifiez le style du titre</a:t>
            </a:r>
            <a:endParaRPr lang="en-US"/>
          </a:p>
        </p:txBody>
      </p:sp>
      <p:sp>
        <p:nvSpPr>
          <p:cNvPr id="3" name="Content Placeholder 2"/>
          <p:cNvSpPr>
            <a:spLocks noGrp="1"/>
          </p:cNvSpPr>
          <p:nvPr>
            <p:ph idx="1"/>
          </p:nvPr>
        </p:nvSpPr>
        <p:spPr>
          <a:xfrm>
            <a:off x="1043492" y="2323652"/>
            <a:ext cx="6777317" cy="3508977"/>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05A93482-8E69-40F7-BCAD-5662A6CADB27}" type="datetime4">
              <a:rPr lang="en-US" smtClean="0"/>
              <a:pPr/>
              <a:t>May 25, 2018</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8B37D5FE-740C-46F5-801A-FA5477D9711F}" type="slidenum">
              <a:rPr lang="en-US" smtClean="0"/>
              <a:pPr/>
              <a:t>‹N°›</a:t>
            </a:fld>
            <a:endParaRPr lang="en-US"/>
          </a:p>
        </p:txBody>
      </p:sp>
    </p:spTree>
    <p:extLst>
      <p:ext uri="{BB962C8B-B14F-4D97-AF65-F5344CB8AC3E}">
        <p14:creationId xmlns:p14="http://schemas.microsoft.com/office/powerpoint/2010/main" val="1059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41EF9BF0-E095-41E5-88E0-9A443455A844}" type="datetimeFigureOut">
              <a:rPr lang="fr-FR" smtClean="0"/>
              <a:t>25/05/2018</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5C1097B-F520-4955-A045-498957B9F38E}" type="slidenum">
              <a:rPr lang="fr-FR" smtClean="0"/>
              <a:t>‹N°›</a:t>
            </a:fld>
            <a:endParaRPr lang="fr-FR"/>
          </a:p>
        </p:txBody>
      </p:sp>
    </p:spTree>
    <p:extLst>
      <p:ext uri="{BB962C8B-B14F-4D97-AF65-F5344CB8AC3E}">
        <p14:creationId xmlns:p14="http://schemas.microsoft.com/office/powerpoint/2010/main" val="1838759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9" r:id="rId4"/>
  </p:sldLayoutIdLst>
  <p:transition spd="slow">
    <p:wipe/>
  </p:transition>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696362"/>
            <a:ext cx="2088232" cy="2048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Titre 1"/>
          <p:cNvSpPr>
            <a:spLocks noGrp="1"/>
          </p:cNvSpPr>
          <p:nvPr>
            <p:ph type="ctrTitle"/>
          </p:nvPr>
        </p:nvSpPr>
        <p:spPr bwMode="auto">
          <a:xfrm>
            <a:off x="405418" y="267312"/>
            <a:ext cx="8568952" cy="1944216"/>
          </a:xfrm>
          <a:prstGeom prst="rect">
            <a:avLst/>
          </a:prstGeom>
          <a:noFill/>
          <a:ln>
            <a:noFill/>
          </a:ln>
          <a:effectLst>
            <a:glow rad="139700">
              <a:schemeClr val="accent1">
                <a:satMod val="175000"/>
                <a:alpha val="40000"/>
              </a:schemeClr>
            </a:glow>
          </a:effectLst>
          <a:extLst/>
        </p:spPr>
        <p:style>
          <a:lnRef idx="2">
            <a:schemeClr val="accent5"/>
          </a:lnRef>
          <a:fillRef idx="100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r>
              <a:rPr lang="fr-FR" cap="small" dirty="0">
                <a:solidFill>
                  <a:schemeClr val="tx2">
                    <a:lumMod val="75000"/>
                  </a:schemeClr>
                </a:solidFill>
                <a:latin typeface="Arial Black" panose="020B0A04020102020204" pitchFamily="34" charset="0"/>
                <a:ea typeface="ＭＳ Ｐゴシック" pitchFamily="34" charset="-128"/>
              </a:rPr>
              <a:t>Aire de </a:t>
            </a:r>
            <a:r>
              <a:rPr lang="fr-FR" cap="small" dirty="0">
                <a:solidFill>
                  <a:schemeClr val="tx2">
                    <a:lumMod val="75000"/>
                  </a:schemeClr>
                </a:solidFill>
                <a:latin typeface="Arial Black" panose="020B0A04020102020204" pitchFamily="34" charset="0"/>
                <a:ea typeface="ＭＳ Ｐゴシック" pitchFamily="34" charset="-128"/>
              </a:rPr>
              <a:t>G</a:t>
            </a:r>
            <a:r>
              <a:rPr lang="fr-FR" cap="small" dirty="0">
                <a:solidFill>
                  <a:schemeClr val="tx2">
                    <a:lumMod val="75000"/>
                  </a:schemeClr>
                </a:solidFill>
                <a:latin typeface="Arial Black" panose="020B0A04020102020204" pitchFamily="34" charset="0"/>
                <a:ea typeface="ＭＳ Ｐゴシック" pitchFamily="34" charset="-128"/>
              </a:rPr>
              <a:t>estion Educative</a:t>
            </a:r>
            <a:r>
              <a:rPr lang="fr-FR" cap="small" dirty="0" smtClean="0">
                <a:solidFill>
                  <a:schemeClr val="tx2">
                    <a:lumMod val="75000"/>
                  </a:schemeClr>
                </a:solidFill>
                <a:latin typeface="Arial Black" panose="020B0A04020102020204" pitchFamily="34" charset="0"/>
                <a:ea typeface="ＭＳ Ｐゴシック" pitchFamily="34" charset="-128"/>
              </a:rPr>
              <a:t/>
            </a:r>
            <a:br>
              <a:rPr lang="fr-FR" cap="small" dirty="0" smtClean="0">
                <a:solidFill>
                  <a:schemeClr val="tx2">
                    <a:lumMod val="75000"/>
                  </a:schemeClr>
                </a:solidFill>
                <a:latin typeface="Arial Black" panose="020B0A04020102020204" pitchFamily="34" charset="0"/>
                <a:ea typeface="ＭＳ Ｐゴシック" pitchFamily="34" charset="-128"/>
              </a:rPr>
            </a:br>
            <a:r>
              <a:rPr lang="fr-FR" cap="small" dirty="0" smtClean="0">
                <a:solidFill>
                  <a:schemeClr val="tx2">
                    <a:lumMod val="75000"/>
                  </a:schemeClr>
                </a:solidFill>
                <a:latin typeface="Arial Black" panose="020B0A04020102020204" pitchFamily="34" charset="0"/>
                <a:ea typeface="ＭＳ Ｐゴシック" pitchFamily="34" charset="-128"/>
              </a:rPr>
              <a:t>en province sud </a:t>
            </a:r>
            <a:r>
              <a:rPr lang="fr-FR" sz="6600" cap="small" dirty="0" smtClean="0">
                <a:solidFill>
                  <a:schemeClr val="tx2">
                    <a:lumMod val="75000"/>
                  </a:schemeClr>
                </a:solidFill>
                <a:latin typeface="Arial Black" panose="020B0A04020102020204" pitchFamily="34" charset="0"/>
                <a:ea typeface="ＭＳ Ｐゴシック" pitchFamily="34" charset="-128"/>
              </a:rPr>
              <a:t/>
            </a:r>
            <a:br>
              <a:rPr lang="fr-FR" sz="6600" cap="small" dirty="0" smtClean="0">
                <a:solidFill>
                  <a:schemeClr val="tx2">
                    <a:lumMod val="75000"/>
                  </a:schemeClr>
                </a:solidFill>
                <a:latin typeface="Arial Black" panose="020B0A04020102020204" pitchFamily="34" charset="0"/>
                <a:ea typeface="ＭＳ Ｐゴシック" pitchFamily="34" charset="-128"/>
              </a:rPr>
            </a:br>
            <a:r>
              <a:rPr lang="fr-FR" sz="3600" cap="small" dirty="0" smtClean="0">
                <a:solidFill>
                  <a:srgbClr val="0070C0"/>
                </a:solidFill>
                <a:latin typeface="Arial Black" panose="020B0A04020102020204" pitchFamily="34" charset="0"/>
                <a:ea typeface="ＭＳ Ｐゴシック" pitchFamily="34" charset="-128"/>
              </a:rPr>
              <a:t>Nouvelle - Calédonie</a:t>
            </a:r>
            <a:endParaRPr lang="fr-FR" sz="3600" cap="small" dirty="0" smtClean="0">
              <a:solidFill>
                <a:srgbClr val="0070C0"/>
              </a:solidFill>
              <a:latin typeface="Arial Black" panose="020B0A04020102020204" pitchFamily="34" charset="0"/>
              <a:ea typeface="ＭＳ Ｐゴシック" pitchFamily="34" charset="-128"/>
            </a:endParaRP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78" y="3933056"/>
            <a:ext cx="2733256"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626530" y="2564904"/>
            <a:ext cx="7128792" cy="830997"/>
          </a:xfrm>
          <a:prstGeom prst="rect">
            <a:avLst/>
          </a:prstGeom>
          <a:noFill/>
        </p:spPr>
        <p:txBody>
          <a:bodyPr wrap="square" rtlCol="0">
            <a:spAutoFit/>
          </a:bodyPr>
          <a:lstStyle/>
          <a:p>
            <a:r>
              <a:rPr lang="fr-FR" sz="1600" i="1" dirty="0"/>
              <a:t>Conférence sur la biodiversité du </a:t>
            </a:r>
            <a:r>
              <a:rPr lang="fr-FR" sz="1600" i="1" dirty="0" smtClean="0"/>
              <a:t>Pacifique- Sénat, le 31 mai 2018 </a:t>
            </a:r>
          </a:p>
          <a:p>
            <a:r>
              <a:rPr lang="fr-FR" sz="1600" i="1" dirty="0" smtClean="0"/>
              <a:t>par Nina </a:t>
            </a:r>
            <a:r>
              <a:rPr lang="fr-FR" sz="1600" i="1" dirty="0" err="1" smtClean="0"/>
              <a:t>Julié</a:t>
            </a:r>
            <a:r>
              <a:rPr lang="fr-FR" sz="1600" i="1" dirty="0" smtClean="0"/>
              <a:t> – Elue en charge de l’environnement et du développement durable en province Sud Nouvelle-Calédonie </a:t>
            </a:r>
            <a:endParaRPr lang="fr-FR" sz="1600" i="1"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txBox="1">
            <a:spLocks/>
          </p:cNvSpPr>
          <p:nvPr/>
        </p:nvSpPr>
        <p:spPr>
          <a:xfrm>
            <a:off x="4734018" y="2"/>
            <a:ext cx="3376710" cy="55376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Century Gothic"/>
              </a:rPr>
              <a:t>EVALUATION DU DISPOSITIF AGE </a:t>
            </a:r>
          </a:p>
        </p:txBody>
      </p:sp>
      <p:sp>
        <p:nvSpPr>
          <p:cNvPr id="4" name="Rectangle 3">
            <a:extLst>
              <a:ext uri="{FF2B5EF4-FFF2-40B4-BE49-F238E27FC236}">
                <a16:creationId xmlns:a16="http://schemas.microsoft.com/office/drawing/2014/main" xmlns="" id="{5419F7DF-CC16-498E-9561-0245E49FDD74}"/>
              </a:ext>
            </a:extLst>
          </p:cNvPr>
          <p:cNvSpPr/>
          <p:nvPr/>
        </p:nvSpPr>
        <p:spPr>
          <a:xfrm>
            <a:off x="995816" y="1052736"/>
            <a:ext cx="5034263" cy="461665"/>
          </a:xfrm>
          <a:prstGeom prst="rect">
            <a:avLst/>
          </a:prstGeom>
        </p:spPr>
        <p:txBody>
          <a:bodyPr wrap="none">
            <a:spAutoFit/>
          </a:bodyPr>
          <a:lstStyle/>
          <a:p>
            <a:r>
              <a:rPr lang="fr-FR" b="1" dirty="0">
                <a:solidFill>
                  <a:srgbClr val="244061"/>
                </a:solidFill>
                <a:latin typeface="Cambria" panose="02040503050406030204" pitchFamily="18" charset="0"/>
                <a:ea typeface="Calibri" panose="020F0502020204030204" pitchFamily="34" charset="0"/>
                <a:cs typeface="Times New Roman" panose="02020603050405020304" pitchFamily="18" charset="0"/>
              </a:rPr>
              <a:t> </a:t>
            </a:r>
            <a:r>
              <a:rPr lang="fr-FR" sz="2400" b="1" dirty="0">
                <a:solidFill>
                  <a:srgbClr val="244061"/>
                </a:solidFill>
                <a:latin typeface="Cambria" panose="02040503050406030204" pitchFamily="18" charset="0"/>
                <a:ea typeface="Calibri" panose="020F0502020204030204" pitchFamily="34" charset="0"/>
                <a:cs typeface="Times New Roman" panose="02020603050405020304" pitchFamily="18" charset="0"/>
              </a:rPr>
              <a:t>Un projet innovateur et ambitieux</a:t>
            </a:r>
            <a:endParaRPr lang="fr-FR" sz="2400" dirty="0"/>
          </a:p>
        </p:txBody>
      </p:sp>
      <p:sp>
        <p:nvSpPr>
          <p:cNvPr id="14" name="Rectangle 13"/>
          <p:cNvSpPr/>
          <p:nvPr/>
        </p:nvSpPr>
        <p:spPr>
          <a:xfrm>
            <a:off x="1899" y="160338"/>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L’EVALUATION DU DISPOSITIF – Conclusion  </a:t>
            </a:r>
            <a:endParaRPr lang="fr-FR" sz="2000" cap="small" dirty="0">
              <a:latin typeface="Calibri Light" pitchFamily="34" charset="0"/>
            </a:endParaRPr>
          </a:p>
        </p:txBody>
      </p:sp>
      <p:graphicFrame>
        <p:nvGraphicFramePr>
          <p:cNvPr id="17" name="Diagramme 16"/>
          <p:cNvGraphicFramePr/>
          <p:nvPr>
            <p:extLst>
              <p:ext uri="{D42A27DB-BD31-4B8C-83A1-F6EECF244321}">
                <p14:modId xmlns:p14="http://schemas.microsoft.com/office/powerpoint/2010/main" val="435990614"/>
              </p:ext>
            </p:extLst>
          </p:nvPr>
        </p:nvGraphicFramePr>
        <p:xfrm>
          <a:off x="323528" y="1124744"/>
          <a:ext cx="7272808"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me 1"/>
          <p:cNvGraphicFramePr/>
          <p:nvPr>
            <p:extLst>
              <p:ext uri="{D42A27DB-BD31-4B8C-83A1-F6EECF244321}">
                <p14:modId xmlns:p14="http://schemas.microsoft.com/office/powerpoint/2010/main" val="3754114750"/>
              </p:ext>
            </p:extLst>
          </p:nvPr>
        </p:nvGraphicFramePr>
        <p:xfrm>
          <a:off x="649463" y="1772816"/>
          <a:ext cx="7848872"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3881737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501"/>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PERSPECTIVES : le développement d’un réseau AGE sur notre territoire </a:t>
            </a:r>
            <a:endParaRPr lang="fr-FR" sz="2000" cap="small" dirty="0">
              <a:solidFill>
                <a:schemeClr val="bg1"/>
              </a:solidFill>
              <a:latin typeface="Calibri Light" pitchFamily="34" charset="0"/>
            </a:endParaRPr>
          </a:p>
        </p:txBody>
      </p:sp>
      <p:grpSp>
        <p:nvGrpSpPr>
          <p:cNvPr id="4" name="Groupe 3"/>
          <p:cNvGrpSpPr/>
          <p:nvPr/>
        </p:nvGrpSpPr>
        <p:grpSpPr>
          <a:xfrm>
            <a:off x="-117023" y="603281"/>
            <a:ext cx="9162041" cy="7656923"/>
            <a:chOff x="-1" y="603281"/>
            <a:chExt cx="9162041" cy="7656923"/>
          </a:xfrm>
        </p:grpSpPr>
        <p:grpSp>
          <p:nvGrpSpPr>
            <p:cNvPr id="10" name="Groupe 9"/>
            <p:cNvGrpSpPr/>
            <p:nvPr/>
          </p:nvGrpSpPr>
          <p:grpSpPr>
            <a:xfrm>
              <a:off x="-1" y="603281"/>
              <a:ext cx="9162041" cy="6508887"/>
              <a:chOff x="-338099" y="-195019"/>
              <a:chExt cx="9782046" cy="709673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53" y="-195019"/>
                <a:ext cx="9662500" cy="709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29"/>
              <p:cNvSpPr txBox="1"/>
              <p:nvPr/>
            </p:nvSpPr>
            <p:spPr>
              <a:xfrm>
                <a:off x="323528" y="2741002"/>
                <a:ext cx="1967324" cy="104644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Aft>
                    <a:spcPts val="0"/>
                  </a:spcAft>
                </a:pPr>
                <a:r>
                  <a:rPr lang="fr-FR" sz="1400" b="1" kern="1200" dirty="0">
                    <a:solidFill>
                      <a:schemeClr val="accent3">
                        <a:lumMod val="50000"/>
                      </a:schemeClr>
                    </a:solidFill>
                    <a:effectLst>
                      <a:outerShdw blurRad="38100" dist="38100" dir="2700000" algn="tl">
                        <a:srgbClr val="000000">
                          <a:alpha val="43000"/>
                        </a:srgbClr>
                      </a:outerShdw>
                    </a:effectLst>
                    <a:ea typeface="Times New Roman"/>
                    <a:cs typeface="Times New Roman"/>
                  </a:rPr>
                  <a:t>Bourail  </a:t>
                </a:r>
                <a:endParaRPr lang="fr-FR" sz="1200" dirty="0">
                  <a:solidFill>
                    <a:schemeClr val="accent3">
                      <a:lumMod val="50000"/>
                    </a:schemeClr>
                  </a:solidFill>
                  <a:effectLst/>
                  <a:latin typeface="Times New Roman"/>
                  <a:ea typeface="Times New Roman"/>
                </a:endParaRPr>
              </a:p>
              <a:p>
                <a:pPr lvl="0" fontAlgn="base"/>
                <a:r>
                  <a:rPr lang="fr-FR" sz="1200" b="1" dirty="0" smtClean="0">
                    <a:solidFill>
                      <a:srgbClr val="215868"/>
                    </a:solidFill>
                    <a:latin typeface="Tahoma"/>
                    <a:ea typeface="Times New Roman"/>
                    <a:cs typeface="Times New Roman"/>
                  </a:rPr>
                  <a:t>Creek </a:t>
                </a:r>
                <a:r>
                  <a:rPr lang="fr-FR" sz="1200" b="1" dirty="0">
                    <a:solidFill>
                      <a:srgbClr val="215868"/>
                    </a:solidFill>
                    <a:latin typeface="Tahoma"/>
                    <a:ea typeface="Times New Roman"/>
                    <a:cs typeface="Times New Roman"/>
                  </a:rPr>
                  <a:t>Salé de </a:t>
                </a:r>
                <a:r>
                  <a:rPr lang="fr-FR" sz="1200" b="1" dirty="0" err="1">
                    <a:solidFill>
                      <a:srgbClr val="215868"/>
                    </a:solidFill>
                    <a:latin typeface="Tahoma"/>
                    <a:ea typeface="Times New Roman"/>
                    <a:cs typeface="Times New Roman"/>
                  </a:rPr>
                  <a:t>Poé</a:t>
                </a:r>
                <a:r>
                  <a:rPr lang="fr-FR" sz="1200" b="1" dirty="0">
                    <a:solidFill>
                      <a:srgbClr val="215868"/>
                    </a:solidFill>
                    <a:latin typeface="Tahoma"/>
                    <a:ea typeface="Times New Roman"/>
                    <a:cs typeface="Times New Roman"/>
                  </a:rPr>
                  <a:t> : collège Sacré Cœur de Bourail</a:t>
                </a:r>
                <a:endParaRPr lang="fr-FR" sz="1200" dirty="0">
                  <a:ea typeface="Calibri"/>
                  <a:cs typeface="Times New Roman"/>
                </a:endParaRPr>
              </a:p>
              <a:p>
                <a:pPr fontAlgn="base">
                  <a:spcAft>
                    <a:spcPts val="0"/>
                  </a:spcAft>
                </a:pPr>
                <a:endParaRPr lang="fr-FR" sz="1200" dirty="0">
                  <a:effectLst/>
                  <a:latin typeface="Times New Roman"/>
                  <a:ea typeface="Times New Roman"/>
                </a:endParaRPr>
              </a:p>
            </p:txBody>
          </p:sp>
          <p:sp>
            <p:nvSpPr>
              <p:cNvPr id="9" name="ZoneTexte 30"/>
              <p:cNvSpPr txBox="1"/>
              <p:nvPr/>
            </p:nvSpPr>
            <p:spPr>
              <a:xfrm>
                <a:off x="7524329" y="4963172"/>
                <a:ext cx="1728191" cy="10864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r>
                  <a:rPr lang="fr-FR" sz="1400" b="1" dirty="0">
                    <a:solidFill>
                      <a:schemeClr val="accent3">
                        <a:lumMod val="50000"/>
                      </a:schemeClr>
                    </a:solidFill>
                    <a:effectLst>
                      <a:outerShdw blurRad="38100" dist="38100" dir="2700000" algn="tl">
                        <a:srgbClr val="000000">
                          <a:alpha val="43000"/>
                        </a:srgbClr>
                      </a:outerShdw>
                    </a:effectLst>
                    <a:ea typeface="Times New Roman"/>
                    <a:cs typeface="Times New Roman"/>
                  </a:rPr>
                  <a:t>Ile des Pins</a:t>
                </a: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Maquis minier de </a:t>
                </a:r>
                <a:r>
                  <a:rPr lang="fr-FR" sz="1100" b="1" dirty="0" err="1">
                    <a:solidFill>
                      <a:srgbClr val="215868"/>
                    </a:solidFill>
                    <a:latin typeface="Tahoma"/>
                    <a:ea typeface="Times New Roman"/>
                    <a:cs typeface="Times New Roman"/>
                  </a:rPr>
                  <a:t>Touété</a:t>
                </a:r>
                <a:r>
                  <a:rPr lang="fr-FR" sz="1100" b="1" dirty="0">
                    <a:solidFill>
                      <a:srgbClr val="215868"/>
                    </a:solidFill>
                    <a:latin typeface="Tahoma"/>
                    <a:ea typeface="Times New Roman"/>
                    <a:cs typeface="Times New Roman"/>
                  </a:rPr>
                  <a:t> : Collège et Ecole St Joseph de Vao</a:t>
                </a:r>
                <a:endParaRPr lang="fr-FR" sz="1100" dirty="0">
                  <a:ea typeface="Calibri"/>
                  <a:cs typeface="Times New Roman"/>
                </a:endParaRPr>
              </a:p>
            </p:txBody>
          </p:sp>
          <p:sp>
            <p:nvSpPr>
              <p:cNvPr id="12" name="ZoneTexte 29"/>
              <p:cNvSpPr txBox="1"/>
              <p:nvPr/>
            </p:nvSpPr>
            <p:spPr>
              <a:xfrm>
                <a:off x="4320320" y="5682052"/>
                <a:ext cx="1967324" cy="10864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Aft>
                    <a:spcPts val="0"/>
                  </a:spcAft>
                </a:pPr>
                <a:r>
                  <a:rPr lang="fr-FR" sz="1400" b="1" dirty="0">
                    <a:solidFill>
                      <a:schemeClr val="accent3">
                        <a:lumMod val="50000"/>
                      </a:schemeClr>
                    </a:solidFill>
                    <a:effectLst>
                      <a:outerShdw blurRad="38100" dist="38100" dir="2700000" algn="tl">
                        <a:srgbClr val="000000">
                          <a:alpha val="43000"/>
                        </a:srgbClr>
                      </a:outerShdw>
                    </a:effectLst>
                    <a:ea typeface="Times New Roman"/>
                    <a:cs typeface="Times New Roman"/>
                  </a:rPr>
                  <a:t>Mont-Dore </a:t>
                </a: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Mangrove de la butte Cornaille : Lycée St Pierre Chanel </a:t>
                </a:r>
                <a:endParaRPr lang="fr-FR" sz="1100" dirty="0">
                  <a:ea typeface="Calibri"/>
                  <a:cs typeface="Times New Roman"/>
                </a:endParaRPr>
              </a:p>
            </p:txBody>
          </p:sp>
          <p:sp>
            <p:nvSpPr>
              <p:cNvPr id="13" name="ZoneTexte 1"/>
              <p:cNvSpPr txBox="1"/>
              <p:nvPr/>
            </p:nvSpPr>
            <p:spPr>
              <a:xfrm>
                <a:off x="2094931" y="4718823"/>
                <a:ext cx="1967324" cy="20597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r>
                  <a:rPr lang="fr-FR" sz="1400" b="1" dirty="0">
                    <a:solidFill>
                      <a:schemeClr val="accent3">
                        <a:lumMod val="50000"/>
                      </a:schemeClr>
                    </a:solidFill>
                    <a:effectLst>
                      <a:outerShdw blurRad="38100" dist="38100" dir="2700000" algn="tl">
                        <a:srgbClr val="000000">
                          <a:alpha val="43000"/>
                        </a:srgbClr>
                      </a:outerShdw>
                    </a:effectLst>
                    <a:ea typeface="Times New Roman"/>
                    <a:cs typeface="Times New Roman"/>
                  </a:rPr>
                  <a:t>Nouméa  </a:t>
                </a: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Platier </a:t>
                </a:r>
                <a:r>
                  <a:rPr lang="fr-FR" sz="1100" b="1" dirty="0" err="1">
                    <a:solidFill>
                      <a:srgbClr val="215868"/>
                    </a:solidFill>
                    <a:latin typeface="Tahoma"/>
                    <a:ea typeface="Times New Roman"/>
                    <a:cs typeface="Times New Roman"/>
                  </a:rPr>
                  <a:t>Ricaudy</a:t>
                </a:r>
                <a:r>
                  <a:rPr lang="fr-FR" sz="1100" b="1" dirty="0">
                    <a:solidFill>
                      <a:srgbClr val="215868"/>
                    </a:solidFill>
                    <a:latin typeface="Tahoma"/>
                    <a:ea typeface="Times New Roman"/>
                    <a:cs typeface="Times New Roman"/>
                  </a:rPr>
                  <a:t> : Collège Jean Mariotti </a:t>
                </a:r>
                <a:endParaRPr lang="fr-FR" sz="1100" dirty="0">
                  <a:ea typeface="Calibri"/>
                  <a:cs typeface="Times New Roman"/>
                </a:endParaRP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Forêt sèche de Cap </a:t>
                </a:r>
                <a:r>
                  <a:rPr lang="fr-FR" sz="1100" b="1" dirty="0" err="1">
                    <a:solidFill>
                      <a:srgbClr val="215868"/>
                    </a:solidFill>
                    <a:latin typeface="Tahoma"/>
                    <a:ea typeface="Times New Roman"/>
                    <a:cs typeface="Times New Roman"/>
                  </a:rPr>
                  <a:t>Kaméré</a:t>
                </a:r>
                <a:r>
                  <a:rPr lang="fr-FR" sz="1100" b="1" dirty="0">
                    <a:solidFill>
                      <a:srgbClr val="215868"/>
                    </a:solidFill>
                    <a:latin typeface="Tahoma"/>
                    <a:ea typeface="Times New Roman"/>
                    <a:cs typeface="Times New Roman"/>
                  </a:rPr>
                  <a:t> : Collège de </a:t>
                </a:r>
                <a:r>
                  <a:rPr lang="fr-FR" sz="1100" b="1" dirty="0" err="1">
                    <a:solidFill>
                      <a:srgbClr val="215868"/>
                    </a:solidFill>
                    <a:latin typeface="Tahoma"/>
                    <a:ea typeface="Times New Roman"/>
                    <a:cs typeface="Times New Roman"/>
                  </a:rPr>
                  <a:t>Kaméré</a:t>
                </a:r>
                <a:r>
                  <a:rPr lang="fr-FR" sz="1100" b="1" dirty="0">
                    <a:solidFill>
                      <a:srgbClr val="215868"/>
                    </a:solidFill>
                    <a:latin typeface="Tahoma"/>
                    <a:ea typeface="Times New Roman"/>
                    <a:cs typeface="Times New Roman"/>
                  </a:rPr>
                  <a:t> </a:t>
                </a:r>
                <a:endParaRPr lang="fr-FR" sz="1100" dirty="0">
                  <a:ea typeface="Calibri"/>
                  <a:cs typeface="Times New Roman"/>
                </a:endParaRPr>
              </a:p>
              <a:p>
                <a:pPr marL="342900" lvl="0" indent="-342900" algn="just">
                  <a:lnSpc>
                    <a:spcPct val="115000"/>
                  </a:lnSpc>
                  <a:spcAft>
                    <a:spcPts val="0"/>
                  </a:spcAft>
                  <a:buFont typeface="Symbol"/>
                  <a:buChar char=""/>
                </a:pPr>
                <a:r>
                  <a:rPr lang="fr-FR" sz="1100" b="1" dirty="0">
                    <a:solidFill>
                      <a:srgbClr val="215868"/>
                    </a:solidFill>
                    <a:latin typeface="Tahoma"/>
                    <a:ea typeface="Times New Roman"/>
                    <a:cs typeface="Times New Roman"/>
                  </a:rPr>
                  <a:t>Baie des Bœufs de </a:t>
                </a:r>
                <a:r>
                  <a:rPr lang="fr-FR" sz="1100" b="1" dirty="0" err="1">
                    <a:solidFill>
                      <a:srgbClr val="215868"/>
                    </a:solidFill>
                    <a:latin typeface="Tahoma"/>
                    <a:ea typeface="Times New Roman"/>
                    <a:cs typeface="Times New Roman"/>
                  </a:rPr>
                  <a:t>Nouville</a:t>
                </a:r>
                <a:r>
                  <a:rPr lang="fr-FR" sz="1100" b="1" dirty="0">
                    <a:solidFill>
                      <a:srgbClr val="215868"/>
                    </a:solidFill>
                    <a:latin typeface="Tahoma"/>
                    <a:ea typeface="Times New Roman"/>
                    <a:cs typeface="Times New Roman"/>
                  </a:rPr>
                  <a:t> : Lycée Jules Garnier</a:t>
                </a:r>
                <a:endParaRPr lang="fr-FR" sz="1100" dirty="0">
                  <a:ea typeface="Calibri"/>
                  <a:cs typeface="Times New Roman"/>
                </a:endParaRPr>
              </a:p>
            </p:txBody>
          </p:sp>
          <p:sp>
            <p:nvSpPr>
              <p:cNvPr id="15" name="ZoneTexte 14"/>
              <p:cNvSpPr txBox="1"/>
              <p:nvPr/>
            </p:nvSpPr>
            <p:spPr>
              <a:xfrm>
                <a:off x="-338099" y="-20875"/>
                <a:ext cx="7719009" cy="1987077"/>
              </a:xfrm>
              <a:prstGeom prst="rect">
                <a:avLst/>
              </a:prstGeom>
              <a:noFill/>
            </p:spPr>
            <p:txBody>
              <a:bodyPr wrap="square" rtlCol="0">
                <a:spAutoFit/>
              </a:bodyPr>
              <a:lstStyle/>
              <a:p>
                <a:pPr algn="ctr"/>
                <a:r>
                  <a:rPr lang="fr-FR" sz="3600" dirty="0" smtClean="0">
                    <a:solidFill>
                      <a:srgbClr val="1B8EC7"/>
                    </a:solidFill>
                    <a:latin typeface="Aharoni" panose="02010803020104030203" pitchFamily="2" charset="-79"/>
                    <a:cs typeface="Aharoni" panose="02010803020104030203" pitchFamily="2" charset="-79"/>
                  </a:rPr>
                  <a:t>LE RESEAU </a:t>
                </a:r>
                <a:r>
                  <a:rPr lang="fr-FR" sz="3600" dirty="0" smtClean="0">
                    <a:solidFill>
                      <a:srgbClr val="1B8EC7"/>
                    </a:solidFill>
                    <a:latin typeface="Aharoni" panose="02010803020104030203" pitchFamily="2" charset="-79"/>
                    <a:cs typeface="Aharoni" panose="02010803020104030203" pitchFamily="2" charset="-79"/>
                  </a:rPr>
                  <a:t>AGE </a:t>
                </a:r>
                <a:endParaRPr lang="fr-FR" sz="3600" dirty="0" smtClean="0">
                  <a:solidFill>
                    <a:srgbClr val="1B8EC7"/>
                  </a:solidFill>
                  <a:latin typeface="Aharoni" panose="02010803020104030203" pitchFamily="2" charset="-79"/>
                  <a:cs typeface="Aharoni" panose="02010803020104030203" pitchFamily="2" charset="-79"/>
                </a:endParaRPr>
              </a:p>
              <a:p>
                <a:pPr algn="ctr"/>
                <a:r>
                  <a:rPr lang="fr-FR" sz="3600" dirty="0" smtClean="0">
                    <a:solidFill>
                      <a:srgbClr val="1B8EC7"/>
                    </a:solidFill>
                    <a:latin typeface="Aharoni" panose="02010803020104030203" pitchFamily="2" charset="-79"/>
                    <a:cs typeface="Aharoni" panose="02010803020104030203" pitchFamily="2" charset="-79"/>
                  </a:rPr>
                  <a:t>« AIRE DE GESTION EDUCATIVE » </a:t>
                </a:r>
              </a:p>
              <a:p>
                <a:pPr algn="ctr"/>
                <a:r>
                  <a:rPr lang="fr-FR" sz="3600" dirty="0" smtClean="0">
                    <a:solidFill>
                      <a:srgbClr val="1B8EC7"/>
                    </a:solidFill>
                    <a:latin typeface="Aharoni" panose="02010803020104030203" pitchFamily="2" charset="-79"/>
                    <a:cs typeface="Aharoni" panose="02010803020104030203" pitchFamily="2" charset="-79"/>
                  </a:rPr>
                  <a:t>EN PROVINCE SUD</a:t>
                </a:r>
                <a:endParaRPr lang="fr-FR" sz="3600" dirty="0">
                  <a:solidFill>
                    <a:srgbClr val="1B8EC7"/>
                  </a:solidFill>
                  <a:latin typeface="Aharoni" panose="02010803020104030203" pitchFamily="2" charset="-79"/>
                  <a:cs typeface="Aharoni" panose="02010803020104030203" pitchFamily="2" charset="-79"/>
                </a:endParaRPr>
              </a:p>
            </p:txBody>
          </p:sp>
          <p:grpSp>
            <p:nvGrpSpPr>
              <p:cNvPr id="69" name="Groupe 68"/>
              <p:cNvGrpSpPr/>
              <p:nvPr/>
            </p:nvGrpSpPr>
            <p:grpSpPr>
              <a:xfrm>
                <a:off x="6105561" y="1181850"/>
                <a:ext cx="3079013" cy="2082372"/>
                <a:chOff x="5796136" y="188640"/>
                <a:chExt cx="3576915" cy="2352780"/>
              </a:xfrm>
            </p:grpSpPr>
            <p:pic>
              <p:nvPicPr>
                <p:cNvPr id="1027" name="Picture 3" descr="T:\Communication-Education\4-Education\AGE Aires Gestion Educatives\Communication\LOGO\Label AGE - OK-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2352779" cy="2352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9-Logothèque\Province Sud\Province Sud\Logo province Sud SS NC.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634755"/>
                  <a:ext cx="1481585" cy="146055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3" descr="T:\Communication-Education\4-Education\AGE Aires Gestion Educatives\Communication\LOGO\Label AGE - OK-0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2259145"/>
                <a:ext cx="963714" cy="963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3" descr="T:\Communication-Education\4-Education\AGE Aires Gestion Educatives\Communication\LOGO\Label AGE - OK-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0320" y="4712596"/>
                <a:ext cx="899752" cy="899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3" descr="T:\Communication-Education\4-Education\AGE Aires Gestion Educatives\Communication\LOGO\Label AGE - OK-0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5993904"/>
                <a:ext cx="864096" cy="864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3" descr="T:\Communication-Education\4-Education\AGE Aires Gestion Educatives\Communication\LOGO\Label AGE - OK-01[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8336" y="5175173"/>
                <a:ext cx="874450" cy="874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7" name="Connecteur droit 16"/>
              <p:cNvCxnSpPr/>
              <p:nvPr/>
            </p:nvCxnSpPr>
            <p:spPr>
              <a:xfrm>
                <a:off x="5292080" y="587727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971600" y="2924944"/>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893617" y="4869160"/>
                <a:ext cx="1426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a:endCxn id="22" idx="1"/>
              </p:cNvCxnSpPr>
              <p:nvPr/>
            </p:nvCxnSpPr>
            <p:spPr>
              <a:xfrm>
                <a:off x="4320320" y="4869160"/>
                <a:ext cx="0" cy="293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7524329" y="5166670"/>
                <a:ext cx="0" cy="128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7524329" y="5166670"/>
                <a:ext cx="720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524329" y="6450402"/>
                <a:ext cx="576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22" idx="1"/>
                <a:endCxn id="22" idx="1"/>
              </p:cNvCxnSpPr>
              <p:nvPr/>
            </p:nvCxnSpPr>
            <p:spPr>
              <a:xfrm>
                <a:off x="4320320" y="51624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22" idx="1"/>
              </p:cNvCxnSpPr>
              <p:nvPr/>
            </p:nvCxnSpPr>
            <p:spPr>
              <a:xfrm>
                <a:off x="4320320" y="5162472"/>
                <a:ext cx="1076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218575" y="4386461"/>
              <a:ext cx="2016223"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t>2018 : 6 sites inscrits au dispositif</a:t>
              </a:r>
              <a:endParaRPr lang="fr-FR" dirty="0"/>
            </a:p>
          </p:txBody>
        </p:sp>
        <p:sp>
          <p:nvSpPr>
            <p:cNvPr id="3" name="Arc 2"/>
            <p:cNvSpPr/>
            <p:nvPr/>
          </p:nvSpPr>
          <p:spPr>
            <a:xfrm>
              <a:off x="2600522" y="3329047"/>
              <a:ext cx="2043486" cy="3859096"/>
            </a:xfrm>
            <a:prstGeom prst="arc">
              <a:avLst>
                <a:gd name="adj1" fmla="val 15760908"/>
                <a:gd name="adj2" fmla="val 213279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rc 27"/>
            <p:cNvSpPr/>
            <p:nvPr/>
          </p:nvSpPr>
          <p:spPr>
            <a:xfrm>
              <a:off x="2843808" y="2857538"/>
              <a:ext cx="3191439" cy="4003843"/>
            </a:xfrm>
            <a:prstGeom prst="arc">
              <a:avLst>
                <a:gd name="adj1" fmla="val 14110132"/>
                <a:gd name="adj2" fmla="val 16668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rc 29"/>
            <p:cNvSpPr/>
            <p:nvPr/>
          </p:nvSpPr>
          <p:spPr>
            <a:xfrm>
              <a:off x="5967605" y="4401108"/>
              <a:ext cx="1795127" cy="3859096"/>
            </a:xfrm>
            <a:prstGeom prst="arc">
              <a:avLst>
                <a:gd name="adj1" fmla="val 1334696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a:off x="4826690" y="4000054"/>
              <a:ext cx="2942064" cy="3859096"/>
            </a:xfrm>
            <a:prstGeom prst="arc">
              <a:avLst>
                <a:gd name="adj1" fmla="val 12509498"/>
                <a:gd name="adj2" fmla="val 8249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Arc 31"/>
            <p:cNvSpPr/>
            <p:nvPr/>
          </p:nvSpPr>
          <p:spPr>
            <a:xfrm>
              <a:off x="4308318" y="4848125"/>
              <a:ext cx="1795127" cy="2749013"/>
            </a:xfrm>
            <a:prstGeom prst="arc">
              <a:avLst>
                <a:gd name="adj1" fmla="val 14485313"/>
                <a:gd name="adj2" fmla="val 19522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06844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AutoShape 8" descr="http://www.province-sud.intra/catalog/print/document/print1239159703208784710504.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grpSp>
        <p:nvGrpSpPr>
          <p:cNvPr id="4" name="Groupe 3"/>
          <p:cNvGrpSpPr/>
          <p:nvPr/>
        </p:nvGrpSpPr>
        <p:grpSpPr>
          <a:xfrm>
            <a:off x="179511" y="27371"/>
            <a:ext cx="8868890" cy="6838013"/>
            <a:chOff x="179511" y="27371"/>
            <a:chExt cx="8868890" cy="6838013"/>
          </a:xfrm>
        </p:grpSpPr>
        <p:sp>
          <p:nvSpPr>
            <p:cNvPr id="13" name="ZoneTexte 2"/>
            <p:cNvSpPr txBox="1">
              <a:spLocks noChangeArrowheads="1"/>
            </p:cNvSpPr>
            <p:nvPr/>
          </p:nvSpPr>
          <p:spPr bwMode="auto">
            <a:xfrm>
              <a:off x="257363" y="5695833"/>
              <a:ext cx="4320282"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sz="1400" dirty="0" smtClean="0">
                  <a:solidFill>
                    <a:schemeClr val="accent5">
                      <a:lumMod val="75000"/>
                    </a:schemeClr>
                  </a:solidFill>
                  <a:latin typeface="Arial Black" panose="020B0A04020102020204" pitchFamily="34" charset="0"/>
                  <a:cs typeface="Aharoni" panose="02010803020104030203" pitchFamily="2" charset="-79"/>
                </a:rPr>
                <a:t>Elèves </a:t>
              </a:r>
              <a:r>
                <a:rPr lang="fr-FR" sz="1400" dirty="0">
                  <a:solidFill>
                    <a:schemeClr val="accent5">
                      <a:lumMod val="75000"/>
                    </a:schemeClr>
                  </a:solidFill>
                  <a:latin typeface="Arial Black" panose="020B0A04020102020204" pitchFamily="34" charset="0"/>
                  <a:cs typeface="Aharoni" panose="02010803020104030203" pitchFamily="2" charset="-79"/>
                </a:rPr>
                <a:t>de 6ème du collège de </a:t>
              </a:r>
              <a:r>
                <a:rPr lang="fr-FR" sz="1400" dirty="0" err="1">
                  <a:solidFill>
                    <a:schemeClr val="accent5">
                      <a:lumMod val="75000"/>
                    </a:schemeClr>
                  </a:solidFill>
                  <a:latin typeface="Arial Black" panose="020B0A04020102020204" pitchFamily="34" charset="0"/>
                  <a:cs typeface="Aharoni" panose="02010803020104030203" pitchFamily="2" charset="-79"/>
                </a:rPr>
                <a:t>Kaméré</a:t>
              </a:r>
              <a:endParaRPr lang="fr-FR" sz="1400" dirty="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Association Mieux Vivre à </a:t>
              </a:r>
              <a:r>
                <a:rPr lang="fr-FR" sz="1400" dirty="0" err="1">
                  <a:solidFill>
                    <a:schemeClr val="accent5">
                      <a:lumMod val="75000"/>
                    </a:schemeClr>
                  </a:solidFill>
                  <a:latin typeface="Arial Black" panose="020B0A04020102020204" pitchFamily="34" charset="0"/>
                  <a:cs typeface="Aharoni" panose="02010803020104030203" pitchFamily="2" charset="-79"/>
                </a:rPr>
                <a:t>Kaméré</a:t>
              </a:r>
              <a:r>
                <a:rPr lang="fr-FR" sz="1400" dirty="0">
                  <a:solidFill>
                    <a:schemeClr val="accent5">
                      <a:lumMod val="75000"/>
                    </a:schemeClr>
                  </a:solidFill>
                  <a:latin typeface="Arial Black" panose="020B0A04020102020204" pitchFamily="34" charset="0"/>
                  <a:cs typeface="Aharoni" panose="02010803020104030203" pitchFamily="2" charset="-79"/>
                </a:rPr>
                <a:t> (MVK)</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Association Symbiose</a:t>
              </a:r>
            </a:p>
            <a:p>
              <a:pPr>
                <a:defRPr/>
              </a:pPr>
              <a:endParaRPr lang="fr-FR" sz="1400" dirty="0" smtClean="0"/>
            </a:p>
          </p:txBody>
        </p:sp>
        <p:pic>
          <p:nvPicPr>
            <p:cNvPr id="1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376125"/>
              <a:ext cx="5517687" cy="390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a:t>
              </a:r>
              <a:r>
                <a:rPr lang="fr-FR" sz="3600" dirty="0" smtClean="0">
                  <a:solidFill>
                    <a:srgbClr val="1B8EC7"/>
                  </a:solidFill>
                  <a:latin typeface="Aharoni" panose="02010803020104030203" pitchFamily="2" charset="-79"/>
                  <a:cs typeface="Aharoni" panose="02010803020104030203" pitchFamily="2" charset="-79"/>
                </a:rPr>
                <a:t>Forêt sèche de Cap </a:t>
              </a:r>
              <a:r>
                <a:rPr lang="fr-FR" sz="3600" dirty="0" err="1" smtClean="0">
                  <a:solidFill>
                    <a:srgbClr val="1B8EC7"/>
                  </a:solidFill>
                  <a:latin typeface="Aharoni" panose="02010803020104030203" pitchFamily="2" charset="-79"/>
                  <a:cs typeface="Aharoni" panose="02010803020104030203" pitchFamily="2" charset="-79"/>
                </a:rPr>
                <a:t>Kaméré</a:t>
              </a:r>
              <a:endParaRPr lang="fr-FR" sz="3600" dirty="0">
                <a:solidFill>
                  <a:srgbClr val="1B8EC7"/>
                </a:solidFill>
                <a:latin typeface="Aharoni" panose="02010803020104030203" pitchFamily="2" charset="-79"/>
                <a:cs typeface="Aharoni" panose="02010803020104030203" pitchFamily="2" charset="-79"/>
              </a:endParaRPr>
            </a:p>
          </p:txBody>
        </p:sp>
        <p:sp>
          <p:nvSpPr>
            <p:cNvPr id="19" name="Title 1"/>
            <p:cNvSpPr txBox="1">
              <a:spLocks/>
            </p:cNvSpPr>
            <p:nvPr/>
          </p:nvSpPr>
          <p:spPr bwMode="auto">
            <a:xfrm>
              <a:off x="225961" y="5276121"/>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1852" y="1484783"/>
              <a:ext cx="3063536" cy="1276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T:\Communication-Education\4-Education\AGE Aires Gestion Educatives\AGE KAMERE\photos\20150929_1450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712" y="3075468"/>
              <a:ext cx="1025689" cy="18234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1852" y="2791606"/>
              <a:ext cx="2098703" cy="119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631" y="4149080"/>
              <a:ext cx="1873678" cy="99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7"/>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773542" y="5244490"/>
              <a:ext cx="2214437" cy="15433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655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8132" y="197920"/>
            <a:ext cx="8693063" cy="6312250"/>
            <a:chOff x="179511" y="27371"/>
            <a:chExt cx="8693063" cy="6312250"/>
          </a:xfrm>
        </p:grpSpPr>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4738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13" name="ZoneTexte 2"/>
            <p:cNvSpPr txBox="1">
              <a:spLocks noChangeArrowheads="1"/>
            </p:cNvSpPr>
            <p:nvPr/>
          </p:nvSpPr>
          <p:spPr bwMode="auto">
            <a:xfrm>
              <a:off x="431075" y="5170070"/>
              <a:ext cx="4320282"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altLang="fr-FR" sz="1400" dirty="0" smtClean="0">
                  <a:solidFill>
                    <a:schemeClr val="accent5">
                      <a:lumMod val="75000"/>
                    </a:schemeClr>
                  </a:solidFill>
                  <a:latin typeface="Arial Black" panose="020B0A04020102020204" pitchFamily="34" charset="0"/>
                  <a:cs typeface="Aharoni" panose="02010803020104030203" pitchFamily="2" charset="-79"/>
                </a:rPr>
                <a:t>Elèves </a:t>
              </a:r>
              <a:r>
                <a:rPr lang="fr-FR" altLang="fr-FR" sz="1400" dirty="0">
                  <a:solidFill>
                    <a:schemeClr val="accent5">
                      <a:lumMod val="75000"/>
                    </a:schemeClr>
                  </a:solidFill>
                  <a:latin typeface="Arial Black" panose="020B0A04020102020204" pitchFamily="34" charset="0"/>
                  <a:cs typeface="Aharoni" panose="02010803020104030203" pitchFamily="2" charset="-79"/>
                </a:rPr>
                <a:t>du lycée professionnel de St Pierre Chanel : secondes bac pro vente et commerce </a:t>
              </a:r>
            </a:p>
            <a:p>
              <a:pPr marL="285750" indent="-285750">
                <a:buFont typeface="Wingdings" pitchFamily="2" charset="2"/>
                <a:buChar char="§"/>
                <a:defRPr/>
              </a:pPr>
              <a:r>
                <a:rPr lang="fr-FR" sz="1400" dirty="0" smtClean="0">
                  <a:solidFill>
                    <a:schemeClr val="accent5">
                      <a:lumMod val="75000"/>
                    </a:schemeClr>
                  </a:solidFill>
                  <a:latin typeface="Arial Black" panose="020B0A04020102020204" pitchFamily="34" charset="0"/>
                  <a:cs typeface="Aharoni" panose="02010803020104030203" pitchFamily="2" charset="-79"/>
                </a:rPr>
                <a:t>Elèves </a:t>
              </a:r>
              <a:r>
                <a:rPr lang="fr-FR" sz="1400" dirty="0">
                  <a:solidFill>
                    <a:schemeClr val="accent5">
                      <a:lumMod val="75000"/>
                    </a:schemeClr>
                  </a:solidFill>
                  <a:latin typeface="Arial Black" panose="020B0A04020102020204" pitchFamily="34" charset="0"/>
                  <a:cs typeface="Aharoni" panose="02010803020104030203" pitchFamily="2" charset="-79"/>
                </a:rPr>
                <a:t>du collège de </a:t>
              </a:r>
              <a:r>
                <a:rPr lang="fr-FR" sz="1400" dirty="0" err="1">
                  <a:solidFill>
                    <a:schemeClr val="accent5">
                      <a:lumMod val="75000"/>
                    </a:schemeClr>
                  </a:solidFill>
                  <a:latin typeface="Arial Black" panose="020B0A04020102020204" pitchFamily="34" charset="0"/>
                  <a:cs typeface="Aharoni" panose="02010803020104030203" pitchFamily="2" charset="-79"/>
                </a:rPr>
                <a:t>Boulari</a:t>
              </a:r>
              <a:r>
                <a:rPr lang="fr-FR" sz="1400" dirty="0">
                  <a:solidFill>
                    <a:schemeClr val="accent5">
                      <a:lumMod val="75000"/>
                    </a:schemeClr>
                  </a:solidFill>
                  <a:latin typeface="Arial Black" panose="020B0A04020102020204" pitchFamily="34" charset="0"/>
                  <a:cs typeface="Aharoni" panose="02010803020104030203" pitchFamily="2" charset="-79"/>
                </a:rPr>
                <a:t> </a:t>
              </a:r>
              <a:r>
                <a:rPr lang="fr-FR" sz="1400" dirty="0" smtClean="0">
                  <a:solidFill>
                    <a:schemeClr val="accent5">
                      <a:lumMod val="75000"/>
                    </a:schemeClr>
                  </a:solidFill>
                  <a:latin typeface="Arial Black" panose="020B0A04020102020204" pitchFamily="34" charset="0"/>
                  <a:cs typeface="Aharoni" panose="02010803020104030203" pitchFamily="2" charset="-79"/>
                </a:rPr>
                <a:t>(6</a:t>
              </a:r>
              <a:r>
                <a:rPr lang="fr-FR" sz="1400" baseline="30000" dirty="0" smtClean="0">
                  <a:solidFill>
                    <a:schemeClr val="accent5">
                      <a:lumMod val="75000"/>
                    </a:schemeClr>
                  </a:solidFill>
                  <a:latin typeface="Arial Black" panose="020B0A04020102020204" pitchFamily="34" charset="0"/>
                  <a:cs typeface="Aharoni" panose="02010803020104030203" pitchFamily="2" charset="-79"/>
                </a:rPr>
                <a:t>ème</a:t>
              </a:r>
              <a:r>
                <a:rPr lang="fr-FR" sz="1400" dirty="0" smtClean="0">
                  <a:solidFill>
                    <a:schemeClr val="accent5">
                      <a:lumMod val="75000"/>
                    </a:schemeClr>
                  </a:solidFill>
                  <a:latin typeface="Arial Black" panose="020B0A04020102020204" pitchFamily="34" charset="0"/>
                  <a:cs typeface="Aharoni" panose="02010803020104030203" pitchFamily="2" charset="-79"/>
                </a:rPr>
                <a:t>) </a:t>
              </a:r>
              <a:endParaRPr lang="fr-FR" sz="1400" dirty="0">
                <a:solidFill>
                  <a:schemeClr val="accent5">
                    <a:lumMod val="75000"/>
                  </a:schemeClr>
                </a:solidFill>
                <a:latin typeface="Arial Black" panose="020B0A04020102020204" pitchFamily="34" charset="0"/>
                <a:cs typeface="Aharoni" panose="02010803020104030203" pitchFamily="2" charset="-79"/>
              </a:endParaRPr>
            </a:p>
            <a:p>
              <a:pPr>
                <a:defRPr/>
              </a:pPr>
              <a:endParaRPr lang="fr-FR" sz="1400" dirty="0" smtClean="0">
                <a:solidFill>
                  <a:schemeClr val="accent5">
                    <a:lumMod val="75000"/>
                  </a:schemeClr>
                </a:solidFill>
              </a:endParaRPr>
            </a:p>
          </p:txBody>
        </p:sp>
        <p:pic>
          <p:nvPicPr>
            <p:cNvPr id="1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795" y="1276100"/>
              <a:ext cx="4937041"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bwMode="auto">
            <a:xfrm>
              <a:off x="431075" y="4759671"/>
              <a:ext cx="4644981"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20" name="Picture 3" descr="F:\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8836" y="3801445"/>
              <a:ext cx="3006952" cy="24431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088" y="1518812"/>
              <a:ext cx="2984700" cy="212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a:t>
              </a:r>
              <a:r>
                <a:rPr lang="fr-FR" sz="3600" dirty="0" smtClean="0">
                  <a:solidFill>
                    <a:srgbClr val="1B8EC7"/>
                  </a:solidFill>
                  <a:latin typeface="Aharoni" panose="02010803020104030203" pitchFamily="2" charset="-79"/>
                  <a:cs typeface="Aharoni" panose="02010803020104030203" pitchFamily="2" charset="-79"/>
                </a:rPr>
                <a:t>Mangrove de </a:t>
              </a:r>
              <a:r>
                <a:rPr lang="fr-FR" sz="3600" dirty="0" err="1" smtClean="0">
                  <a:solidFill>
                    <a:srgbClr val="1B8EC7"/>
                  </a:solidFill>
                  <a:latin typeface="Aharoni" panose="02010803020104030203" pitchFamily="2" charset="-79"/>
                  <a:cs typeface="Aharoni" panose="02010803020104030203" pitchFamily="2" charset="-79"/>
                </a:rPr>
                <a:t>Boulari</a:t>
              </a:r>
              <a:r>
                <a:rPr lang="fr-FR" sz="3600" dirty="0" smtClean="0">
                  <a:solidFill>
                    <a:srgbClr val="1B8EC7"/>
                  </a:solidFill>
                  <a:latin typeface="Aharoni" panose="02010803020104030203" pitchFamily="2" charset="-79"/>
                  <a:cs typeface="Aharoni" panose="02010803020104030203" pitchFamily="2" charset="-79"/>
                </a:rPr>
                <a:t> </a:t>
              </a:r>
              <a:endParaRPr lang="fr-FR" sz="3600" dirty="0">
                <a:solidFill>
                  <a:srgbClr val="1B8EC7"/>
                </a:solidFill>
                <a:latin typeface="Aharoni" panose="02010803020104030203" pitchFamily="2" charset="-79"/>
                <a:cs typeface="Aharoni" panose="02010803020104030203" pitchFamily="2" charset="-79"/>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89904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55575" y="-144463"/>
            <a:ext cx="8735036" cy="6722663"/>
            <a:chOff x="155575" y="-144463"/>
            <a:chExt cx="8735036" cy="6722663"/>
          </a:xfrm>
        </p:grpSpPr>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7222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23558" name="AutoShape 8" descr="http://www.province-sud.intra/catalog/print/document/print1239159703208784710504.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pic>
          <p:nvPicPr>
            <p:cNvPr id="23559"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733" y="1399210"/>
              <a:ext cx="5214549" cy="368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bwMode="auto">
            <a:xfrm>
              <a:off x="375175" y="5178731"/>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sp>
          <p:nvSpPr>
            <p:cNvPr id="13" name="ZoneTexte 2"/>
            <p:cNvSpPr txBox="1">
              <a:spLocks noChangeArrowheads="1"/>
            </p:cNvSpPr>
            <p:nvPr/>
          </p:nvSpPr>
          <p:spPr bwMode="auto">
            <a:xfrm>
              <a:off x="342106" y="5624093"/>
              <a:ext cx="4320282"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altLang="fr-FR" sz="1400" dirty="0" smtClean="0">
                  <a:solidFill>
                    <a:schemeClr val="accent5">
                      <a:lumMod val="75000"/>
                    </a:schemeClr>
                  </a:solidFill>
                  <a:latin typeface="Arial Black" panose="020B0A04020102020204" pitchFamily="34" charset="0"/>
                  <a:cs typeface="Aharoni" panose="02010803020104030203" pitchFamily="2" charset="-79"/>
                </a:rPr>
                <a:t>Elèves </a:t>
              </a:r>
              <a:r>
                <a:rPr lang="fr-FR" altLang="fr-FR" sz="1400" dirty="0">
                  <a:solidFill>
                    <a:schemeClr val="accent5">
                      <a:lumMod val="75000"/>
                    </a:schemeClr>
                  </a:solidFill>
                  <a:latin typeface="Arial Black" panose="020B0A04020102020204" pitchFamily="34" charset="0"/>
                  <a:cs typeface="Aharoni" panose="02010803020104030203" pitchFamily="2" charset="-79"/>
                </a:rPr>
                <a:t>de 5ème du Collège Jean Mariotti</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Elèves de CM2 de l’école Eloi Franc </a:t>
              </a:r>
            </a:p>
            <a:p>
              <a:pPr>
                <a:defRPr/>
              </a:pPr>
              <a:endParaRPr lang="fr-FR" sz="1400" dirty="0">
                <a:solidFill>
                  <a:schemeClr val="accent5">
                    <a:lumMod val="75000"/>
                  </a:schemeClr>
                </a:solidFill>
                <a:latin typeface="Arial Black" panose="020B0A04020102020204" pitchFamily="34" charset="0"/>
                <a:cs typeface="Aharoni" panose="02010803020104030203" pitchFamily="2" charset="-79"/>
              </a:endParaRPr>
            </a:p>
          </p:txBody>
        </p:sp>
        <p:sp>
          <p:nvSpPr>
            <p:cNvPr id="18" name="Rectangle 17"/>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a:t>
              </a:r>
              <a:r>
                <a:rPr lang="fr-FR" sz="3600" dirty="0" smtClean="0">
                  <a:solidFill>
                    <a:srgbClr val="1B8EC7"/>
                  </a:solidFill>
                  <a:latin typeface="Aharoni" panose="02010803020104030203" pitchFamily="2" charset="-79"/>
                  <a:cs typeface="Aharoni" panose="02010803020104030203" pitchFamily="2" charset="-79"/>
                </a:rPr>
                <a:t>Platier </a:t>
              </a:r>
              <a:r>
                <a:rPr lang="fr-FR" sz="3600" dirty="0" err="1" smtClean="0">
                  <a:solidFill>
                    <a:srgbClr val="1B8EC7"/>
                  </a:solidFill>
                  <a:latin typeface="Aharoni" panose="02010803020104030203" pitchFamily="2" charset="-79"/>
                  <a:cs typeface="Aharoni" panose="02010803020104030203" pitchFamily="2" charset="-79"/>
                </a:rPr>
                <a:t>Ricaudy</a:t>
              </a:r>
              <a:endParaRPr lang="fr-FR" sz="3600" dirty="0">
                <a:solidFill>
                  <a:srgbClr val="1B8EC7"/>
                </a:solidFill>
                <a:latin typeface="Aharoni" panose="02010803020104030203" pitchFamily="2" charset="-79"/>
                <a:cs typeface="Aharoni" panose="02010803020104030203" pitchFamily="2" charset="-79"/>
              </a:endParaRPr>
            </a:p>
          </p:txBody>
        </p:sp>
        <p:pic>
          <p:nvPicPr>
            <p:cNvPr id="3074" name="Picture 2" descr="T:\Communication-Education\4-Education\AGE Aires Gestion Educatives\AGE RICAUDY\photos\sortie platier\AGE RICAUDU DECOUVERTE PLAT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597" y="1399211"/>
              <a:ext cx="1840699" cy="13805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T:\Communication-Education\4-Education\AGE Aires Gestion Educatives\AGE RICAUDY\photos\sortie platier\DSC02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856" y="2841625"/>
              <a:ext cx="2808238" cy="2106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Communication-Education\4-Education\AGE Aires Gestion Educatives\AGE RICAUDY\photos\sortie platier\AGE RICAUDY FAU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8232" y="5063226"/>
              <a:ext cx="1950064" cy="146254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T:\Communication-Education\4-Education\AGE Aires Gestion Educatives\AGE RICAUDY\photos\sortie platier\AGE RICAUDY DECOUVERTE PLATIER .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965" y="5075622"/>
              <a:ext cx="1369646" cy="10272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64171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79511" y="27371"/>
            <a:ext cx="8863544" cy="6736673"/>
            <a:chOff x="179511" y="27371"/>
            <a:chExt cx="8863544" cy="6736673"/>
          </a:xfrm>
        </p:grpSpPr>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4738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13" name="ZoneTexte 2"/>
            <p:cNvSpPr txBox="1">
              <a:spLocks noChangeArrowheads="1"/>
            </p:cNvSpPr>
            <p:nvPr/>
          </p:nvSpPr>
          <p:spPr bwMode="auto">
            <a:xfrm>
              <a:off x="219901" y="5791239"/>
              <a:ext cx="4320282"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r>
                <a:rPr lang="fr-FR" altLang="fr-FR" sz="1400" dirty="0" smtClean="0">
                  <a:solidFill>
                    <a:schemeClr val="accent5">
                      <a:lumMod val="75000"/>
                    </a:schemeClr>
                  </a:solidFill>
                  <a:latin typeface="Arial Black" panose="020B0A04020102020204" pitchFamily="34" charset="0"/>
                  <a:cs typeface="Aharoni" panose="02010803020104030203" pitchFamily="2" charset="-79"/>
                </a:rPr>
                <a:t>Elèves </a:t>
              </a:r>
              <a:r>
                <a:rPr lang="fr-FR" altLang="fr-FR" sz="1400" dirty="0">
                  <a:solidFill>
                    <a:schemeClr val="accent5">
                      <a:lumMod val="75000"/>
                    </a:schemeClr>
                  </a:solidFill>
                  <a:latin typeface="Arial Black" panose="020B0A04020102020204" pitchFamily="34" charset="0"/>
                  <a:cs typeface="Aharoni" panose="02010803020104030203" pitchFamily="2" charset="-79"/>
                </a:rPr>
                <a:t>de 2nde, 1ère et terminale lycée Jules Garnier</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Pala Dalik</a:t>
              </a:r>
            </a:p>
            <a:p>
              <a:pPr>
                <a:defRPr/>
              </a:pPr>
              <a:endParaRPr lang="fr-FR" sz="1400" dirty="0" smtClean="0"/>
            </a:p>
          </p:txBody>
        </p:sp>
        <p:sp>
          <p:nvSpPr>
            <p:cNvPr id="11" name="Rectangle 10"/>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a:t>
              </a:r>
              <a:r>
                <a:rPr lang="fr-FR" sz="3600" dirty="0" smtClean="0">
                  <a:solidFill>
                    <a:srgbClr val="1B8EC7"/>
                  </a:solidFill>
                  <a:latin typeface="Aharoni" panose="02010803020104030203" pitchFamily="2" charset="-79"/>
                  <a:cs typeface="Aharoni" panose="02010803020104030203" pitchFamily="2" charset="-79"/>
                </a:rPr>
                <a:t>Baie des Bœufs </a:t>
              </a:r>
              <a:r>
                <a:rPr lang="fr-FR" sz="3600" dirty="0" err="1" smtClean="0">
                  <a:solidFill>
                    <a:srgbClr val="1B8EC7"/>
                  </a:solidFill>
                  <a:latin typeface="Aharoni" panose="02010803020104030203" pitchFamily="2" charset="-79"/>
                  <a:cs typeface="Aharoni" panose="02010803020104030203" pitchFamily="2" charset="-79"/>
                </a:rPr>
                <a:t>Nouville</a:t>
              </a:r>
              <a:endParaRPr lang="fr-FR" sz="3600" dirty="0">
                <a:solidFill>
                  <a:srgbClr val="1B8EC7"/>
                </a:solidFill>
                <a:latin typeface="Aharoni" panose="02010803020104030203" pitchFamily="2" charset="-79"/>
                <a:cs typeface="Aharoni" panose="02010803020104030203" pitchFamily="2" charset="-79"/>
              </a:endParaRPr>
            </a:p>
          </p:txBody>
        </p:sp>
        <p:sp>
          <p:nvSpPr>
            <p:cNvPr id="12" name="Title 1"/>
            <p:cNvSpPr txBox="1">
              <a:spLocks/>
            </p:cNvSpPr>
            <p:nvPr/>
          </p:nvSpPr>
          <p:spPr bwMode="auto">
            <a:xfrm>
              <a:off x="212323" y="5384433"/>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01" y="1407611"/>
              <a:ext cx="4323678" cy="395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Image 8"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549" y="4111340"/>
              <a:ext cx="2122287" cy="1577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 6"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241" y="5810349"/>
              <a:ext cx="4443814" cy="953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p:cNvPicPr/>
            <p:nvPr/>
          </p:nvPicPr>
          <p:blipFill>
            <a:blip r:embed="rId7" cstate="print">
              <a:extLst>
                <a:ext uri="{28A0092B-C50C-407E-A947-70E740481C1C}">
                  <a14:useLocalDpi xmlns:a14="http://schemas.microsoft.com/office/drawing/2010/main" val="0"/>
                </a:ext>
              </a:extLst>
            </a:blip>
            <a:stretch>
              <a:fillRect/>
            </a:stretch>
          </p:blipFill>
          <p:spPr>
            <a:xfrm>
              <a:off x="4671549" y="1421058"/>
              <a:ext cx="3921605" cy="2656014"/>
            </a:xfrm>
            <a:prstGeom prst="rect">
              <a:avLst/>
            </a:prstGeom>
          </p:spPr>
        </p:pic>
        <p:pic>
          <p:nvPicPr>
            <p:cNvPr id="2051" name="Image 7" descr="image0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1877" y="4269671"/>
              <a:ext cx="1683400" cy="1260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4937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AutoShape 8" descr="http://www.province-sud.intra/catalog/print/document/print1239159703208784710504.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grpSp>
        <p:nvGrpSpPr>
          <p:cNvPr id="3" name="Groupe 2"/>
          <p:cNvGrpSpPr/>
          <p:nvPr/>
        </p:nvGrpSpPr>
        <p:grpSpPr>
          <a:xfrm>
            <a:off x="168260" y="235349"/>
            <a:ext cx="8693063" cy="6512702"/>
            <a:chOff x="168260" y="235349"/>
            <a:chExt cx="8693063" cy="6512702"/>
          </a:xfrm>
        </p:grpSpPr>
        <p:sp>
          <p:nvSpPr>
            <p:cNvPr id="23554" name="ZoneTexte 4"/>
            <p:cNvSpPr txBox="1">
              <a:spLocks noChangeArrowheads="1"/>
            </p:cNvSpPr>
            <p:nvPr/>
          </p:nvSpPr>
          <p:spPr bwMode="auto">
            <a:xfrm>
              <a:off x="7115037" y="277337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dirty="0">
                  <a:solidFill>
                    <a:schemeClr val="bg1"/>
                  </a:solidFill>
                </a:rPr>
                <a:t>forêt sèche</a:t>
              </a:r>
            </a:p>
          </p:txBody>
        </p:sp>
        <p:sp>
          <p:nvSpPr>
            <p:cNvPr id="23555" name="ZoneTexte 4"/>
            <p:cNvSpPr txBox="1">
              <a:spLocks noChangeArrowheads="1"/>
            </p:cNvSpPr>
            <p:nvPr/>
          </p:nvSpPr>
          <p:spPr bwMode="auto">
            <a:xfrm>
              <a:off x="6360974" y="3676666"/>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17" name="Titre 1"/>
            <p:cNvSpPr txBox="1">
              <a:spLocks/>
            </p:cNvSpPr>
            <p:nvPr/>
          </p:nvSpPr>
          <p:spPr>
            <a:xfrm>
              <a:off x="600309" y="900674"/>
              <a:ext cx="7772400" cy="147002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fr-FR" sz="2800" dirty="0">
                <a:latin typeface="Arial" panose="020B0604020202020204" pitchFamily="34" charset="0"/>
                <a:cs typeface="Arial" panose="020B0604020202020204" pitchFamily="34" charset="0"/>
              </a:endParaRPr>
            </a:p>
          </p:txBody>
        </p:sp>
        <p:sp>
          <p:nvSpPr>
            <p:cNvPr id="20" name="ZoneTexte 2"/>
            <p:cNvSpPr txBox="1">
              <a:spLocks noChangeArrowheads="1"/>
            </p:cNvSpPr>
            <p:nvPr/>
          </p:nvSpPr>
          <p:spPr bwMode="auto">
            <a:xfrm>
              <a:off x="378453" y="5444922"/>
              <a:ext cx="4320282" cy="11695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endParaRPr lang="fr-FR" sz="1400" dirty="0" smtClean="0"/>
            </a:p>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Elèves de </a:t>
              </a:r>
              <a:r>
                <a:rPr lang="fr-FR" altLang="fr-FR" sz="1400" dirty="0" smtClean="0">
                  <a:solidFill>
                    <a:schemeClr val="accent5">
                      <a:lumMod val="75000"/>
                    </a:schemeClr>
                  </a:solidFill>
                  <a:latin typeface="Arial Black" panose="020B0A04020102020204" pitchFamily="34" charset="0"/>
                  <a:cs typeface="Aharoni" panose="02010803020104030203" pitchFamily="2" charset="-79"/>
                </a:rPr>
                <a:t>4</a:t>
              </a:r>
              <a:r>
                <a:rPr lang="fr-FR" altLang="fr-FR" sz="1400" baseline="30000" dirty="0" smtClean="0">
                  <a:solidFill>
                    <a:schemeClr val="accent5">
                      <a:lumMod val="75000"/>
                    </a:schemeClr>
                  </a:solidFill>
                  <a:latin typeface="Arial Black" panose="020B0A04020102020204" pitchFamily="34" charset="0"/>
                  <a:cs typeface="Aharoni" panose="02010803020104030203" pitchFamily="2" charset="-79"/>
                </a:rPr>
                <a:t>ème</a:t>
              </a:r>
              <a:endParaRPr lang="fr-FR" altLang="fr-FR" sz="1400" dirty="0" smtClean="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r>
                <a:rPr lang="fr-FR" altLang="fr-FR" sz="1400" dirty="0" smtClean="0">
                  <a:solidFill>
                    <a:schemeClr val="accent5">
                      <a:lumMod val="75000"/>
                    </a:schemeClr>
                  </a:solidFill>
                  <a:latin typeface="Arial Black" panose="020B0A04020102020204" pitchFamily="34" charset="0"/>
                  <a:cs typeface="Aharoni" panose="02010803020104030203" pitchFamily="2" charset="-79"/>
                </a:rPr>
                <a:t>Comité de gestion ZCO Patrimoine mondial </a:t>
              </a:r>
              <a:endParaRPr lang="fr-FR" altLang="fr-FR" sz="1400" dirty="0">
                <a:solidFill>
                  <a:schemeClr val="accent5">
                    <a:lumMod val="75000"/>
                  </a:schemeClr>
                </a:solidFill>
                <a:latin typeface="Arial Black" panose="020B0A04020102020204" pitchFamily="34" charset="0"/>
                <a:cs typeface="Aharoni" panose="02010803020104030203" pitchFamily="2" charset="-79"/>
              </a:endParaRPr>
            </a:p>
            <a:p>
              <a:pPr>
                <a:defRPr/>
              </a:pPr>
              <a:endParaRPr lang="fr-FR" sz="14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307" y="5718248"/>
              <a:ext cx="1853645" cy="102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952" y="4305789"/>
              <a:ext cx="1931670" cy="111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586" y="235349"/>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68260" y="406860"/>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a:t>
              </a:r>
              <a:r>
                <a:rPr lang="fr-FR" sz="3600" dirty="0" smtClean="0">
                  <a:solidFill>
                    <a:srgbClr val="1B8EC7"/>
                  </a:solidFill>
                  <a:latin typeface="Aharoni" panose="02010803020104030203" pitchFamily="2" charset="-79"/>
                  <a:cs typeface="Aharoni" panose="02010803020104030203" pitchFamily="2" charset="-79"/>
                </a:rPr>
                <a:t>Creek Salé </a:t>
              </a:r>
              <a:r>
                <a:rPr lang="fr-FR" sz="3600" dirty="0" err="1" smtClean="0">
                  <a:solidFill>
                    <a:srgbClr val="1B8EC7"/>
                  </a:solidFill>
                  <a:latin typeface="Aharoni" panose="02010803020104030203" pitchFamily="2" charset="-79"/>
                  <a:cs typeface="Aharoni" panose="02010803020104030203" pitchFamily="2" charset="-79"/>
                </a:rPr>
                <a:t>Poé</a:t>
              </a:r>
              <a:endParaRPr lang="fr-FR" sz="3600" dirty="0">
                <a:solidFill>
                  <a:srgbClr val="1B8EC7"/>
                </a:solidFill>
                <a:latin typeface="Aharoni" panose="02010803020104030203" pitchFamily="2" charset="-79"/>
                <a:cs typeface="Aharoni" panose="02010803020104030203" pitchFamily="2" charset="-79"/>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69" y="1528419"/>
              <a:ext cx="44386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p:cNvSpPr txBox="1">
              <a:spLocks/>
            </p:cNvSpPr>
            <p:nvPr/>
          </p:nvSpPr>
          <p:spPr bwMode="auto">
            <a:xfrm>
              <a:off x="296724" y="5227033"/>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pic>
          <p:nvPicPr>
            <p:cNvPr id="5123" name="Image 5" descr="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54" y="1525388"/>
              <a:ext cx="3704406" cy="269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54" y="4372464"/>
              <a:ext cx="1718153" cy="128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2" descr="image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2908" y="5482982"/>
              <a:ext cx="1683757" cy="126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5012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9511" y="27371"/>
            <a:ext cx="8693063" cy="7135430"/>
            <a:chOff x="179511" y="27371"/>
            <a:chExt cx="8693063" cy="7135430"/>
          </a:xfrm>
        </p:grpSpPr>
        <p:grpSp>
          <p:nvGrpSpPr>
            <p:cNvPr id="12" name="Groupe 11"/>
            <p:cNvGrpSpPr/>
            <p:nvPr/>
          </p:nvGrpSpPr>
          <p:grpSpPr>
            <a:xfrm>
              <a:off x="290270" y="1345440"/>
              <a:ext cx="6413439" cy="3501572"/>
              <a:chOff x="192677" y="1340768"/>
              <a:chExt cx="8572838" cy="4985856"/>
            </a:xfrm>
          </p:grpSpPr>
          <p:pic>
            <p:nvPicPr>
              <p:cNvPr id="15" name="Imag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677" y="1340768"/>
                <a:ext cx="8572838" cy="4985856"/>
              </a:xfrm>
              <a:prstGeom prst="rect">
                <a:avLst/>
              </a:prstGeom>
            </p:spPr>
          </p:pic>
          <p:sp>
            <p:nvSpPr>
              <p:cNvPr id="16" name="ZoneTexte 15"/>
              <p:cNvSpPr txBox="1"/>
              <p:nvPr/>
            </p:nvSpPr>
            <p:spPr>
              <a:xfrm>
                <a:off x="5953317" y="3027549"/>
                <a:ext cx="646406" cy="507831"/>
              </a:xfrm>
              <a:prstGeom prst="rect">
                <a:avLst/>
              </a:prstGeom>
              <a:noFill/>
            </p:spPr>
            <p:txBody>
              <a:bodyPr wrap="square" lIns="0" tIns="0" rIns="0" bIns="0" rtlCol="0">
                <a:spAutoFit/>
              </a:bodyPr>
              <a:lstStyle/>
              <a:p>
                <a:pPr algn="ctr"/>
                <a:r>
                  <a:rPr lang="fr-FR" sz="1100" dirty="0" smtClean="0"/>
                  <a:t>Zone </a:t>
                </a:r>
                <a:r>
                  <a:rPr lang="fr-FR" sz="1100" dirty="0" err="1" smtClean="0"/>
                  <a:t>RIMaP</a:t>
                </a:r>
                <a:endParaRPr lang="fr-FR" sz="1100" dirty="0" smtClean="0"/>
              </a:p>
              <a:p>
                <a:pPr algn="ctr"/>
                <a:r>
                  <a:rPr lang="fr-FR" sz="1100" dirty="0" smtClean="0"/>
                  <a:t>0,35 ha</a:t>
                </a:r>
                <a:endParaRPr lang="fr-FR" sz="1100" dirty="0"/>
              </a:p>
            </p:txBody>
          </p:sp>
          <p:sp>
            <p:nvSpPr>
              <p:cNvPr id="17" name="ZoneTexte 16"/>
              <p:cNvSpPr txBox="1"/>
              <p:nvPr/>
            </p:nvSpPr>
            <p:spPr>
              <a:xfrm>
                <a:off x="5148064" y="4238295"/>
                <a:ext cx="720080" cy="507831"/>
              </a:xfrm>
              <a:prstGeom prst="rect">
                <a:avLst/>
              </a:prstGeom>
              <a:solidFill>
                <a:schemeClr val="bg1">
                  <a:alpha val="52000"/>
                </a:schemeClr>
              </a:solidFill>
              <a:ln>
                <a:noFill/>
              </a:ln>
            </p:spPr>
            <p:txBody>
              <a:bodyPr wrap="square" lIns="0" tIns="0" rIns="0" bIns="0" rtlCol="0">
                <a:spAutoFit/>
              </a:bodyPr>
              <a:lstStyle/>
              <a:p>
                <a:pPr algn="ctr"/>
                <a:r>
                  <a:rPr lang="fr-FR" sz="1100" dirty="0" smtClean="0"/>
                  <a:t>Zone Enfants</a:t>
                </a:r>
              </a:p>
              <a:p>
                <a:pPr algn="ctr"/>
                <a:r>
                  <a:rPr lang="fr-FR" sz="1100" dirty="0" smtClean="0"/>
                  <a:t>0,38 ha</a:t>
                </a:r>
                <a:endParaRPr lang="fr-FR" sz="1100" dirty="0"/>
              </a:p>
            </p:txBody>
          </p:sp>
        </p:grpSp>
        <p:sp>
          <p:nvSpPr>
            <p:cNvPr id="23554" name="ZoneTexte 4"/>
            <p:cNvSpPr txBox="1">
              <a:spLocks noChangeArrowheads="1"/>
            </p:cNvSpPr>
            <p:nvPr/>
          </p:nvSpPr>
          <p:spPr bwMode="auto">
            <a:xfrm>
              <a:off x="7126288" y="2565400"/>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fr-FR" altLang="fr-FR" sz="1200">
                  <a:solidFill>
                    <a:schemeClr val="bg1"/>
                  </a:solidFill>
                </a:rPr>
                <a:t>forêt sèche</a:t>
              </a:r>
            </a:p>
          </p:txBody>
        </p:sp>
        <p:sp>
          <p:nvSpPr>
            <p:cNvPr id="23555" name="ZoneTexte 4"/>
            <p:cNvSpPr txBox="1">
              <a:spLocks noChangeArrowheads="1"/>
            </p:cNvSpPr>
            <p:nvPr/>
          </p:nvSpPr>
          <p:spPr bwMode="auto">
            <a:xfrm>
              <a:off x="6347385" y="346868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200">
                  <a:solidFill>
                    <a:schemeClr val="bg1"/>
                  </a:solidFill>
                </a:rPr>
                <a:t>récif</a:t>
              </a:r>
            </a:p>
          </p:txBody>
        </p:sp>
        <p:sp>
          <p:nvSpPr>
            <p:cNvPr id="23558" name="AutoShape 8" descr="http://www.province-sud.intra/catalog/print/document/print1239159703208784710504.png"/>
            <p:cNvSpPr>
              <a:spLocks noChangeAspect="1" noChangeArrowheads="1"/>
            </p:cNvSpPr>
            <p:nvPr/>
          </p:nvSpPr>
          <p:spPr bwMode="auto">
            <a:xfrm>
              <a:off x="5940152" y="6858000"/>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fr-FR" altLang="fr-FR"/>
            </a:p>
          </p:txBody>
        </p:sp>
        <p:sp>
          <p:nvSpPr>
            <p:cNvPr id="13" name="ZoneTexte 2"/>
            <p:cNvSpPr txBox="1">
              <a:spLocks noChangeArrowheads="1"/>
            </p:cNvSpPr>
            <p:nvPr/>
          </p:nvSpPr>
          <p:spPr bwMode="auto">
            <a:xfrm>
              <a:off x="222184" y="5254567"/>
              <a:ext cx="432028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285750" indent="-285750">
                <a:buFont typeface="Wingdings" pitchFamily="2" charset="2"/>
                <a:buChar char="§"/>
                <a:defRPr/>
              </a:pPr>
              <a:endParaRPr lang="fr-FR" sz="1400" dirty="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r>
                <a:rPr lang="fr-FR" altLang="fr-FR" sz="1400" dirty="0">
                  <a:solidFill>
                    <a:schemeClr val="accent5">
                      <a:lumMod val="75000"/>
                    </a:schemeClr>
                  </a:solidFill>
                  <a:latin typeface="Arial Black" panose="020B0A04020102020204" pitchFamily="34" charset="0"/>
                  <a:cs typeface="Aharoni" panose="02010803020104030203" pitchFamily="2" charset="-79"/>
                </a:rPr>
                <a:t>Elèves du collège 4ème Sainte Marie de Vao </a:t>
              </a:r>
            </a:p>
            <a:p>
              <a:pPr marL="285750" indent="-285750">
                <a:buFont typeface="Wingdings" pitchFamily="2" charset="2"/>
                <a:buChar char="§"/>
                <a:defRPr/>
              </a:pPr>
              <a:r>
                <a:rPr lang="fr-FR" sz="1400" dirty="0">
                  <a:solidFill>
                    <a:schemeClr val="accent5">
                      <a:lumMod val="75000"/>
                    </a:schemeClr>
                  </a:solidFill>
                  <a:latin typeface="Arial Black" panose="020B0A04020102020204" pitchFamily="34" charset="0"/>
                  <a:cs typeface="Aharoni" panose="02010803020104030203" pitchFamily="2" charset="-79"/>
                </a:rPr>
                <a:t>Elèves du primaire CM1</a:t>
              </a:r>
              <a:r>
                <a:rPr lang="fr-FR" altLang="fr-FR" sz="1400" dirty="0">
                  <a:solidFill>
                    <a:schemeClr val="accent5">
                      <a:lumMod val="75000"/>
                    </a:schemeClr>
                  </a:solidFill>
                  <a:latin typeface="Arial Black" panose="020B0A04020102020204" pitchFamily="34" charset="0"/>
                  <a:cs typeface="Aharoni" panose="02010803020104030203" pitchFamily="2" charset="-79"/>
                </a:rPr>
                <a:t> Sainte Marie de Vao </a:t>
              </a:r>
              <a:endParaRPr lang="fr-FR" sz="1400" dirty="0">
                <a:solidFill>
                  <a:schemeClr val="accent5">
                    <a:lumMod val="75000"/>
                  </a:schemeClr>
                </a:solidFill>
                <a:latin typeface="Arial Black" panose="020B0A04020102020204" pitchFamily="34" charset="0"/>
                <a:cs typeface="Aharoni" panose="02010803020104030203" pitchFamily="2" charset="-79"/>
              </a:endParaRPr>
            </a:p>
            <a:p>
              <a:pPr marL="285750" indent="-285750">
                <a:buFont typeface="Wingdings" pitchFamily="2" charset="2"/>
                <a:buChar char="§"/>
                <a:defRPr/>
              </a:pPr>
              <a:endParaRPr lang="fr-FR" sz="1400" dirty="0">
                <a:solidFill>
                  <a:schemeClr val="accent5">
                    <a:lumMod val="75000"/>
                  </a:schemeClr>
                </a:solidFill>
                <a:latin typeface="Arial Black" panose="020B0A04020102020204" pitchFamily="34" charset="0"/>
                <a:cs typeface="Aharoni" panose="02010803020104030203" pitchFamily="2" charset="-79"/>
              </a:endParaRPr>
            </a:p>
          </p:txBody>
        </p:sp>
        <p:sp>
          <p:nvSpPr>
            <p:cNvPr id="24" name="ZoneTexte 23"/>
            <p:cNvSpPr txBox="1"/>
            <p:nvPr/>
          </p:nvSpPr>
          <p:spPr>
            <a:xfrm>
              <a:off x="2430697" y="2334567"/>
              <a:ext cx="139205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1200" dirty="0" smtClean="0">
                  <a:solidFill>
                    <a:schemeClr val="bg1"/>
                  </a:solidFill>
                </a:rPr>
                <a:t>Aire de gestion éducative </a:t>
              </a:r>
              <a:endParaRPr lang="fr-FR" sz="1200" dirty="0">
                <a:solidFill>
                  <a:schemeClr val="bg1"/>
                </a:solidFill>
              </a:endParaRPr>
            </a:p>
          </p:txBody>
        </p:sp>
        <p:pic>
          <p:nvPicPr>
            <p:cNvPr id="25" name="Image 24" descr="C:\Users\suzelle.wilson\AppData\Local\Microsoft\Windows\Temporary Internet Files\Content.Word\age ile des pins perimetr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470" y="4638514"/>
              <a:ext cx="1909926" cy="2030820"/>
            </a:xfrm>
            <a:prstGeom prst="rect">
              <a:avLst/>
            </a:prstGeom>
            <a:ln>
              <a:noFill/>
            </a:ln>
            <a:effectLst>
              <a:outerShdw blurRad="292100" dist="139700" dir="2700000" algn="tl" rotWithShape="0">
                <a:srgbClr val="333333">
                  <a:alpha val="65000"/>
                </a:srgbClr>
              </a:outerShdw>
            </a:effec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837" y="27371"/>
              <a:ext cx="2078737" cy="129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79511" y="198882"/>
              <a:ext cx="6634959" cy="1200329"/>
            </a:xfrm>
            <a:prstGeom prst="rect">
              <a:avLst/>
            </a:prstGeom>
          </p:spPr>
          <p:txBody>
            <a:bodyPr wrap="square">
              <a:spAutoFit/>
            </a:bodyPr>
            <a:lstStyle/>
            <a:p>
              <a:pPr lvl="0"/>
              <a:r>
                <a:rPr lang="fr-FR" sz="3600" dirty="0">
                  <a:solidFill>
                    <a:srgbClr val="1B8EC7"/>
                  </a:solidFill>
                  <a:latin typeface="Aharoni" panose="02010803020104030203" pitchFamily="2" charset="-79"/>
                  <a:cs typeface="Aharoni" panose="02010803020104030203" pitchFamily="2" charset="-79"/>
                </a:rPr>
                <a:t>AIRE DE GESTION EDUCATIVE </a:t>
              </a:r>
              <a:r>
                <a:rPr lang="fr-FR" sz="3600" dirty="0" smtClean="0">
                  <a:solidFill>
                    <a:srgbClr val="1B8EC7"/>
                  </a:solidFill>
                  <a:latin typeface="Aharoni" panose="02010803020104030203" pitchFamily="2" charset="-79"/>
                  <a:cs typeface="Aharoni" panose="02010803020104030203" pitchFamily="2" charset="-79"/>
                </a:rPr>
                <a:t>Maquis minier de </a:t>
              </a:r>
              <a:r>
                <a:rPr lang="fr-FR" sz="3600" dirty="0" err="1" smtClean="0">
                  <a:solidFill>
                    <a:srgbClr val="1B8EC7"/>
                  </a:solidFill>
                  <a:latin typeface="Aharoni" panose="02010803020104030203" pitchFamily="2" charset="-79"/>
                  <a:cs typeface="Aharoni" panose="02010803020104030203" pitchFamily="2" charset="-79"/>
                </a:rPr>
                <a:t>Touété</a:t>
              </a:r>
              <a:endParaRPr lang="fr-FR" sz="3600" dirty="0">
                <a:solidFill>
                  <a:srgbClr val="1B8EC7"/>
                </a:solidFill>
                <a:latin typeface="Aharoni" panose="02010803020104030203" pitchFamily="2" charset="-79"/>
                <a:cs typeface="Aharoni" panose="02010803020104030203" pitchFamily="2" charset="-79"/>
              </a:endParaRPr>
            </a:p>
          </p:txBody>
        </p:sp>
        <p:sp>
          <p:nvSpPr>
            <p:cNvPr id="22" name="Title 1"/>
            <p:cNvSpPr txBox="1">
              <a:spLocks/>
            </p:cNvSpPr>
            <p:nvPr/>
          </p:nvSpPr>
          <p:spPr bwMode="auto">
            <a:xfrm>
              <a:off x="222184" y="4941168"/>
              <a:ext cx="4988913" cy="435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571500" indent="-571500">
                <a:spcBef>
                  <a:spcPct val="0"/>
                </a:spcBef>
                <a:buFont typeface="Wingdings" pitchFamily="2" charset="2"/>
                <a:buChar char="Ø"/>
                <a:defRPr u="sng">
                  <a:solidFill>
                    <a:schemeClr val="accent1"/>
                  </a:solidFill>
                  <a:effectLst>
                    <a:outerShdw blurRad="38100" dist="38100" dir="2700000" algn="tl">
                      <a:srgbClr val="000000">
                        <a:alpha val="43137"/>
                      </a:srgbClr>
                    </a:outerShdw>
                  </a:effectLst>
                  <a:latin typeface="Arial" charset="0"/>
                  <a:ea typeface="+mj-ea"/>
                  <a:cs typeface="Arial"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indent="0">
                <a:buNone/>
              </a:pPr>
              <a:r>
                <a:rPr lang="fr-FR" sz="2000" dirty="0">
                  <a:solidFill>
                    <a:schemeClr val="accent5">
                      <a:lumMod val="75000"/>
                    </a:schemeClr>
                  </a:solidFill>
                  <a:effectLst/>
                  <a:latin typeface="Arial Black" panose="020B0A04020102020204" pitchFamily="34" charset="0"/>
                </a:rPr>
                <a:t>Les gestionnaires du site </a:t>
              </a:r>
            </a:p>
          </p:txBody>
        </p:sp>
        <p:cxnSp>
          <p:nvCxnSpPr>
            <p:cNvPr id="3" name="Connecteur droit avec flèche 2"/>
            <p:cNvCxnSpPr/>
            <p:nvPr/>
          </p:nvCxnSpPr>
          <p:spPr>
            <a:xfrm>
              <a:off x="3851920" y="2565400"/>
              <a:ext cx="28803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6" name="Imag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64594" y="4941168"/>
              <a:ext cx="2339115" cy="1754336"/>
            </a:xfrm>
            <a:prstGeom prst="rect">
              <a:avLst/>
            </a:prstGeom>
            <a:ln>
              <a:noFill/>
            </a:ln>
            <a:effectLst>
              <a:outerShdw blurRad="292100" dist="139700" dir="2700000" algn="tl" rotWithShape="0">
                <a:srgbClr val="333333">
                  <a:alpha val="65000"/>
                </a:srgbClr>
              </a:outerShdw>
            </a:effectLst>
          </p:spPr>
        </p:pic>
        <p:pic>
          <p:nvPicPr>
            <p:cNvPr id="27" name="Picture 3" descr="P:\8-Evénementiels\2017\2017 09 08 restauration captage Ile des Pins JDD\2017 09 08 plantation Ile des Pins JDD ij (11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493" y="1362084"/>
              <a:ext cx="1543947" cy="20182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8" name="Image 27"/>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88882">
              <a:off x="6807167" y="3270189"/>
              <a:ext cx="2025088" cy="143171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23231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7200" dirty="0" smtClean="0"/>
              <a:t>MERCI DE VOTRE ATTENTION</a:t>
            </a:r>
            <a:endParaRPr lang="fr-FR" sz="7200" dirty="0"/>
          </a:p>
        </p:txBody>
      </p:sp>
      <p:sp>
        <p:nvSpPr>
          <p:cNvPr id="3" name="ZoneTexte 2"/>
          <p:cNvSpPr txBox="1"/>
          <p:nvPr/>
        </p:nvSpPr>
        <p:spPr>
          <a:xfrm>
            <a:off x="3291266" y="6211669"/>
            <a:ext cx="4288301" cy="523220"/>
          </a:xfrm>
          <a:prstGeom prst="rect">
            <a:avLst/>
          </a:prstGeom>
          <a:noFill/>
        </p:spPr>
        <p:txBody>
          <a:bodyPr wrap="square" rtlCol="0">
            <a:spAutoFit/>
          </a:bodyPr>
          <a:lstStyle/>
          <a:p>
            <a:r>
              <a:rPr lang="fr-FR" sz="1400" i="1" dirty="0"/>
              <a:t>Conférence sur la biodiversité du </a:t>
            </a:r>
            <a:r>
              <a:rPr lang="fr-FR" sz="1400" i="1" dirty="0" smtClean="0"/>
              <a:t>Pacifique- Sénat, le 31 mai 2018  </a:t>
            </a:r>
            <a:endParaRPr lang="fr-FR" sz="1400" i="1" dirty="0"/>
          </a:p>
        </p:txBody>
      </p:sp>
    </p:spTree>
    <p:extLst>
      <p:ext uri="{BB962C8B-B14F-4D97-AF65-F5344CB8AC3E}">
        <p14:creationId xmlns:p14="http://schemas.microsoft.com/office/powerpoint/2010/main" val="211664170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622105" y="1929921"/>
            <a:ext cx="6624736" cy="3416320"/>
          </a:xfrm>
          <a:prstGeom prst="rect">
            <a:avLst/>
          </a:prstGeom>
          <a:noFill/>
        </p:spPr>
        <p:txBody>
          <a:bodyPr wrap="square" rtlCol="0">
            <a:spAutoFit/>
          </a:bodyPr>
          <a:lstStyle/>
          <a:p>
            <a:pPr marL="285750" lvl="0" indent="-285750" algn="just">
              <a:buFont typeface="Wingdings" panose="05000000000000000000" pitchFamily="2" charset="2"/>
              <a:buChar char="Ø"/>
            </a:pPr>
            <a:r>
              <a:rPr lang="fr-FR" dirty="0" smtClean="0"/>
              <a:t>Engager </a:t>
            </a:r>
            <a:r>
              <a:rPr lang="fr-FR" dirty="0"/>
              <a:t>la jeunesse calédonienne dans des projets éco citoyens </a:t>
            </a:r>
            <a:endParaRPr lang="fr-FR" dirty="0" smtClean="0"/>
          </a:p>
          <a:p>
            <a:pPr lvl="0" algn="just"/>
            <a:endParaRPr lang="fr-FR" dirty="0"/>
          </a:p>
          <a:p>
            <a:pPr marL="285750" lvl="0" indent="-285750" algn="just">
              <a:buFont typeface="Wingdings" panose="05000000000000000000" pitchFamily="2" charset="2"/>
              <a:buChar char="Ø"/>
            </a:pPr>
            <a:r>
              <a:rPr lang="fr-FR" dirty="0" smtClean="0"/>
              <a:t>Faire </a:t>
            </a:r>
            <a:r>
              <a:rPr lang="fr-FR" dirty="0"/>
              <a:t>connaître pour une meilleure appropriation des enjeux et donc une meilleure sensibilisation à la protection de </a:t>
            </a:r>
            <a:r>
              <a:rPr lang="fr-FR" dirty="0" smtClean="0"/>
              <a:t>l’environnement</a:t>
            </a:r>
          </a:p>
          <a:p>
            <a:pPr lvl="0" algn="just"/>
            <a:endParaRPr lang="fr-FR" dirty="0"/>
          </a:p>
          <a:p>
            <a:pPr marL="285750" lvl="0" indent="-285750" algn="just">
              <a:buFont typeface="Wingdings" panose="05000000000000000000" pitchFamily="2" charset="2"/>
              <a:buChar char="Ø"/>
            </a:pPr>
            <a:r>
              <a:rPr lang="fr-FR" dirty="0" smtClean="0"/>
              <a:t>Préserver </a:t>
            </a:r>
            <a:r>
              <a:rPr lang="fr-FR" dirty="0"/>
              <a:t>ou restaurer un </a:t>
            </a:r>
            <a:r>
              <a:rPr lang="fr-FR" dirty="0" smtClean="0"/>
              <a:t>milieu</a:t>
            </a:r>
          </a:p>
          <a:p>
            <a:pPr lvl="0" algn="just"/>
            <a:endParaRPr lang="fr-FR" dirty="0"/>
          </a:p>
          <a:p>
            <a:pPr marL="285750" lvl="0" indent="-285750" algn="just">
              <a:buFont typeface="Wingdings" panose="05000000000000000000" pitchFamily="2" charset="2"/>
              <a:buChar char="Ø"/>
            </a:pPr>
            <a:r>
              <a:rPr lang="fr-FR" dirty="0" smtClean="0"/>
              <a:t>Susciter </a:t>
            </a:r>
            <a:r>
              <a:rPr lang="fr-FR" dirty="0"/>
              <a:t>des vocations dans des filières porteuses et innovantes</a:t>
            </a:r>
          </a:p>
          <a:p>
            <a:pPr algn="just"/>
            <a:r>
              <a:rPr lang="fr-FR" dirty="0"/>
              <a:t> </a:t>
            </a:r>
          </a:p>
        </p:txBody>
      </p:sp>
      <p:graphicFrame>
        <p:nvGraphicFramePr>
          <p:cNvPr id="8" name="Diagramme 7"/>
          <p:cNvGraphicFramePr/>
          <p:nvPr>
            <p:extLst>
              <p:ext uri="{D42A27DB-BD31-4B8C-83A1-F6EECF244321}">
                <p14:modId xmlns:p14="http://schemas.microsoft.com/office/powerpoint/2010/main" val="2780620442"/>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1993" y="2315576"/>
            <a:ext cx="1529592" cy="11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6127" y="993891"/>
            <a:ext cx="1554461" cy="116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1993" y="3609027"/>
            <a:ext cx="1539936" cy="115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14"/>
          <p:cNvGrpSpPr>
            <a:grpSpLocks/>
          </p:cNvGrpSpPr>
          <p:nvPr/>
        </p:nvGrpSpPr>
        <p:grpSpPr bwMode="auto">
          <a:xfrm rot="848484">
            <a:off x="1102473" y="5121823"/>
            <a:ext cx="2293938" cy="1541462"/>
            <a:chOff x="0" y="0"/>
            <a:chExt cx="3209965" cy="2386453"/>
          </a:xfrm>
        </p:grpSpPr>
        <p:pic>
          <p:nvPicPr>
            <p:cNvPr id="11" name="Imag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84714">
              <a:off x="0" y="0"/>
              <a:ext cx="3209965" cy="238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3" descr="E:\IMG_589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1267" y="340685"/>
              <a:ext cx="2771775" cy="182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631509">
            <a:off x="3836630" y="5057685"/>
            <a:ext cx="1469293" cy="146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741932">
            <a:off x="5686984" y="5104378"/>
            <a:ext cx="1840304" cy="151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1735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6624736" cy="3847207"/>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Ø"/>
            </a:pPr>
            <a:r>
              <a:rPr lang="fr-FR" dirty="0"/>
              <a:t>Une « Aire de Gestion Educative » est une zone maritime littorale ou une zone terrestre gérée de manière participative par les élèves et les enseignants d’un établissement scolaire en partenariat avec les usagers, les associations, les organismes de recherche et les collectivités territoriales. </a:t>
            </a:r>
            <a:endParaRPr lang="fr-FR" dirty="0" smtClean="0"/>
          </a:p>
          <a:p>
            <a:pPr algn="just">
              <a:spcBef>
                <a:spcPts val="600"/>
              </a:spcBef>
            </a:pPr>
            <a:endParaRPr lang="fr-FR" sz="1050" dirty="0" smtClean="0"/>
          </a:p>
          <a:p>
            <a:pPr marL="285750" indent="-285750" algn="just">
              <a:spcBef>
                <a:spcPts val="600"/>
              </a:spcBef>
              <a:buFont typeface="Wingdings" panose="05000000000000000000" pitchFamily="2" charset="2"/>
              <a:buChar char="Ø"/>
            </a:pPr>
            <a:r>
              <a:rPr lang="fr-FR" dirty="0" smtClean="0"/>
              <a:t>Il </a:t>
            </a:r>
            <a:r>
              <a:rPr lang="fr-FR" dirty="0"/>
              <a:t>s’agit d’une démarche impliquant des élèves </a:t>
            </a:r>
            <a:r>
              <a:rPr lang="fr-FR" dirty="0" smtClean="0"/>
              <a:t>du primaire et du secondaire autour d’un </a:t>
            </a:r>
            <a:r>
              <a:rPr lang="fr-FR" dirty="0"/>
              <a:t>projet d’action citoyenne de protection et de gestion d’un milieu. </a:t>
            </a:r>
            <a:endParaRPr lang="fr-FR" dirty="0" smtClean="0"/>
          </a:p>
          <a:p>
            <a:pPr algn="just">
              <a:spcBef>
                <a:spcPts val="600"/>
              </a:spcBef>
            </a:pPr>
            <a:endParaRPr lang="fr-FR" sz="1000" dirty="0"/>
          </a:p>
          <a:p>
            <a:pPr marL="285750" indent="-285750" algn="just">
              <a:spcBef>
                <a:spcPts val="600"/>
              </a:spcBef>
              <a:buFont typeface="Wingdings" panose="05000000000000000000" pitchFamily="2" charset="2"/>
              <a:buChar char="Ø"/>
            </a:pPr>
            <a:r>
              <a:rPr lang="fr-FR" dirty="0" smtClean="0"/>
              <a:t>L’AGE </a:t>
            </a:r>
            <a:r>
              <a:rPr lang="fr-FR" dirty="0"/>
              <a:t>peut concerner des représentants de la société civile : usagers, associations, chercheurs, spécialistes et collectivités territoriales. </a:t>
            </a:r>
            <a:endParaRPr lang="fr-FR" dirty="0" smtClean="0"/>
          </a:p>
        </p:txBody>
      </p:sp>
      <p:graphicFrame>
        <p:nvGraphicFramePr>
          <p:cNvPr id="8" name="Diagramme 7"/>
          <p:cNvGraphicFramePr/>
          <p:nvPr>
            <p:extLst>
              <p:ext uri="{D42A27DB-BD31-4B8C-83A1-F6EECF244321}">
                <p14:modId xmlns:p14="http://schemas.microsoft.com/office/powerpoint/2010/main" val="3273375718"/>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0272" y="1844825"/>
            <a:ext cx="2014846" cy="15121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43" y="3429000"/>
            <a:ext cx="2208213" cy="16541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04817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3096344"/>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4000" cap="small" dirty="0" smtClean="0">
                <a:solidFill>
                  <a:schemeClr val="bg1"/>
                </a:solidFill>
                <a:latin typeface="Calibri Light" pitchFamily="34" charset="0"/>
              </a:rPr>
              <a:t>LE DISPOSITIF AGE « </a:t>
            </a:r>
            <a:r>
              <a:rPr lang="fr-FR" sz="4000" cap="small" dirty="0" smtClean="0">
                <a:solidFill>
                  <a:schemeClr val="bg1"/>
                </a:solidFill>
                <a:latin typeface="Calibri Light" pitchFamily="34" charset="0"/>
              </a:rPr>
              <a:t>AIRE </a:t>
            </a:r>
            <a:r>
              <a:rPr lang="fr-FR" sz="4000" cap="small" dirty="0" smtClean="0">
                <a:solidFill>
                  <a:schemeClr val="bg1"/>
                </a:solidFill>
                <a:latin typeface="Calibri Light" pitchFamily="34" charset="0"/>
              </a:rPr>
              <a:t>DE GESTION </a:t>
            </a:r>
            <a:r>
              <a:rPr lang="fr-FR" sz="4000" cap="small" dirty="0" smtClean="0">
                <a:solidFill>
                  <a:schemeClr val="bg1"/>
                </a:solidFill>
                <a:latin typeface="Calibri Light" pitchFamily="34" charset="0"/>
              </a:rPr>
              <a:t>EDUCATIVE</a:t>
            </a:r>
            <a:r>
              <a:rPr lang="fr-FR" sz="4000" cap="small" dirty="0" smtClean="0">
                <a:solidFill>
                  <a:schemeClr val="bg1"/>
                </a:solidFill>
                <a:latin typeface="Calibri Light" pitchFamily="34" charset="0"/>
              </a:rPr>
              <a:t> </a:t>
            </a:r>
            <a:r>
              <a:rPr lang="fr-FR" sz="4000" cap="small" dirty="0" smtClean="0">
                <a:solidFill>
                  <a:schemeClr val="bg1"/>
                </a:solidFill>
                <a:latin typeface="Calibri Light" pitchFamily="34" charset="0"/>
              </a:rPr>
              <a:t>»</a:t>
            </a:r>
          </a:p>
          <a:p>
            <a:pPr algn="ctr"/>
            <a:r>
              <a:rPr lang="fr-FR" sz="4000" cap="small" dirty="0" smtClean="0">
                <a:solidFill>
                  <a:schemeClr val="tx1"/>
                </a:solidFill>
                <a:latin typeface="Calibri Light" pitchFamily="34" charset="0"/>
              </a:rPr>
              <a:t>En image </a:t>
            </a:r>
          </a:p>
          <a:p>
            <a:pPr algn="ctr"/>
            <a:r>
              <a:rPr lang="fr-FR" sz="2800" cap="small" dirty="0" smtClean="0">
                <a:solidFill>
                  <a:schemeClr val="bg1"/>
                </a:solidFill>
                <a:latin typeface="Calibri Light" pitchFamily="34" charset="0"/>
              </a:rPr>
              <a:t> </a:t>
            </a:r>
            <a:endParaRPr lang="fr-FR" sz="2800" cap="small" dirty="0">
              <a:latin typeface="Calibri Light" pitchFamily="34" charset="0"/>
            </a:endParaRPr>
          </a:p>
        </p:txBody>
      </p:sp>
      <p:sp>
        <p:nvSpPr>
          <p:cNvPr id="11" name="Bouton d'action : Fin 10">
            <a:hlinkClick r:id="" action="ppaction://hlinkshowjump?jump=lastslide" highlightClick="1"/>
          </p:cNvPr>
          <p:cNvSpPr/>
          <p:nvPr/>
        </p:nvSpPr>
        <p:spPr>
          <a:xfrm>
            <a:off x="4067944" y="4041068"/>
            <a:ext cx="1512168" cy="792088"/>
          </a:xfrm>
          <a:prstGeom prst="actionButtonE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AutoShape 2" descr="Résultat de recherche d'images pour &quot;pellicule film&quot;"/>
          <p:cNvSpPr>
            <a:spLocks noChangeAspect="1" noChangeArrowheads="1"/>
          </p:cNvSpPr>
          <p:nvPr/>
        </p:nvSpPr>
        <p:spPr bwMode="auto">
          <a:xfrm>
            <a:off x="155575" y="-1652588"/>
            <a:ext cx="2762250" cy="3448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1" y="3341596"/>
            <a:ext cx="2099846" cy="262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descr="Image associé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4215" y="3341469"/>
            <a:ext cx="2445704" cy="1577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4464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6912768" cy="1277273"/>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Ø"/>
            </a:pPr>
            <a:r>
              <a:rPr lang="fr-FR" dirty="0" smtClean="0"/>
              <a:t>Il </a:t>
            </a:r>
            <a:r>
              <a:rPr lang="fr-FR" dirty="0"/>
              <a:t>est porté par la direction de l’Environnement de la province Sud en partenariat avec le Centre d’Initiation à l’Environnement (</a:t>
            </a:r>
            <a:r>
              <a:rPr lang="fr-FR" dirty="0" smtClean="0"/>
              <a:t>CIE</a:t>
            </a:r>
            <a:r>
              <a:rPr lang="fr-FR" dirty="0" smtClean="0"/>
              <a:t>)</a:t>
            </a:r>
            <a:endParaRPr lang="fr-FR" dirty="0" smtClean="0"/>
          </a:p>
          <a:p>
            <a:pPr marL="285750" indent="-285750" algn="just">
              <a:spcBef>
                <a:spcPts val="600"/>
              </a:spcBef>
              <a:buFont typeface="Wingdings" panose="05000000000000000000" pitchFamily="2" charset="2"/>
              <a:buChar char="Ø"/>
            </a:pPr>
            <a:r>
              <a:rPr lang="fr-FR" dirty="0" smtClean="0"/>
              <a:t>Il est encadré par 2 types d’organes :</a:t>
            </a:r>
          </a:p>
        </p:txBody>
      </p:sp>
      <p:graphicFrame>
        <p:nvGraphicFramePr>
          <p:cNvPr id="8" name="Diagramme 7"/>
          <p:cNvGraphicFramePr/>
          <p:nvPr>
            <p:extLst>
              <p:ext uri="{D42A27DB-BD31-4B8C-83A1-F6EECF244321}">
                <p14:modId xmlns:p14="http://schemas.microsoft.com/office/powerpoint/2010/main" val="2968474173"/>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6" descr="Image associé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2320" y="1772816"/>
            <a:ext cx="1567383" cy="1174025"/>
          </a:xfrm>
          <a:prstGeom prst="rect">
            <a:avLst/>
          </a:prstGeom>
          <a:noFill/>
        </p:spPr>
      </p:pic>
      <p:sp>
        <p:nvSpPr>
          <p:cNvPr id="3" name="Rectangle 2"/>
          <p:cNvSpPr/>
          <p:nvPr/>
        </p:nvSpPr>
        <p:spPr>
          <a:xfrm>
            <a:off x="987653" y="4114992"/>
            <a:ext cx="227215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r>
              <a:rPr lang="fr-FR" dirty="0" smtClean="0"/>
              <a:t>Décisionnaire   </a:t>
            </a:r>
          </a:p>
          <a:p>
            <a:pPr lvl="0" algn="ctr"/>
            <a:r>
              <a:rPr lang="fr-FR" dirty="0" smtClean="0"/>
              <a:t>COPIL </a:t>
            </a:r>
            <a:r>
              <a:rPr lang="fr-FR" dirty="0"/>
              <a:t>AGE (Comité de pilotage</a:t>
            </a:r>
            <a:r>
              <a:rPr lang="fr-FR" dirty="0" smtClean="0"/>
              <a:t>)   </a:t>
            </a:r>
            <a:endParaRPr lang="fr-FR" sz="1600" dirty="0" smtClean="0"/>
          </a:p>
        </p:txBody>
      </p:sp>
      <p:sp>
        <p:nvSpPr>
          <p:cNvPr id="14" name="Rectangle 13"/>
          <p:cNvSpPr/>
          <p:nvPr/>
        </p:nvSpPr>
        <p:spPr>
          <a:xfrm>
            <a:off x="1861420" y="5410938"/>
            <a:ext cx="398099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fr-FR" dirty="0"/>
              <a:t>R</a:t>
            </a:r>
            <a:r>
              <a:rPr lang="fr-FR" dirty="0" smtClean="0"/>
              <a:t>éunit les comités de gestion,  la DENV et le CIE (+ techniciens, scientifiques au besoin)</a:t>
            </a:r>
            <a:endParaRPr lang="fr-FR" dirty="0"/>
          </a:p>
        </p:txBody>
      </p:sp>
      <p:sp>
        <p:nvSpPr>
          <p:cNvPr id="15" name="Rectangle 14"/>
          <p:cNvSpPr/>
          <p:nvPr/>
        </p:nvSpPr>
        <p:spPr>
          <a:xfrm>
            <a:off x="4310578" y="4114992"/>
            <a:ext cx="2395051"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dirty="0" smtClean="0"/>
              <a:t>Technique </a:t>
            </a:r>
          </a:p>
          <a:p>
            <a:pPr algn="ctr"/>
            <a:r>
              <a:rPr lang="fr-FR" dirty="0" smtClean="0"/>
              <a:t>COTECH </a:t>
            </a:r>
            <a:r>
              <a:rPr lang="fr-FR" dirty="0"/>
              <a:t>AGE (Comité </a:t>
            </a:r>
            <a:r>
              <a:rPr lang="fr-FR" dirty="0" smtClean="0"/>
              <a:t>technique)  </a:t>
            </a:r>
            <a:endParaRPr lang="fr-FR" dirty="0"/>
          </a:p>
        </p:txBody>
      </p:sp>
      <p:sp>
        <p:nvSpPr>
          <p:cNvPr id="4" name="Flèche vers le bas 3"/>
          <p:cNvSpPr/>
          <p:nvPr/>
        </p:nvSpPr>
        <p:spPr>
          <a:xfrm>
            <a:off x="1691680" y="3372889"/>
            <a:ext cx="864096" cy="64807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Flèche vers le bas 12"/>
          <p:cNvSpPr/>
          <p:nvPr/>
        </p:nvSpPr>
        <p:spPr>
          <a:xfrm>
            <a:off x="5076056" y="3352219"/>
            <a:ext cx="864096" cy="64807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950220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7272808" cy="3693319"/>
          </a:xfrm>
          <a:prstGeom prst="rect">
            <a:avLst/>
          </a:prstGeom>
          <a:noFill/>
        </p:spPr>
        <p:txBody>
          <a:bodyPr wrap="square" rtlCol="0">
            <a:spAutoFit/>
          </a:bodyPr>
          <a:lstStyle/>
          <a:p>
            <a:pPr marL="285750" lvl="0" indent="-285750">
              <a:buFont typeface="Wingdings" panose="05000000000000000000" pitchFamily="2" charset="2"/>
              <a:buChar char="Ø"/>
            </a:pPr>
            <a:r>
              <a:rPr lang="fr-FR" b="1" dirty="0"/>
              <a:t>Le comité de gestion AGE</a:t>
            </a:r>
            <a:endParaRPr lang="fr-FR" dirty="0"/>
          </a:p>
          <a:p>
            <a:r>
              <a:rPr lang="fr-FR" dirty="0"/>
              <a:t> </a:t>
            </a:r>
          </a:p>
          <a:p>
            <a:r>
              <a:rPr lang="fr-FR" dirty="0"/>
              <a:t>Chaque AGE </a:t>
            </a:r>
            <a:r>
              <a:rPr lang="fr-FR" dirty="0" smtClean="0"/>
              <a:t>est géré </a:t>
            </a:r>
            <a:r>
              <a:rPr lang="fr-FR" dirty="0"/>
              <a:t>par </a:t>
            </a:r>
            <a:r>
              <a:rPr lang="fr-FR" b="1" dirty="0"/>
              <a:t>un</a:t>
            </a:r>
            <a:r>
              <a:rPr lang="fr-FR" dirty="0"/>
              <a:t> comité de </a:t>
            </a:r>
            <a:r>
              <a:rPr lang="fr-FR" dirty="0" smtClean="0"/>
              <a:t>gestion qui se compose</a:t>
            </a:r>
            <a:r>
              <a:rPr lang="fr-FR" dirty="0"/>
              <a:t> </a:t>
            </a:r>
            <a:r>
              <a:rPr lang="fr-FR" b="1" dirty="0" smtClean="0"/>
              <a:t>du/des </a:t>
            </a:r>
            <a:r>
              <a:rPr lang="fr-FR" b="1" dirty="0"/>
              <a:t>professeur(s) pilote(s) et de ses </a:t>
            </a:r>
            <a:r>
              <a:rPr lang="fr-FR" b="1" dirty="0" smtClean="0"/>
              <a:t>élèves et d’un </a:t>
            </a:r>
            <a:r>
              <a:rPr lang="fr-FR" b="1" dirty="0"/>
              <a:t>référent et/ou de partenaires</a:t>
            </a:r>
            <a:endParaRPr lang="fr-FR" dirty="0"/>
          </a:p>
          <a:p>
            <a:r>
              <a:rPr lang="fr-FR" b="1" dirty="0"/>
              <a:t> </a:t>
            </a:r>
            <a:endParaRPr lang="fr-FR" dirty="0"/>
          </a:p>
          <a:p>
            <a:pPr marL="285750" indent="-285750">
              <a:buFont typeface="Wingdings" panose="05000000000000000000" pitchFamily="2" charset="2"/>
              <a:buChar char="Ø"/>
            </a:pPr>
            <a:r>
              <a:rPr lang="fr-FR" b="1" dirty="0"/>
              <a:t>Missions </a:t>
            </a:r>
            <a:r>
              <a:rPr lang="fr-FR" b="1" dirty="0"/>
              <a:t> </a:t>
            </a:r>
            <a:endParaRPr lang="fr-FR" b="1" dirty="0" smtClean="0"/>
          </a:p>
          <a:p>
            <a:endParaRPr lang="fr-FR" b="1" dirty="0"/>
          </a:p>
          <a:p>
            <a:pPr marL="285750" lvl="0" indent="-285750">
              <a:buFont typeface="Wingdings" panose="05000000000000000000" pitchFamily="2" charset="2"/>
              <a:buChar char="§"/>
            </a:pPr>
            <a:r>
              <a:rPr lang="fr-FR" dirty="0"/>
              <a:t>Il élabore le plan de gestion du site: définitions des objectifs en fonction de l’état des lieux du site, des actions à mettre en place pour les atteindre et des modalités d’évaluations de l’AGE sur l’année </a:t>
            </a:r>
          </a:p>
          <a:p>
            <a:pPr marL="285750" lvl="0" indent="-285750">
              <a:buFont typeface="Wingdings" panose="05000000000000000000" pitchFamily="2" charset="2"/>
              <a:buChar char="§"/>
            </a:pPr>
            <a:r>
              <a:rPr lang="fr-FR" dirty="0"/>
              <a:t>Il met en œuvre les actions qui s’y réfèrent et les </a:t>
            </a:r>
            <a:r>
              <a:rPr lang="fr-FR" dirty="0" smtClean="0"/>
              <a:t>évalue</a:t>
            </a:r>
            <a:endParaRPr lang="fr-FR" dirty="0"/>
          </a:p>
        </p:txBody>
      </p:sp>
      <p:graphicFrame>
        <p:nvGraphicFramePr>
          <p:cNvPr id="8" name="Diagramme 7"/>
          <p:cNvGraphicFramePr/>
          <p:nvPr>
            <p:extLst>
              <p:ext uri="{D42A27DB-BD31-4B8C-83A1-F6EECF244321}">
                <p14:modId xmlns:p14="http://schemas.microsoft.com/office/powerpoint/2010/main" val="2776681226"/>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6" descr="Image associé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2320" y="1772816"/>
            <a:ext cx="1567383" cy="1174025"/>
          </a:xfrm>
          <a:prstGeom prst="rect">
            <a:avLst/>
          </a:prstGeom>
          <a:noFill/>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0583" y="6008037"/>
            <a:ext cx="12017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48679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0"/>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LE DISPOSITIF AGE « AIRES DE GESTION EDUCATIVES » </a:t>
            </a:r>
            <a:endParaRPr lang="fr-FR" sz="2000" cap="small" dirty="0">
              <a:latin typeface="Calibri Light" pitchFamily="34" charset="0"/>
            </a:endParaRPr>
          </a:p>
        </p:txBody>
      </p:sp>
      <p:sp>
        <p:nvSpPr>
          <p:cNvPr id="2" name="ZoneTexte 1"/>
          <p:cNvSpPr txBox="1"/>
          <p:nvPr/>
        </p:nvSpPr>
        <p:spPr>
          <a:xfrm>
            <a:off x="395536" y="1927043"/>
            <a:ext cx="7272808" cy="2308324"/>
          </a:xfrm>
          <a:prstGeom prst="rect">
            <a:avLst/>
          </a:prstGeom>
          <a:noFill/>
        </p:spPr>
        <p:txBody>
          <a:bodyPr wrap="square" rtlCol="0">
            <a:spAutoFit/>
          </a:bodyPr>
          <a:lstStyle/>
          <a:p>
            <a:pPr lvl="0"/>
            <a:r>
              <a:rPr lang="fr-FR" b="1" dirty="0"/>
              <a:t>Le plan de gestion</a:t>
            </a:r>
            <a:r>
              <a:rPr lang="fr-FR" dirty="0"/>
              <a:t> : </a:t>
            </a:r>
          </a:p>
          <a:p>
            <a:r>
              <a:rPr lang="fr-FR" dirty="0"/>
              <a:t> </a:t>
            </a:r>
          </a:p>
          <a:p>
            <a:r>
              <a:rPr lang="fr-FR" dirty="0"/>
              <a:t>Chaque AGE </a:t>
            </a:r>
            <a:r>
              <a:rPr lang="fr-FR" dirty="0" smtClean="0"/>
              <a:t>doit se </a:t>
            </a:r>
            <a:r>
              <a:rPr lang="fr-FR" dirty="0"/>
              <a:t>doter d’un plan de gestion pour une période de 2 ans qui </a:t>
            </a:r>
            <a:r>
              <a:rPr lang="fr-FR" dirty="0" smtClean="0"/>
              <a:t>est </a:t>
            </a:r>
            <a:r>
              <a:rPr lang="fr-FR" dirty="0"/>
              <a:t>validé par le Comité de Pilotage (COPIL) AGE. </a:t>
            </a:r>
          </a:p>
          <a:p>
            <a:r>
              <a:rPr lang="fr-FR" dirty="0" smtClean="0"/>
              <a:t>Il </a:t>
            </a:r>
            <a:r>
              <a:rPr lang="fr-FR" dirty="0"/>
              <a:t>est élaboré par le comité de </a:t>
            </a:r>
            <a:r>
              <a:rPr lang="fr-FR" dirty="0" smtClean="0"/>
              <a:t>gestion et mis à jour chaque année par ses nouveaux gestionnaires. </a:t>
            </a:r>
          </a:p>
          <a:p>
            <a:r>
              <a:rPr lang="fr-FR" dirty="0" smtClean="0"/>
              <a:t>Il </a:t>
            </a:r>
            <a:r>
              <a:rPr lang="fr-FR" dirty="0"/>
              <a:t>se définit selon le processus suivant :</a:t>
            </a:r>
          </a:p>
          <a:p>
            <a:r>
              <a:rPr lang="fr-FR" dirty="0"/>
              <a:t>  </a:t>
            </a:r>
          </a:p>
        </p:txBody>
      </p:sp>
      <p:graphicFrame>
        <p:nvGraphicFramePr>
          <p:cNvPr id="8" name="Diagramme 7"/>
          <p:cNvGraphicFramePr/>
          <p:nvPr>
            <p:extLst>
              <p:ext uri="{D42A27DB-BD31-4B8C-83A1-F6EECF244321}">
                <p14:modId xmlns:p14="http://schemas.microsoft.com/office/powerpoint/2010/main" val="2241825804"/>
              </p:ext>
            </p:extLst>
          </p:nvPr>
        </p:nvGraphicFramePr>
        <p:xfrm>
          <a:off x="251520" y="980728"/>
          <a:ext cx="7560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0583" y="6008037"/>
            <a:ext cx="12017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6385"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545" y="3861048"/>
            <a:ext cx="3237173" cy="1749687"/>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droite 3"/>
          <p:cNvSpPr/>
          <p:nvPr/>
        </p:nvSpPr>
        <p:spPr>
          <a:xfrm>
            <a:off x="4427984" y="4195831"/>
            <a:ext cx="302433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Exemple du plan de gestion de Cap </a:t>
            </a:r>
            <a:r>
              <a:rPr lang="fr-FR" dirty="0" err="1" smtClean="0"/>
              <a:t>Kaméré</a:t>
            </a:r>
            <a:endParaRPr lang="fr-FR" dirty="0"/>
          </a:p>
        </p:txBody>
      </p:sp>
    </p:spTree>
    <p:extLst>
      <p:ext uri="{BB962C8B-B14F-4D97-AF65-F5344CB8AC3E}">
        <p14:creationId xmlns:p14="http://schemas.microsoft.com/office/powerpoint/2010/main" val="161633118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B37D5FE-740C-46F5-801A-FA5477D9711F}" type="slidenum">
              <a:rPr lang="en-US" smtClean="0"/>
              <a:pPr/>
              <a:t>8</a:t>
            </a:fld>
            <a:endParaRPr lang="en-US"/>
          </a:p>
        </p:txBody>
      </p:sp>
      <p:graphicFrame>
        <p:nvGraphicFramePr>
          <p:cNvPr id="5" name="Objet 4"/>
          <p:cNvGraphicFramePr>
            <a:graphicFrameLocks noChangeAspect="1"/>
          </p:cNvGraphicFramePr>
          <p:nvPr>
            <p:extLst>
              <p:ext uri="{D42A27DB-BD31-4B8C-83A1-F6EECF244321}">
                <p14:modId xmlns:p14="http://schemas.microsoft.com/office/powerpoint/2010/main" val="1319835961"/>
              </p:ext>
            </p:extLst>
          </p:nvPr>
        </p:nvGraphicFramePr>
        <p:xfrm>
          <a:off x="633413" y="104775"/>
          <a:ext cx="7877175" cy="6648450"/>
        </p:xfrm>
        <a:graphic>
          <a:graphicData uri="http://schemas.openxmlformats.org/presentationml/2006/ole">
            <mc:AlternateContent xmlns:mc="http://schemas.openxmlformats.org/markup-compatibility/2006">
              <mc:Choice xmlns:v="urn:schemas-microsoft-com:vml" Requires="v">
                <p:oleObj spid="_x0000_s17411" name="Feuille de calcul" r:id="rId3" imgW="7877077" imgH="6648480" progId="Excel.Sheet.12">
                  <p:embed/>
                </p:oleObj>
              </mc:Choice>
              <mc:Fallback>
                <p:oleObj name="Feuille de calcul" r:id="rId3" imgW="7877077" imgH="6648480" progId="Excel.Sheet.12">
                  <p:embed/>
                  <p:pic>
                    <p:nvPicPr>
                      <p:cNvPr id="0" name=""/>
                      <p:cNvPicPr/>
                      <p:nvPr/>
                    </p:nvPicPr>
                    <p:blipFill>
                      <a:blip r:embed="rId4"/>
                      <a:stretch>
                        <a:fillRect/>
                      </a:stretch>
                    </p:blipFill>
                    <p:spPr>
                      <a:xfrm>
                        <a:off x="633413" y="104775"/>
                        <a:ext cx="7877175" cy="6648450"/>
                      </a:xfrm>
                      <a:prstGeom prst="rect">
                        <a:avLst/>
                      </a:prstGeom>
                    </p:spPr>
                  </p:pic>
                </p:oleObj>
              </mc:Fallback>
            </mc:AlternateContent>
          </a:graphicData>
        </a:graphic>
      </p:graphicFrame>
    </p:spTree>
    <p:extLst>
      <p:ext uri="{BB962C8B-B14F-4D97-AF65-F5344CB8AC3E}">
        <p14:creationId xmlns:p14="http://schemas.microsoft.com/office/powerpoint/2010/main" val="260636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4251903301"/>
              </p:ext>
            </p:extLst>
          </p:nvPr>
        </p:nvGraphicFramePr>
        <p:xfrm>
          <a:off x="459099" y="980728"/>
          <a:ext cx="8229600" cy="4506619"/>
        </p:xfrm>
        <a:graphic>
          <a:graphicData uri="http://schemas.openxmlformats.org/drawingml/2006/table">
            <a:tbl>
              <a:tblPr firstRow="1" firstCol="1" bandRow="1">
                <a:tableStyleId>{5C22544A-7EE6-4342-B048-85BDC9FD1C3A}</a:tableStyleId>
              </a:tblPr>
              <a:tblGrid>
                <a:gridCol w="1552703"/>
                <a:gridCol w="4735881"/>
                <a:gridCol w="1941016"/>
              </a:tblGrid>
              <a:tr h="287209">
                <a:tc gridSpan="3">
                  <a:txBody>
                    <a:bodyPr/>
                    <a:lstStyle/>
                    <a:p>
                      <a:pPr algn="ctr">
                        <a:lnSpc>
                          <a:spcPct val="115000"/>
                        </a:lnSpc>
                        <a:spcAft>
                          <a:spcPts val="0"/>
                        </a:spcAft>
                      </a:pPr>
                      <a:r>
                        <a:rPr lang="fr-FR" sz="1200" dirty="0">
                          <a:effectLst/>
                        </a:rPr>
                        <a:t>GRILLE D’EVALUATION DU PROJET AGE  </a:t>
                      </a:r>
                      <a:endParaRPr lang="fr-FR" sz="900" dirty="0">
                        <a:effectLst/>
                      </a:endParaRPr>
                    </a:p>
                    <a:p>
                      <a:pPr algn="ctr">
                        <a:lnSpc>
                          <a:spcPct val="115000"/>
                        </a:lnSpc>
                        <a:spcAft>
                          <a:spcPts val="0"/>
                        </a:spcAft>
                      </a:pPr>
                      <a:r>
                        <a:rPr lang="fr-FR" sz="400" dirty="0">
                          <a:effectLst/>
                        </a:rPr>
                        <a:t> </a:t>
                      </a:r>
                      <a:endParaRPr lang="fr-FR" sz="900" dirty="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tr>
              <a:tr h="377907">
                <a:tc gridSpan="3">
                  <a:txBody>
                    <a:bodyPr/>
                    <a:lstStyle/>
                    <a:p>
                      <a:pPr algn="ctr">
                        <a:lnSpc>
                          <a:spcPct val="115000"/>
                        </a:lnSpc>
                        <a:spcAft>
                          <a:spcPts val="0"/>
                        </a:spcAft>
                      </a:pPr>
                      <a:r>
                        <a:rPr lang="fr-FR" sz="1200">
                          <a:effectLst/>
                        </a:rPr>
                        <a:t>                                                                               Eléments d’évaluation                                                     Indicateurs de qualité</a:t>
                      </a:r>
                      <a:endParaRPr lang="fr-FR" sz="900">
                        <a:effectLst/>
                      </a:endParaRPr>
                    </a:p>
                    <a:p>
                      <a:pPr algn="ctr">
                        <a:lnSpc>
                          <a:spcPct val="115000"/>
                        </a:lnSpc>
                        <a:spcAft>
                          <a:spcPts val="0"/>
                        </a:spcAft>
                      </a:pPr>
                      <a:r>
                        <a:rPr lang="fr-FR" sz="900">
                          <a:effectLst/>
                        </a:rPr>
                        <a:t> </a:t>
                      </a:r>
                      <a:endParaRPr lang="fr-FR" sz="90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tr>
              <a:tr h="515925">
                <a:tc gridSpan="3">
                  <a:txBody>
                    <a:bodyPr/>
                    <a:lstStyle/>
                    <a:p>
                      <a:pPr algn="ctr">
                        <a:lnSpc>
                          <a:spcPct val="115000"/>
                        </a:lnSpc>
                        <a:spcAft>
                          <a:spcPts val="0"/>
                        </a:spcAft>
                      </a:pPr>
                      <a:r>
                        <a:rPr lang="fr-FR" sz="900" dirty="0">
                          <a:effectLst/>
                        </a:rPr>
                        <a:t>LA CONCEPTION DU DISPOSITIF</a:t>
                      </a:r>
                    </a:p>
                    <a:p>
                      <a:pPr algn="ctr">
                        <a:lnSpc>
                          <a:spcPct val="115000"/>
                        </a:lnSpc>
                        <a:spcAft>
                          <a:spcPts val="0"/>
                        </a:spcAft>
                      </a:pPr>
                      <a:r>
                        <a:rPr lang="fr-FR" sz="900" dirty="0">
                          <a:effectLst/>
                        </a:rPr>
                        <a:t>Evaluer si les intentions énoncées dans le projet sont cohérentes ainsi que la méthodologie de construction</a:t>
                      </a:r>
                    </a:p>
                    <a:p>
                      <a:pPr algn="ctr">
                        <a:lnSpc>
                          <a:spcPct val="115000"/>
                        </a:lnSpc>
                        <a:spcAft>
                          <a:spcPts val="0"/>
                        </a:spcAft>
                      </a:pPr>
                      <a:r>
                        <a:rPr lang="fr-FR" sz="400" dirty="0">
                          <a:effectLst/>
                        </a:rPr>
                        <a:t> </a:t>
                      </a:r>
                      <a:endParaRPr lang="fr-FR" sz="900" dirty="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tr>
              <a:tr h="3325578">
                <a:tc>
                  <a:txBody>
                    <a:bodyPr/>
                    <a:lstStyle/>
                    <a:p>
                      <a:pPr>
                        <a:lnSpc>
                          <a:spcPct val="115000"/>
                        </a:lnSpc>
                        <a:spcAft>
                          <a:spcPts val="0"/>
                        </a:spcAft>
                      </a:pPr>
                      <a:r>
                        <a:rPr lang="fr-FR" sz="900" dirty="0">
                          <a:effectLst/>
                        </a:rPr>
                        <a:t>Evaluer la prise en compte du contexte territorial</a:t>
                      </a:r>
                      <a:endParaRPr lang="fr-FR" sz="900" dirty="0">
                        <a:effectLst/>
                        <a:latin typeface="Calibri"/>
                        <a:ea typeface="Calibri"/>
                        <a:cs typeface="Times New Roman"/>
                      </a:endParaRPr>
                    </a:p>
                  </a:txBody>
                  <a:tcPr marL="59151" marR="59151" marT="0" marB="0"/>
                </a:tc>
                <a:tc>
                  <a:txBody>
                    <a:bodyPr/>
                    <a:lstStyle/>
                    <a:p>
                      <a:pPr marL="342900" lvl="0" indent="-342900">
                        <a:lnSpc>
                          <a:spcPct val="115000"/>
                        </a:lnSpc>
                        <a:spcAft>
                          <a:spcPts val="0"/>
                        </a:spcAft>
                        <a:buFont typeface="Symbol"/>
                        <a:buChar char=""/>
                      </a:pPr>
                      <a:r>
                        <a:rPr lang="fr-FR" sz="900" dirty="0">
                          <a:effectLst/>
                        </a:rPr>
                        <a:t>1. Le projet tient compte de l’identité territoriale, de la culture et des savoirs faire locaux</a:t>
                      </a:r>
                    </a:p>
                    <a:p>
                      <a:pPr marL="342900" lvl="0" indent="-342900">
                        <a:lnSpc>
                          <a:spcPct val="115000"/>
                        </a:lnSpc>
                        <a:spcAft>
                          <a:spcPts val="0"/>
                        </a:spcAft>
                        <a:buFont typeface="Symbol"/>
                        <a:buChar char=""/>
                      </a:pPr>
                      <a:r>
                        <a:rPr lang="fr-FR" sz="900" dirty="0">
                          <a:effectLst/>
                        </a:rPr>
                        <a:t>2. Un diagnostic de départ a été réalisé </a:t>
                      </a:r>
                    </a:p>
                    <a:p>
                      <a:pPr marL="342900" lvl="0" indent="-342900">
                        <a:lnSpc>
                          <a:spcPct val="115000"/>
                        </a:lnSpc>
                        <a:spcAft>
                          <a:spcPts val="0"/>
                        </a:spcAft>
                        <a:buFont typeface="Symbol"/>
                        <a:buChar char=""/>
                      </a:pPr>
                      <a:r>
                        <a:rPr lang="fr-FR" sz="900" dirty="0">
                          <a:effectLst/>
                        </a:rPr>
                        <a:t>3. La problématique du projet est ancrée sur le territoire</a:t>
                      </a:r>
                    </a:p>
                    <a:p>
                      <a:pPr marL="342900" lvl="0" indent="-342900">
                        <a:lnSpc>
                          <a:spcPct val="115000"/>
                        </a:lnSpc>
                        <a:spcAft>
                          <a:spcPts val="0"/>
                        </a:spcAft>
                        <a:buFont typeface="Symbol"/>
                        <a:buChar char=""/>
                      </a:pPr>
                      <a:r>
                        <a:rPr lang="fr-FR" sz="900" dirty="0">
                          <a:effectLst/>
                        </a:rPr>
                        <a:t>4. Le projet respecte les réglementations en vigueur</a:t>
                      </a:r>
                    </a:p>
                    <a:p>
                      <a:pPr marL="342900" lvl="0" indent="-342900">
                        <a:lnSpc>
                          <a:spcPct val="115000"/>
                        </a:lnSpc>
                        <a:spcAft>
                          <a:spcPts val="0"/>
                        </a:spcAft>
                        <a:buFont typeface="Symbol"/>
                        <a:buChar char=""/>
                      </a:pPr>
                      <a:r>
                        <a:rPr lang="fr-FR" sz="900" dirty="0">
                          <a:effectLst/>
                        </a:rPr>
                        <a:t>5. Notre discours est approprié à ce que les élèves peuvent observer par eux-mêmes dans le milieu</a:t>
                      </a:r>
                    </a:p>
                    <a:p>
                      <a:pPr marL="342900" lvl="0" indent="-342900">
                        <a:lnSpc>
                          <a:spcPct val="115000"/>
                        </a:lnSpc>
                        <a:spcAft>
                          <a:spcPts val="0"/>
                        </a:spcAft>
                        <a:buFont typeface="Symbol"/>
                        <a:buChar char=""/>
                      </a:pPr>
                      <a:r>
                        <a:rPr lang="fr-FR" sz="900" dirty="0">
                          <a:effectLst/>
                        </a:rPr>
                        <a:t>6. L’accès à l’AGE est à bonne distance (déplacement, moyen de déplacement, coût)</a:t>
                      </a:r>
                    </a:p>
                    <a:p>
                      <a:pPr marL="201930">
                        <a:lnSpc>
                          <a:spcPct val="115000"/>
                        </a:lnSpc>
                        <a:spcAft>
                          <a:spcPts val="0"/>
                        </a:spcAft>
                      </a:pPr>
                      <a:r>
                        <a:rPr lang="fr-FR" sz="900" dirty="0">
                          <a:effectLst/>
                        </a:rPr>
                        <a:t> </a:t>
                      </a:r>
                    </a:p>
                    <a:p>
                      <a:pPr marL="457200">
                        <a:lnSpc>
                          <a:spcPct val="115000"/>
                        </a:lnSpc>
                        <a:spcAft>
                          <a:spcPts val="0"/>
                        </a:spcAft>
                      </a:pPr>
                      <a:r>
                        <a:rPr lang="fr-FR" sz="900" dirty="0">
                          <a:effectLst/>
                        </a:rPr>
                        <a:t>Commentaires/ remarques : </a:t>
                      </a:r>
                    </a:p>
                    <a:p>
                      <a:pPr marL="342900" lvl="0" indent="-342900" algn="just">
                        <a:lnSpc>
                          <a:spcPct val="115000"/>
                        </a:lnSpc>
                        <a:spcAft>
                          <a:spcPts val="0"/>
                        </a:spcAft>
                        <a:buFont typeface="Wingdings"/>
                        <a:buChar char=""/>
                      </a:pPr>
                      <a:r>
                        <a:rPr lang="fr-FR" sz="900" dirty="0">
                          <a:effectLst/>
                        </a:rPr>
                        <a:t>Point 1 : le projet s’inscrivait bien dans un contexte de territoire (forêt sèche, mangrove)</a:t>
                      </a:r>
                    </a:p>
                    <a:p>
                      <a:pPr marL="342900" lvl="0" indent="-342900" algn="just">
                        <a:lnSpc>
                          <a:spcPct val="115000"/>
                        </a:lnSpc>
                        <a:spcAft>
                          <a:spcPts val="0"/>
                        </a:spcAft>
                        <a:buFont typeface="Wingdings"/>
                        <a:buChar char=""/>
                      </a:pPr>
                      <a:r>
                        <a:rPr lang="fr-FR" sz="900" dirty="0">
                          <a:effectLst/>
                        </a:rPr>
                        <a:t>Point 2 :  Le diagnostic de départ avec des professionnels est très important et permet d’éclairer l’enseignant, le porteur de projet. Cependant à noter que nous avons travaillé essentiellement sur une expertise botanique. Il aurait fallu travailler sur une expertise plus globale.</a:t>
                      </a:r>
                    </a:p>
                    <a:p>
                      <a:pPr marL="342900" lvl="0" indent="-342900" algn="just">
                        <a:lnSpc>
                          <a:spcPct val="115000"/>
                        </a:lnSpc>
                        <a:spcAft>
                          <a:spcPts val="0"/>
                        </a:spcAft>
                        <a:buFont typeface="Wingdings"/>
                        <a:buChar char=""/>
                      </a:pPr>
                      <a:r>
                        <a:rPr lang="fr-FR" sz="900" dirty="0">
                          <a:effectLst/>
                        </a:rPr>
                        <a:t>Point 6 : avec le club symbiose junior, ils ont travaillé avec un petit groupe de 6 à 8 jeunes. Les déplacements étaient donc faciles car nous utilisons nos voitures personnelles ou location parfois. les jeunes du club étant adhérents de l’association ils sont donc couverts par l’assurance de symbiose.</a:t>
                      </a:r>
                    </a:p>
                    <a:p>
                      <a:pPr marL="386080" algn="just">
                        <a:lnSpc>
                          <a:spcPct val="115000"/>
                        </a:lnSpc>
                        <a:spcAft>
                          <a:spcPts val="0"/>
                        </a:spcAft>
                      </a:pPr>
                      <a:r>
                        <a:rPr lang="fr-FR" sz="900" dirty="0">
                          <a:effectLst/>
                        </a:rPr>
                        <a:t> </a:t>
                      </a:r>
                      <a:endParaRPr lang="fr-FR" sz="900" dirty="0">
                        <a:effectLst/>
                        <a:latin typeface="Calibri"/>
                        <a:ea typeface="Calibri"/>
                        <a:cs typeface="Times New Roman"/>
                      </a:endParaRPr>
                    </a:p>
                  </a:txBody>
                  <a:tcPr marL="59151" marR="59151" marT="0" marB="0"/>
                </a:tc>
                <a:tc>
                  <a:txBody>
                    <a:bodyPr/>
                    <a:lstStyle/>
                    <a:p>
                      <a:pPr>
                        <a:lnSpc>
                          <a:spcPct val="115000"/>
                        </a:lnSpc>
                        <a:spcAft>
                          <a:spcPts val="0"/>
                        </a:spcAft>
                      </a:pPr>
                      <a:r>
                        <a:rPr lang="fr-FR" sz="900" dirty="0">
                          <a:effectLst/>
                        </a:rPr>
                        <a:t>       -  -              -             </a:t>
                      </a:r>
                      <a:r>
                        <a:rPr lang="fr-FR" sz="1000" dirty="0">
                          <a:effectLst/>
                        </a:rPr>
                        <a:t>+</a:t>
                      </a:r>
                      <a:r>
                        <a:rPr lang="fr-FR" sz="900" dirty="0">
                          <a:effectLst/>
                        </a:rPr>
                        <a:t>            ++</a:t>
                      </a:r>
                    </a:p>
                    <a:p>
                      <a:pPr algn="ctr">
                        <a:lnSpc>
                          <a:spcPct val="115000"/>
                        </a:lnSpc>
                        <a:spcAft>
                          <a:spcPts val="0"/>
                        </a:spcAft>
                      </a:pPr>
                      <a:r>
                        <a:rPr lang="fr-FR" sz="900" dirty="0">
                          <a:effectLst/>
                        </a:rPr>
                        <a:t>-  -              -             </a:t>
                      </a:r>
                      <a:r>
                        <a:rPr lang="fr-FR" sz="1000" dirty="0">
                          <a:effectLst/>
                        </a:rPr>
                        <a:t>+</a:t>
                      </a:r>
                      <a:r>
                        <a:rPr lang="fr-FR" sz="900" dirty="0">
                          <a:effectLst/>
                        </a:rPr>
                        <a:t>            ++</a:t>
                      </a:r>
                    </a:p>
                    <a:p>
                      <a:pPr algn="ctr">
                        <a:lnSpc>
                          <a:spcPct val="115000"/>
                        </a:lnSpc>
                        <a:spcAft>
                          <a:spcPts val="0"/>
                        </a:spcAft>
                      </a:pPr>
                      <a:r>
                        <a:rPr lang="fr-FR" sz="900" dirty="0">
                          <a:effectLst/>
                        </a:rPr>
                        <a:t>-  -              -             </a:t>
                      </a:r>
                      <a:r>
                        <a:rPr lang="fr-FR" sz="1000" dirty="0">
                          <a:effectLst/>
                        </a:rPr>
                        <a:t>+</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latin typeface="Calibri"/>
                        <a:ea typeface="Calibri"/>
                        <a:cs typeface="Times New Roman"/>
                      </a:endParaRPr>
                    </a:p>
                  </a:txBody>
                  <a:tcPr marL="59151" marR="59151" marT="0" marB="0"/>
                </a:tc>
              </a:tr>
            </a:tbl>
          </a:graphicData>
        </a:graphic>
      </p:graphicFrame>
      <p:sp>
        <p:nvSpPr>
          <p:cNvPr id="11" name="Rectangle 10"/>
          <p:cNvSpPr/>
          <p:nvPr/>
        </p:nvSpPr>
        <p:spPr>
          <a:xfrm>
            <a:off x="1899" y="160338"/>
            <a:ext cx="9144000" cy="648072"/>
          </a:xfrm>
          <a:prstGeom prst="rect">
            <a:avLst/>
          </a:prstGeom>
          <a:solidFill>
            <a:srgbClr val="3898B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cap="small" dirty="0" smtClean="0">
                <a:solidFill>
                  <a:schemeClr val="bg1"/>
                </a:solidFill>
                <a:latin typeface="Calibri Light" pitchFamily="34" charset="0"/>
              </a:rPr>
              <a:t>L’EVALUATION DU DISPOSITIF – </a:t>
            </a:r>
            <a:r>
              <a:rPr lang="fr-FR" sz="2000" cap="small" dirty="0" smtClean="0">
                <a:solidFill>
                  <a:schemeClr val="bg1"/>
                </a:solidFill>
                <a:latin typeface="Calibri Light" pitchFamily="34" charset="0"/>
              </a:rPr>
              <a:t>exemples d’indicateurs  </a:t>
            </a:r>
            <a:endParaRPr lang="fr-FR" sz="2000" cap="small" dirty="0">
              <a:latin typeface="Calibri Light"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39101732"/>
              </p:ext>
            </p:extLst>
          </p:nvPr>
        </p:nvGraphicFramePr>
        <p:xfrm>
          <a:off x="459099" y="3429000"/>
          <a:ext cx="8229600" cy="2161626"/>
        </p:xfrm>
        <a:graphic>
          <a:graphicData uri="http://schemas.openxmlformats.org/drawingml/2006/table">
            <a:tbl>
              <a:tblPr firstRow="1" firstCol="1" bandRow="1">
                <a:tableStyleId>{5C22544A-7EE6-4342-B048-85BDC9FD1C3A}</a:tableStyleId>
              </a:tblPr>
              <a:tblGrid>
                <a:gridCol w="1552703"/>
                <a:gridCol w="4735881"/>
                <a:gridCol w="1941016"/>
              </a:tblGrid>
              <a:tr h="498837">
                <a:tc gridSpan="3">
                  <a:txBody>
                    <a:bodyPr/>
                    <a:lstStyle/>
                    <a:p>
                      <a:pPr algn="ctr">
                        <a:lnSpc>
                          <a:spcPct val="115000"/>
                        </a:lnSpc>
                        <a:spcAft>
                          <a:spcPts val="0"/>
                        </a:spcAft>
                      </a:pPr>
                      <a:r>
                        <a:rPr lang="fr-FR" sz="900" dirty="0">
                          <a:effectLst/>
                        </a:rPr>
                        <a:t> </a:t>
                      </a:r>
                    </a:p>
                    <a:p>
                      <a:pPr algn="ctr">
                        <a:lnSpc>
                          <a:spcPct val="115000"/>
                        </a:lnSpc>
                        <a:spcAft>
                          <a:spcPts val="0"/>
                        </a:spcAft>
                      </a:pPr>
                      <a:r>
                        <a:rPr lang="fr-FR" sz="900" dirty="0">
                          <a:effectLst/>
                        </a:rPr>
                        <a:t>LES EFFETS DE l’ACTION EDUCATIVE / LES RESULTATS</a:t>
                      </a:r>
                    </a:p>
                    <a:p>
                      <a:pPr>
                        <a:lnSpc>
                          <a:spcPct val="115000"/>
                        </a:lnSpc>
                        <a:spcAft>
                          <a:spcPts val="0"/>
                        </a:spcAft>
                      </a:pPr>
                      <a:r>
                        <a:rPr lang="fr-FR" sz="900" dirty="0">
                          <a:effectLst/>
                        </a:rPr>
                        <a:t> </a:t>
                      </a:r>
                      <a:endParaRPr lang="fr-FR" sz="900" dirty="0">
                        <a:effectLst/>
                        <a:latin typeface="Calibri"/>
                        <a:ea typeface="Calibri"/>
                        <a:cs typeface="Times New Roman"/>
                      </a:endParaRPr>
                    </a:p>
                  </a:txBody>
                  <a:tcPr marL="59151" marR="59151" marT="0" marB="0"/>
                </a:tc>
                <a:tc hMerge="1">
                  <a:txBody>
                    <a:bodyPr/>
                    <a:lstStyle/>
                    <a:p>
                      <a:endParaRPr lang="fr-FR"/>
                    </a:p>
                  </a:txBody>
                  <a:tcPr/>
                </a:tc>
                <a:tc hMerge="1">
                  <a:txBody>
                    <a:bodyPr/>
                    <a:lstStyle/>
                    <a:p>
                      <a:endParaRPr lang="fr-FR"/>
                    </a:p>
                  </a:txBody>
                  <a:tcPr/>
                </a:tc>
              </a:tr>
              <a:tr h="1662789">
                <a:tc>
                  <a:txBody>
                    <a:bodyPr/>
                    <a:lstStyle/>
                    <a:p>
                      <a:pPr>
                        <a:lnSpc>
                          <a:spcPct val="115000"/>
                        </a:lnSpc>
                        <a:spcAft>
                          <a:spcPts val="0"/>
                        </a:spcAft>
                      </a:pPr>
                      <a:r>
                        <a:rPr lang="fr-FR" sz="900" dirty="0">
                          <a:effectLst/>
                        </a:rPr>
                        <a:t>Evaluer l’efficacité (atteinte des objectifs) </a:t>
                      </a:r>
                      <a:endParaRPr lang="fr-FR" sz="900" dirty="0">
                        <a:effectLst/>
                        <a:latin typeface="Calibri"/>
                        <a:ea typeface="Calibri"/>
                        <a:cs typeface="Times New Roman"/>
                      </a:endParaRPr>
                    </a:p>
                  </a:txBody>
                  <a:tcPr marL="59151" marR="59151" marT="0" marB="0"/>
                </a:tc>
                <a:tc>
                  <a:txBody>
                    <a:bodyPr/>
                    <a:lstStyle/>
                    <a:p>
                      <a:pPr marL="342900" lvl="0" indent="-342900">
                        <a:lnSpc>
                          <a:spcPct val="115000"/>
                        </a:lnSpc>
                        <a:spcAft>
                          <a:spcPts val="0"/>
                        </a:spcAft>
                        <a:buFont typeface="Symbol"/>
                        <a:buChar char=""/>
                      </a:pPr>
                      <a:r>
                        <a:rPr lang="fr-FR" sz="900">
                          <a:effectLst/>
                        </a:rPr>
                        <a:t>77. Les actions mises en place ont permis d’atteindre les objectifs de départ</a:t>
                      </a:r>
                    </a:p>
                    <a:p>
                      <a:pPr marL="342900" lvl="0" indent="-342900">
                        <a:lnSpc>
                          <a:spcPct val="115000"/>
                        </a:lnSpc>
                        <a:spcAft>
                          <a:spcPts val="0"/>
                        </a:spcAft>
                        <a:buFont typeface="Symbol"/>
                        <a:buChar char=""/>
                      </a:pPr>
                      <a:r>
                        <a:rPr lang="fr-FR" sz="900">
                          <a:effectLst/>
                        </a:rPr>
                        <a:t>78. La représentation des élèves a évolué concernant les thématiques abordées</a:t>
                      </a:r>
                    </a:p>
                    <a:p>
                      <a:pPr marL="342900" lvl="0" indent="-342900">
                        <a:lnSpc>
                          <a:spcPct val="115000"/>
                        </a:lnSpc>
                        <a:spcAft>
                          <a:spcPts val="0"/>
                        </a:spcAft>
                        <a:buFont typeface="Symbol"/>
                        <a:buChar char=""/>
                      </a:pPr>
                      <a:r>
                        <a:rPr lang="fr-FR" sz="900">
                          <a:effectLst/>
                        </a:rPr>
                        <a:t>79. Les élèves ont acquis des connaissances, des savoirs </a:t>
                      </a:r>
                    </a:p>
                    <a:p>
                      <a:pPr marL="342900" lvl="0" indent="-342900">
                        <a:lnSpc>
                          <a:spcPct val="115000"/>
                        </a:lnSpc>
                        <a:spcAft>
                          <a:spcPts val="0"/>
                        </a:spcAft>
                        <a:buFont typeface="Symbol"/>
                        <a:buChar char=""/>
                      </a:pPr>
                      <a:r>
                        <a:rPr lang="fr-FR" sz="900">
                          <a:effectLst/>
                        </a:rPr>
                        <a:t>80. Les élèves ont acquis des compétences, savoir-faire</a:t>
                      </a:r>
                    </a:p>
                    <a:p>
                      <a:pPr marL="342900" lvl="0" indent="-342900">
                        <a:lnSpc>
                          <a:spcPct val="115000"/>
                        </a:lnSpc>
                        <a:spcAft>
                          <a:spcPts val="0"/>
                        </a:spcAft>
                        <a:buFont typeface="Symbol"/>
                        <a:buChar char=""/>
                      </a:pPr>
                      <a:r>
                        <a:rPr lang="fr-FR" sz="900">
                          <a:effectLst/>
                        </a:rPr>
                        <a:t>81. Les attitudes des élèves envers leur environnement ont évolué</a:t>
                      </a:r>
                    </a:p>
                    <a:p>
                      <a:pPr marL="342900" lvl="0" indent="-342900">
                        <a:lnSpc>
                          <a:spcPct val="115000"/>
                        </a:lnSpc>
                        <a:spcAft>
                          <a:spcPts val="0"/>
                        </a:spcAft>
                        <a:buFont typeface="Symbol"/>
                        <a:buChar char=""/>
                      </a:pPr>
                      <a:r>
                        <a:rPr lang="fr-FR" sz="900">
                          <a:effectLst/>
                        </a:rPr>
                        <a:t>82. Les élèves ont modifié leurs pratiques </a:t>
                      </a:r>
                    </a:p>
                    <a:p>
                      <a:pPr marL="342900" lvl="0" indent="-342900">
                        <a:lnSpc>
                          <a:spcPct val="115000"/>
                        </a:lnSpc>
                        <a:spcAft>
                          <a:spcPts val="0"/>
                        </a:spcAft>
                        <a:buFont typeface="Symbol"/>
                        <a:buChar char=""/>
                      </a:pPr>
                      <a:r>
                        <a:rPr lang="fr-FR" sz="900">
                          <a:effectLst/>
                        </a:rPr>
                        <a:t>83. Les enjeux du projet ont été compris par les élèves</a:t>
                      </a:r>
                    </a:p>
                    <a:p>
                      <a:pPr>
                        <a:lnSpc>
                          <a:spcPct val="115000"/>
                        </a:lnSpc>
                        <a:spcAft>
                          <a:spcPts val="0"/>
                        </a:spcAft>
                      </a:pPr>
                      <a:r>
                        <a:rPr lang="fr-FR" sz="900">
                          <a:effectLst/>
                        </a:rPr>
                        <a:t> </a:t>
                      </a:r>
                    </a:p>
                    <a:p>
                      <a:pPr marL="457200">
                        <a:lnSpc>
                          <a:spcPct val="115000"/>
                        </a:lnSpc>
                        <a:spcAft>
                          <a:spcPts val="0"/>
                        </a:spcAft>
                      </a:pPr>
                      <a:r>
                        <a:rPr lang="fr-FR" sz="900">
                          <a:effectLst/>
                        </a:rPr>
                        <a:t>Commentaires/ remarques : </a:t>
                      </a:r>
                    </a:p>
                    <a:p>
                      <a:pPr>
                        <a:lnSpc>
                          <a:spcPct val="115000"/>
                        </a:lnSpc>
                        <a:spcAft>
                          <a:spcPts val="0"/>
                        </a:spcAft>
                      </a:pPr>
                      <a:r>
                        <a:rPr lang="fr-FR" sz="900">
                          <a:effectLst/>
                        </a:rPr>
                        <a:t> </a:t>
                      </a:r>
                      <a:endParaRPr lang="fr-FR" sz="900">
                        <a:effectLst/>
                        <a:latin typeface="Calibri"/>
                        <a:ea typeface="Calibri"/>
                        <a:cs typeface="Times New Roman"/>
                      </a:endParaRPr>
                    </a:p>
                  </a:txBody>
                  <a:tcPr marL="59151" marR="59151" marT="0" marB="0"/>
                </a:tc>
                <a:tc>
                  <a:txBody>
                    <a:bodyPr/>
                    <a:lstStyle/>
                    <a:p>
                      <a:pPr algn="ctr">
                        <a:lnSpc>
                          <a:spcPct val="115000"/>
                        </a:lnSpc>
                        <a:spcAft>
                          <a:spcPts val="0"/>
                        </a:spcAft>
                      </a:pPr>
                      <a:r>
                        <a:rPr lang="fr-FR" sz="900" dirty="0">
                          <a:effectLst/>
                        </a:rPr>
                        <a:t>-  -              </a:t>
                      </a:r>
                      <a:r>
                        <a:rPr lang="fr-FR" sz="1000" dirty="0">
                          <a:effectLst/>
                        </a:rPr>
                        <a:t>-             +</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a:t>
                      </a:r>
                      <a:r>
                        <a:rPr lang="fr-FR" sz="1000" dirty="0">
                          <a:effectLst/>
                        </a:rPr>
                        <a:t>+ </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              -             </a:t>
                      </a:r>
                      <a:r>
                        <a:rPr lang="fr-FR" sz="1000" dirty="0">
                          <a:effectLst/>
                        </a:rPr>
                        <a:t>+</a:t>
                      </a:r>
                      <a:r>
                        <a:rPr lang="fr-FR" sz="900" dirty="0">
                          <a:effectLst/>
                        </a:rPr>
                        <a:t>            ++</a:t>
                      </a:r>
                    </a:p>
                    <a:p>
                      <a:pPr algn="ctr">
                        <a:lnSpc>
                          <a:spcPct val="115000"/>
                        </a:lnSpc>
                        <a:spcAft>
                          <a:spcPts val="0"/>
                        </a:spcAft>
                      </a:pPr>
                      <a:r>
                        <a:rPr lang="fr-FR" sz="900" dirty="0">
                          <a:effectLst/>
                        </a:rPr>
                        <a:t>-  -              -             +            </a:t>
                      </a:r>
                      <a:r>
                        <a:rPr lang="fr-FR" sz="1000" dirty="0">
                          <a:effectLst/>
                        </a:rPr>
                        <a:t>++</a:t>
                      </a:r>
                      <a:endParaRPr lang="fr-FR" sz="900" dirty="0">
                        <a:effectLst/>
                      </a:endParaRPr>
                    </a:p>
                    <a:p>
                      <a:pPr algn="ctr">
                        <a:lnSpc>
                          <a:spcPct val="115000"/>
                        </a:lnSpc>
                        <a:spcAft>
                          <a:spcPts val="0"/>
                        </a:spcAft>
                      </a:pPr>
                      <a:r>
                        <a:rPr lang="fr-FR" sz="900" dirty="0">
                          <a:effectLst/>
                        </a:rPr>
                        <a:t> </a:t>
                      </a:r>
                      <a:endParaRPr lang="fr-FR" sz="900" dirty="0">
                        <a:effectLst/>
                        <a:latin typeface="Calibri"/>
                        <a:ea typeface="Calibri"/>
                        <a:cs typeface="Times New Roman"/>
                      </a:endParaRPr>
                    </a:p>
                  </a:txBody>
                  <a:tcPr marL="59151" marR="59151" marT="0" marB="0"/>
                </a:tc>
              </a:tr>
            </a:tbl>
          </a:graphicData>
        </a:graphic>
      </p:graphicFrame>
    </p:spTree>
    <p:extLst>
      <p:ext uri="{BB962C8B-B14F-4D97-AF65-F5344CB8AC3E}">
        <p14:creationId xmlns:p14="http://schemas.microsoft.com/office/powerpoint/2010/main" val="223939040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Modèle PPT P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PPT PS 1</Template>
  <TotalTime>7715</TotalTime>
  <Words>1239</Words>
  <Application>Microsoft Office PowerPoint</Application>
  <PresentationFormat>Affichage à l'écran (4:3)</PresentationFormat>
  <Paragraphs>199</Paragraphs>
  <Slides>18</Slides>
  <Notes>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0" baseType="lpstr">
      <vt:lpstr>Modèle PPT PS 1</vt:lpstr>
      <vt:lpstr>Feuille de calcul</vt:lpstr>
      <vt:lpstr>Aire de Gestion Educative en province sud  Nouvelle - Calédonie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Direction</dc:title>
  <dc:creator>Aurélie Tual</dc:creator>
  <cp:lastModifiedBy>Suzelle Wilson</cp:lastModifiedBy>
  <cp:revision>564</cp:revision>
  <cp:lastPrinted>2017-08-02T04:24:31Z</cp:lastPrinted>
  <dcterms:created xsi:type="dcterms:W3CDTF">2016-05-17T20:54:35Z</dcterms:created>
  <dcterms:modified xsi:type="dcterms:W3CDTF">2018-05-25T07:13:37Z</dcterms:modified>
</cp:coreProperties>
</file>