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4" r:id="rId2"/>
    <p:sldId id="282" r:id="rId3"/>
    <p:sldId id="284" r:id="rId4"/>
    <p:sldId id="283" r:id="rId5"/>
    <p:sldId id="277" r:id="rId6"/>
    <p:sldId id="278" r:id="rId7"/>
    <p:sldId id="281" r:id="rId8"/>
    <p:sldId id="280" r:id="rId9"/>
    <p:sldId id="276" r:id="rId10"/>
    <p:sldId id="279" r:id="rId11"/>
  </p:sldIdLst>
  <p:sldSz cx="9144000" cy="6858000" type="screen4x3"/>
  <p:notesSz cx="9872663" cy="67421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3037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A1374-7928-463D-9545-47965F96E95C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3037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2A45D-ACC7-420B-BDF1-6909A5FAF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60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01/10/2018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7848600" cy="1927225"/>
          </a:xfrm>
        </p:spPr>
        <p:txBody>
          <a:bodyPr/>
          <a:lstStyle/>
          <a:p>
            <a:r>
              <a:rPr lang="fr-FR" sz="4400" dirty="0" smtClean="0"/>
              <a:t>Dispositif de lutte contre le gaspillage alimentaire </a:t>
            </a:r>
            <a:endParaRPr lang="fr-FR" sz="4400" dirty="0"/>
          </a:p>
        </p:txBody>
      </p:sp>
      <p:pic>
        <p:nvPicPr>
          <p:cNvPr id="4" name="Picture 2" descr="http://www.intradel.be/files/library/SE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952328" cy="15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6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Le tableau pour reporter les pesées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588224" cy="493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1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La réduction des déchets est aujourd'hui une préoccupation majeure, tant pour les collectivités que pour les ménages.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plans locaux de prévention des déchets ont d'ailleurs été mis en place pour </a:t>
            </a:r>
            <a:r>
              <a:rPr lang="fr-FR" dirty="0" smtClean="0"/>
              <a:t>notamment </a:t>
            </a:r>
            <a:r>
              <a:rPr lang="fr-FR" dirty="0"/>
              <a:t>limiter les coûts de gestion et donner un cadre à la sensibilisation des citoyens. </a:t>
            </a:r>
            <a:endParaRPr lang="fr-FR" dirty="0" smtClean="0"/>
          </a:p>
          <a:p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quantité de déchets ménagers ne cesse d'augmenter. Il est donc primordial de sensibiliser les </a:t>
            </a:r>
            <a:r>
              <a:rPr lang="fr-FR" dirty="0" smtClean="0"/>
              <a:t>consommateurs</a:t>
            </a:r>
            <a:r>
              <a:rPr lang="fr-FR" dirty="0"/>
              <a:t>, dans quel contexte que ce soit, à limiter leurs déchets en particulier, par le biais de la lutte contre le gaspillage alimentaire. </a:t>
            </a:r>
          </a:p>
          <a:p>
            <a:r>
              <a:rPr lang="fr-FR" dirty="0" smtClean="0"/>
              <a:t>De </a:t>
            </a:r>
            <a:r>
              <a:rPr lang="fr-FR" dirty="0"/>
              <a:t>la cantine à la cuisine d’un appartement en passant par la salle de restaurant et les rayons des supermarchés, le gaspillage alimentaire s’invite à toutes les tables. </a:t>
            </a:r>
            <a:endParaRPr lang="fr-FR" dirty="0" smtClean="0"/>
          </a:p>
          <a:p>
            <a:r>
              <a:rPr lang="fr-FR" dirty="0" smtClean="0"/>
              <a:t>Par an</a:t>
            </a:r>
            <a:r>
              <a:rPr lang="fr-FR" dirty="0"/>
              <a:t>, une personne gaspille en moyenne 15 à 25 kg d'aliments qu'elle aurait pu consommer.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lutte contre le gaspillage alimentaire apparait donc comme un enjeu sociétal très important.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28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province Sud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Le schéma provincial de gestion des déchets adopté en 2012 met en avant la prévention et la réduction à la source des déchets en l’inscrivant comme son premier principe directeur. </a:t>
            </a:r>
          </a:p>
          <a:p>
            <a:r>
              <a:rPr lang="fr-FR" dirty="0" smtClean="0"/>
              <a:t>Parce que le gaspillage alimentaire doit s’apprendre le plus tôt possible, la PS en partenariat avec l’ADEME et le VR a lancé en 2016 une campagne auprès de 12 établissements (6 collèges et 6 lycées) permettant d’évaluer la nourriture gaspillée par la mise à disposition de kits (poubelles de  tri, balance et tableau de suivi) et la formation des personnels de cantine et chefs d’établissements. </a:t>
            </a:r>
          </a:p>
          <a:p>
            <a:r>
              <a:rPr lang="fr-FR" dirty="0" smtClean="0"/>
              <a:t>Cette opération a été un succès : les déchets évitables (nourriture gaspillée) ont été de 15 kg à 80kg en moyenne par semaine avec une baisse de l’ordre de 5% en fin de semaine,  suite à des ajustements soit des menus ou de la quantité servie. </a:t>
            </a:r>
          </a:p>
          <a:p>
            <a:r>
              <a:rPr lang="fr-FR" dirty="0" smtClean="0"/>
              <a:t>Une évaluation en 2018 doit être réalisée suite à la campagne de 2017 auprès des 12 établissements pilotes</a:t>
            </a:r>
          </a:p>
          <a:p>
            <a:r>
              <a:rPr lang="fr-FR" dirty="0" smtClean="0"/>
              <a:t>Cette année, le collège d’Auteuil a rejoint les 12 établissements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945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chiffres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Lycée </a:t>
            </a:r>
            <a:r>
              <a:rPr lang="fr-FR" dirty="0"/>
              <a:t>Jules Garnier en 2015  : sur 1200 étudiants, 13 tonnes d’aliments consommables gaspillées/an dont 11,5 tonnes d’aliments gaspillés/an  + 1,6 tonnes de pain/an </a:t>
            </a:r>
            <a:endParaRPr lang="fr-FR" dirty="0" smtClean="0"/>
          </a:p>
          <a:p>
            <a:pPr lvl="0"/>
            <a:r>
              <a:rPr lang="fr-FR" dirty="0"/>
              <a:t>Lycée du grand Nouméa en 2016 : </a:t>
            </a:r>
            <a:r>
              <a:rPr lang="fr-FR" dirty="0" smtClean="0"/>
              <a:t>en 2016 : 15% de nourriture gaspillée /an sur 150 </a:t>
            </a:r>
            <a:r>
              <a:rPr lang="fr-FR" dirty="0"/>
              <a:t>tonnes de nourriture </a:t>
            </a:r>
            <a:r>
              <a:rPr lang="fr-FR" dirty="0" smtClean="0"/>
              <a:t>servies ce </a:t>
            </a:r>
            <a:r>
              <a:rPr lang="fr-FR" dirty="0"/>
              <a:t>qui représente 50 millions de </a:t>
            </a:r>
            <a:r>
              <a:rPr lang="fr-FR" dirty="0" smtClean="0"/>
              <a:t>francs</a:t>
            </a:r>
            <a:endParaRPr lang="fr-FR" dirty="0"/>
          </a:p>
          <a:p>
            <a:r>
              <a:rPr lang="fr-FR" dirty="0" smtClean="0"/>
              <a:t>Collège de </a:t>
            </a:r>
            <a:r>
              <a:rPr lang="fr-FR" dirty="0" err="1" smtClean="0"/>
              <a:t>Plum</a:t>
            </a:r>
            <a:r>
              <a:rPr lang="fr-FR" dirty="0" smtClean="0"/>
              <a:t> : 92 kg de nourritures gaspillées /semaine</a:t>
            </a:r>
          </a:p>
          <a:p>
            <a:r>
              <a:rPr lang="fr-FR" dirty="0" smtClean="0"/>
              <a:t>Lycée </a:t>
            </a:r>
            <a:r>
              <a:rPr lang="fr-FR" dirty="0" err="1" smtClean="0"/>
              <a:t>Anova</a:t>
            </a:r>
            <a:r>
              <a:rPr lang="fr-FR" dirty="0" smtClean="0"/>
              <a:t> : 86 kg </a:t>
            </a:r>
            <a:r>
              <a:rPr lang="fr-FR" dirty="0"/>
              <a:t>de nourritures gaspillées</a:t>
            </a:r>
            <a:r>
              <a:rPr lang="fr-FR" dirty="0" smtClean="0"/>
              <a:t> /semaine</a:t>
            </a:r>
          </a:p>
          <a:p>
            <a:r>
              <a:rPr lang="fr-FR" dirty="0" smtClean="0"/>
              <a:t>Collège </a:t>
            </a:r>
            <a:r>
              <a:rPr lang="fr-FR" dirty="0" err="1" smtClean="0"/>
              <a:t>Champagnat</a:t>
            </a:r>
            <a:r>
              <a:rPr lang="fr-FR" dirty="0" smtClean="0"/>
              <a:t> : 30,2 kg </a:t>
            </a:r>
            <a:r>
              <a:rPr lang="fr-FR" dirty="0"/>
              <a:t>de nourritures gaspillées </a:t>
            </a:r>
            <a:r>
              <a:rPr lang="fr-FR" dirty="0" smtClean="0"/>
              <a:t>/semaine</a:t>
            </a:r>
          </a:p>
          <a:p>
            <a:r>
              <a:rPr lang="fr-FR" dirty="0" smtClean="0"/>
              <a:t>Collège de </a:t>
            </a:r>
            <a:r>
              <a:rPr lang="fr-FR" dirty="0" err="1" smtClean="0"/>
              <a:t>Kaméré</a:t>
            </a:r>
            <a:r>
              <a:rPr lang="fr-FR" dirty="0" smtClean="0"/>
              <a:t> : 161 kg de nourritures gaspillées/semaine</a:t>
            </a:r>
          </a:p>
          <a:p>
            <a:r>
              <a:rPr lang="fr-FR" dirty="0" smtClean="0"/>
              <a:t>Lycée St Pierre Chanel : 107 kg </a:t>
            </a:r>
            <a:r>
              <a:rPr lang="fr-FR" dirty="0"/>
              <a:t>de nourritures gaspillées/semaine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83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kit distribué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poubelle transparente 120L</a:t>
            </a:r>
          </a:p>
          <a:p>
            <a:r>
              <a:rPr lang="fr-FR" dirty="0" smtClean="0"/>
              <a:t>2 poubelles vertes 70L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84664"/>
            <a:ext cx="2778819" cy="39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3280" y="2761656"/>
            <a:ext cx="4653136" cy="2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1772369" cy="13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"/>
          <a:stretch/>
        </p:blipFill>
        <p:spPr bwMode="auto">
          <a:xfrm>
            <a:off x="1299810" y="3861048"/>
            <a:ext cx="1689218" cy="13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3" y="5445224"/>
            <a:ext cx="1478304" cy="11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68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stickers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876800"/>
          </a:xfrm>
        </p:spPr>
        <p:txBody>
          <a:bodyPr/>
          <a:lstStyle/>
          <a:p>
            <a:r>
              <a:rPr lang="fr-FR" dirty="0" smtClean="0"/>
              <a:t>La toise pour la poubelle pain &amp; les stickers d’évaluation </a:t>
            </a:r>
          </a:p>
          <a:p>
            <a:r>
              <a:rPr lang="fr-FR" dirty="0" smtClean="0"/>
              <a:t>Déchets évitables pour une poubelle verte</a:t>
            </a:r>
          </a:p>
          <a:p>
            <a:r>
              <a:rPr lang="fr-FR" dirty="0" smtClean="0"/>
              <a:t>Déchets inévitables pour la seconde poubelle verte </a:t>
            </a:r>
          </a:p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21875"/>
            <a:ext cx="658147" cy="51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"/>
          <a:stretch/>
        </p:blipFill>
        <p:spPr bwMode="auto">
          <a:xfrm>
            <a:off x="3107623" y="2021875"/>
            <a:ext cx="607894" cy="48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51" y="2075383"/>
            <a:ext cx="562229" cy="44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8" y="3501008"/>
            <a:ext cx="3904318" cy="269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23411"/>
            <a:ext cx="357674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5575"/>
            <a:ext cx="1001533" cy="603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69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Kakémono</a:t>
            </a:r>
            <a:endParaRPr lang="fr-FR" dirty="0"/>
          </a:p>
        </p:txBody>
      </p:sp>
      <p:pic>
        <p:nvPicPr>
          <p:cNvPr id="1026" name="Picture 2" descr="96c2a70e-062f-4287-91ce-5f7b6ad4702f@province-s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64143"/>
            <a:ext cx="2460526" cy="519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43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J’évalue ma faim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pastilles que l’élève choisit en début de file et présente à l’agent de service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68744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0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Les affiches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6516"/>
            <a:ext cx="2810010" cy="381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4" y="1686516"/>
            <a:ext cx="2895104" cy="381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86516"/>
            <a:ext cx="2827484" cy="381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96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482</TotalTime>
  <Words>419</Words>
  <Application>Microsoft Office PowerPoint</Application>
  <PresentationFormat>Affichage à l'écran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Clarté</vt:lpstr>
      <vt:lpstr>Dispositif de lutte contre le gaspillage alimentaire </vt:lpstr>
      <vt:lpstr>Généralités</vt:lpstr>
      <vt:lpstr>Contexte province Sud </vt:lpstr>
      <vt:lpstr>Quelques chiffres </vt:lpstr>
      <vt:lpstr>Le kit distribué</vt:lpstr>
      <vt:lpstr>Les stickers </vt:lpstr>
      <vt:lpstr>Kakémono</vt:lpstr>
      <vt:lpstr>J’évalue ma faim</vt:lpstr>
      <vt:lpstr>Les affiches</vt:lpstr>
      <vt:lpstr>Le tableau pour reporter les pesées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 Coursin</dc:creator>
  <cp:lastModifiedBy>Suzelle Wilson</cp:lastModifiedBy>
  <cp:revision>31</cp:revision>
  <cp:lastPrinted>2016-09-28T02:31:38Z</cp:lastPrinted>
  <dcterms:created xsi:type="dcterms:W3CDTF">2016-07-26T22:15:18Z</dcterms:created>
  <dcterms:modified xsi:type="dcterms:W3CDTF">2018-10-01T05:28:46Z</dcterms:modified>
</cp:coreProperties>
</file>