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0" r:id="rId2"/>
    <p:sldId id="300" r:id="rId3"/>
    <p:sldId id="289" r:id="rId4"/>
    <p:sldId id="299" r:id="rId5"/>
    <p:sldId id="295" r:id="rId6"/>
    <p:sldId id="290" r:id="rId7"/>
    <p:sldId id="294" r:id="rId8"/>
    <p:sldId id="291" r:id="rId9"/>
    <p:sldId id="292" r:id="rId10"/>
    <p:sldId id="286" r:id="rId11"/>
    <p:sldId id="277" r:id="rId12"/>
    <p:sldId id="278" r:id="rId13"/>
    <p:sldId id="272" r:id="rId14"/>
    <p:sldId id="275" r:id="rId15"/>
    <p:sldId id="276" r:id="rId16"/>
    <p:sldId id="297" r:id="rId17"/>
    <p:sldId id="298" r:id="rId18"/>
    <p:sldId id="296" r:id="rId19"/>
    <p:sldId id="285" r:id="rId20"/>
    <p:sldId id="288"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02FBF9CE-02C6-47E0-9718-7865DE61E72C}">
          <p14:sldIdLst>
            <p14:sldId id="280"/>
            <p14:sldId id="300"/>
            <p14:sldId id="289"/>
            <p14:sldId id="299"/>
            <p14:sldId id="295"/>
            <p14:sldId id="290"/>
            <p14:sldId id="294"/>
            <p14:sldId id="291"/>
            <p14:sldId id="292"/>
            <p14:sldId id="286"/>
            <p14:sldId id="277"/>
            <p14:sldId id="278"/>
            <p14:sldId id="272"/>
            <p14:sldId id="275"/>
            <p14:sldId id="276"/>
            <p14:sldId id="297"/>
            <p14:sldId id="298"/>
            <p14:sldId id="296"/>
            <p14:sldId id="285"/>
            <p14:sldId id="288"/>
          </p14:sldIdLst>
        </p14:section>
        <p14:section name="Section sans titre" id="{DBC02F8D-03A3-4E36-919C-B49B52E3925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A6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p:cViewPr>
        <p:scale>
          <a:sx n="93" d="100"/>
          <a:sy n="93" d="100"/>
        </p:scale>
        <p:origin x="920" y="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1B3C88-F674-415C-9154-DCAB261BB1A4}" type="datetimeFigureOut">
              <a:rPr lang="fr-FR" smtClean="0"/>
              <a:pPr/>
              <a:t>24/11/2019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17B715-FED7-43DF-B993-79488E812927}" type="slidenum">
              <a:rPr lang="fr-FR" smtClean="0"/>
              <a:pPr/>
              <a:t>‹#›</a:t>
            </a:fld>
            <a:endParaRPr lang="fr-FR"/>
          </a:p>
        </p:txBody>
      </p:sp>
    </p:spTree>
    <p:extLst>
      <p:ext uri="{BB962C8B-B14F-4D97-AF65-F5344CB8AC3E}">
        <p14:creationId xmlns:p14="http://schemas.microsoft.com/office/powerpoint/2010/main" val="1231856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717B715-FED7-43DF-B993-79488E812927}" type="slidenum">
              <a:rPr lang="fr-FR" smtClean="0"/>
              <a:pPr/>
              <a:t>12</a:t>
            </a:fld>
            <a:endParaRPr lang="fr-FR"/>
          </a:p>
        </p:txBody>
      </p:sp>
    </p:spTree>
    <p:extLst>
      <p:ext uri="{BB962C8B-B14F-4D97-AF65-F5344CB8AC3E}">
        <p14:creationId xmlns:p14="http://schemas.microsoft.com/office/powerpoint/2010/main" val="1738970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717B715-FED7-43DF-B993-79488E812927}" type="slidenum">
              <a:rPr lang="fr-FR" smtClean="0"/>
              <a:pPr/>
              <a:t>13</a:t>
            </a:fld>
            <a:endParaRPr lang="fr-FR"/>
          </a:p>
        </p:txBody>
      </p:sp>
    </p:spTree>
    <p:extLst>
      <p:ext uri="{BB962C8B-B14F-4D97-AF65-F5344CB8AC3E}">
        <p14:creationId xmlns:p14="http://schemas.microsoft.com/office/powerpoint/2010/main" val="1738970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717B715-FED7-43DF-B993-79488E812927}" type="slidenum">
              <a:rPr lang="fr-FR" smtClean="0"/>
              <a:pPr/>
              <a:t>15</a:t>
            </a:fld>
            <a:endParaRPr lang="fr-FR"/>
          </a:p>
        </p:txBody>
      </p:sp>
    </p:spTree>
    <p:extLst>
      <p:ext uri="{BB962C8B-B14F-4D97-AF65-F5344CB8AC3E}">
        <p14:creationId xmlns:p14="http://schemas.microsoft.com/office/powerpoint/2010/main" val="2526590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717B715-FED7-43DF-B993-79488E812927}" type="slidenum">
              <a:rPr lang="fr-FR" smtClean="0"/>
              <a:pPr/>
              <a:t>16</a:t>
            </a:fld>
            <a:endParaRPr lang="fr-FR"/>
          </a:p>
        </p:txBody>
      </p:sp>
    </p:spTree>
    <p:extLst>
      <p:ext uri="{BB962C8B-B14F-4D97-AF65-F5344CB8AC3E}">
        <p14:creationId xmlns:p14="http://schemas.microsoft.com/office/powerpoint/2010/main" val="1760110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717B715-FED7-43DF-B993-79488E812927}" type="slidenum">
              <a:rPr lang="fr-FR" smtClean="0"/>
              <a:pPr/>
              <a:t>17</a:t>
            </a:fld>
            <a:endParaRPr lang="fr-FR"/>
          </a:p>
        </p:txBody>
      </p:sp>
    </p:spTree>
    <p:extLst>
      <p:ext uri="{BB962C8B-B14F-4D97-AF65-F5344CB8AC3E}">
        <p14:creationId xmlns:p14="http://schemas.microsoft.com/office/powerpoint/2010/main" val="1992090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9A8033DA-5D20-4854-B57E-47ED4B5F5C9D}" type="datetimeFigureOut">
              <a:rPr lang="fr-FR" smtClean="0"/>
              <a:pPr/>
              <a:t>24/11/2019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7D5415-2E97-4F7E-95F5-5955C98ECD88}" type="slidenum">
              <a:rPr lang="fr-FR" smtClean="0"/>
              <a:pPr/>
              <a:t>‹#›</a:t>
            </a:fld>
            <a:endParaRPr lang="fr-FR"/>
          </a:p>
        </p:txBody>
      </p:sp>
    </p:spTree>
    <p:extLst>
      <p:ext uri="{BB962C8B-B14F-4D97-AF65-F5344CB8AC3E}">
        <p14:creationId xmlns:p14="http://schemas.microsoft.com/office/powerpoint/2010/main" val="1472843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A8033DA-5D20-4854-B57E-47ED4B5F5C9D}" type="datetimeFigureOut">
              <a:rPr lang="fr-FR" smtClean="0"/>
              <a:pPr/>
              <a:t>24/11/2019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7D5415-2E97-4F7E-95F5-5955C98ECD88}" type="slidenum">
              <a:rPr lang="fr-FR" smtClean="0"/>
              <a:pPr/>
              <a:t>‹#›</a:t>
            </a:fld>
            <a:endParaRPr lang="fr-FR"/>
          </a:p>
        </p:txBody>
      </p:sp>
    </p:spTree>
    <p:extLst>
      <p:ext uri="{BB962C8B-B14F-4D97-AF65-F5344CB8AC3E}">
        <p14:creationId xmlns:p14="http://schemas.microsoft.com/office/powerpoint/2010/main" val="1519128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A8033DA-5D20-4854-B57E-47ED4B5F5C9D}" type="datetimeFigureOut">
              <a:rPr lang="fr-FR" smtClean="0"/>
              <a:pPr/>
              <a:t>24/11/2019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7D5415-2E97-4F7E-95F5-5955C98ECD88}" type="slidenum">
              <a:rPr lang="fr-FR" smtClean="0"/>
              <a:pPr/>
              <a:t>‹#›</a:t>
            </a:fld>
            <a:endParaRPr lang="fr-FR"/>
          </a:p>
        </p:txBody>
      </p:sp>
    </p:spTree>
    <p:extLst>
      <p:ext uri="{BB962C8B-B14F-4D97-AF65-F5344CB8AC3E}">
        <p14:creationId xmlns:p14="http://schemas.microsoft.com/office/powerpoint/2010/main" val="3791563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fr-FR"/>
          </a:p>
        </p:txBody>
      </p:sp>
      <p:sp>
        <p:nvSpPr>
          <p:cNvPr id="3" name="Text Placeholder 2"/>
          <p:cNvSpPr txBox="1">
            <a:spLocks noGrp="1"/>
          </p:cNvSpPr>
          <p:nvPr>
            <p:ph type="body"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txBox="1">
            <a:spLocks noGrp="1"/>
          </p:cNvSpPr>
          <p:nvPr>
            <p:ph type="dt" sz="half" idx="7"/>
          </p:nvPr>
        </p:nvSpPr>
        <p:spPr/>
        <p:txBody>
          <a:bodyPr/>
          <a:lstStyle>
            <a:lvl1pPr>
              <a:defRPr/>
            </a:lvl1pPr>
          </a:lstStyle>
          <a:p>
            <a:pPr lvl="0"/>
            <a:fld id="{554076E6-4761-4700-8BEB-075E745B4AB4}" type="datetime1">
              <a:rPr lang="fr-FR"/>
              <a:pPr lvl="0"/>
              <a:t>24/11/2019</a:t>
            </a:fld>
            <a:endParaRPr lang="fr-FR"/>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D7F223EC-02ED-489D-9F15-36228BB09A84}" type="slidenum">
              <a:rPr/>
              <a:pPr lvl="0"/>
              <a:t>‹#›</a:t>
            </a:fld>
            <a:endParaRPr lang="fr-FR"/>
          </a:p>
        </p:txBody>
      </p:sp>
    </p:spTree>
  </p:cSld>
  <p:clrMapOvr>
    <a:masterClrMapping/>
  </p:clrMapOvr>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A8033DA-5D20-4854-B57E-47ED4B5F5C9D}" type="datetimeFigureOut">
              <a:rPr lang="fr-FR" smtClean="0"/>
              <a:pPr/>
              <a:t>24/11/2019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7D5415-2E97-4F7E-95F5-5955C98ECD88}" type="slidenum">
              <a:rPr lang="fr-FR" smtClean="0"/>
              <a:pPr/>
              <a:t>‹#›</a:t>
            </a:fld>
            <a:endParaRPr lang="fr-FR"/>
          </a:p>
        </p:txBody>
      </p:sp>
    </p:spTree>
    <p:extLst>
      <p:ext uri="{BB962C8B-B14F-4D97-AF65-F5344CB8AC3E}">
        <p14:creationId xmlns:p14="http://schemas.microsoft.com/office/powerpoint/2010/main" val="288667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9A8033DA-5D20-4854-B57E-47ED4B5F5C9D}" type="datetimeFigureOut">
              <a:rPr lang="fr-FR" smtClean="0"/>
              <a:pPr/>
              <a:t>24/11/2019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7D5415-2E97-4F7E-95F5-5955C98ECD88}" type="slidenum">
              <a:rPr lang="fr-FR" smtClean="0"/>
              <a:pPr/>
              <a:t>‹#›</a:t>
            </a:fld>
            <a:endParaRPr lang="fr-FR"/>
          </a:p>
        </p:txBody>
      </p:sp>
    </p:spTree>
    <p:extLst>
      <p:ext uri="{BB962C8B-B14F-4D97-AF65-F5344CB8AC3E}">
        <p14:creationId xmlns:p14="http://schemas.microsoft.com/office/powerpoint/2010/main" val="1777846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A8033DA-5D20-4854-B57E-47ED4B5F5C9D}" type="datetimeFigureOut">
              <a:rPr lang="fr-FR" smtClean="0"/>
              <a:pPr/>
              <a:t>24/11/2019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F7D5415-2E97-4F7E-95F5-5955C98ECD88}" type="slidenum">
              <a:rPr lang="fr-FR" smtClean="0"/>
              <a:pPr/>
              <a:t>‹#›</a:t>
            </a:fld>
            <a:endParaRPr lang="fr-FR"/>
          </a:p>
        </p:txBody>
      </p:sp>
    </p:spTree>
    <p:extLst>
      <p:ext uri="{BB962C8B-B14F-4D97-AF65-F5344CB8AC3E}">
        <p14:creationId xmlns:p14="http://schemas.microsoft.com/office/powerpoint/2010/main" val="245729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A8033DA-5D20-4854-B57E-47ED4B5F5C9D}" type="datetimeFigureOut">
              <a:rPr lang="fr-FR" smtClean="0"/>
              <a:pPr/>
              <a:t>24/11/2019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F7D5415-2E97-4F7E-95F5-5955C98ECD88}" type="slidenum">
              <a:rPr lang="fr-FR" smtClean="0"/>
              <a:pPr/>
              <a:t>‹#›</a:t>
            </a:fld>
            <a:endParaRPr lang="fr-FR"/>
          </a:p>
        </p:txBody>
      </p:sp>
    </p:spTree>
    <p:extLst>
      <p:ext uri="{BB962C8B-B14F-4D97-AF65-F5344CB8AC3E}">
        <p14:creationId xmlns:p14="http://schemas.microsoft.com/office/powerpoint/2010/main" val="1325307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A8033DA-5D20-4854-B57E-47ED4B5F5C9D}" type="datetimeFigureOut">
              <a:rPr lang="fr-FR" smtClean="0"/>
              <a:pPr/>
              <a:t>24/11/2019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F7D5415-2E97-4F7E-95F5-5955C98ECD88}" type="slidenum">
              <a:rPr lang="fr-FR" smtClean="0"/>
              <a:pPr/>
              <a:t>‹#›</a:t>
            </a:fld>
            <a:endParaRPr lang="fr-FR"/>
          </a:p>
        </p:txBody>
      </p:sp>
    </p:spTree>
    <p:extLst>
      <p:ext uri="{BB962C8B-B14F-4D97-AF65-F5344CB8AC3E}">
        <p14:creationId xmlns:p14="http://schemas.microsoft.com/office/powerpoint/2010/main" val="2663009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A8033DA-5D20-4854-B57E-47ED4B5F5C9D}" type="datetimeFigureOut">
              <a:rPr lang="fr-FR" smtClean="0"/>
              <a:pPr/>
              <a:t>24/11/2019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F7D5415-2E97-4F7E-95F5-5955C98ECD88}" type="slidenum">
              <a:rPr lang="fr-FR" smtClean="0"/>
              <a:pPr/>
              <a:t>‹#›</a:t>
            </a:fld>
            <a:endParaRPr lang="fr-FR"/>
          </a:p>
        </p:txBody>
      </p:sp>
    </p:spTree>
    <p:extLst>
      <p:ext uri="{BB962C8B-B14F-4D97-AF65-F5344CB8AC3E}">
        <p14:creationId xmlns:p14="http://schemas.microsoft.com/office/powerpoint/2010/main" val="2834055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A8033DA-5D20-4854-B57E-47ED4B5F5C9D}" type="datetimeFigureOut">
              <a:rPr lang="fr-FR" smtClean="0"/>
              <a:pPr/>
              <a:t>24/11/2019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F7D5415-2E97-4F7E-95F5-5955C98ECD88}" type="slidenum">
              <a:rPr lang="fr-FR" smtClean="0"/>
              <a:pPr/>
              <a:t>‹#›</a:t>
            </a:fld>
            <a:endParaRPr lang="fr-FR"/>
          </a:p>
        </p:txBody>
      </p:sp>
    </p:spTree>
    <p:extLst>
      <p:ext uri="{BB962C8B-B14F-4D97-AF65-F5344CB8AC3E}">
        <p14:creationId xmlns:p14="http://schemas.microsoft.com/office/powerpoint/2010/main" val="2412120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A8033DA-5D20-4854-B57E-47ED4B5F5C9D}" type="datetimeFigureOut">
              <a:rPr lang="fr-FR" smtClean="0"/>
              <a:pPr/>
              <a:t>24/11/2019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F7D5415-2E97-4F7E-95F5-5955C98ECD88}" type="slidenum">
              <a:rPr lang="fr-FR" smtClean="0"/>
              <a:pPr/>
              <a:t>‹#›</a:t>
            </a:fld>
            <a:endParaRPr lang="fr-FR"/>
          </a:p>
        </p:txBody>
      </p:sp>
    </p:spTree>
    <p:extLst>
      <p:ext uri="{BB962C8B-B14F-4D97-AF65-F5344CB8AC3E}">
        <p14:creationId xmlns:p14="http://schemas.microsoft.com/office/powerpoint/2010/main" val="160934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033DA-5D20-4854-B57E-47ED4B5F5C9D}" type="datetimeFigureOut">
              <a:rPr lang="fr-FR" smtClean="0"/>
              <a:pPr/>
              <a:t>24/11/2019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7D5415-2E97-4F7E-95F5-5955C98ECD88}" type="slidenum">
              <a:rPr lang="fr-FR" smtClean="0"/>
              <a:pPr/>
              <a:t>‹#›</a:t>
            </a:fld>
            <a:endParaRPr lang="fr-FR"/>
          </a:p>
        </p:txBody>
      </p:sp>
    </p:spTree>
    <p:extLst>
      <p:ext uri="{BB962C8B-B14F-4D97-AF65-F5344CB8AC3E}">
        <p14:creationId xmlns:p14="http://schemas.microsoft.com/office/powerpoint/2010/main" val="351681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18" Type="http://schemas.openxmlformats.org/officeDocument/2006/relationships/image" Target="../media/image33.jpeg"/><Relationship Id="rId26" Type="http://schemas.openxmlformats.org/officeDocument/2006/relationships/image" Target="../media/image41.png"/><Relationship Id="rId3" Type="http://schemas.openxmlformats.org/officeDocument/2006/relationships/image" Target="../media/image18.jpeg"/><Relationship Id="rId21" Type="http://schemas.openxmlformats.org/officeDocument/2006/relationships/image" Target="../media/image36.jpeg"/><Relationship Id="rId7" Type="http://schemas.openxmlformats.org/officeDocument/2006/relationships/image" Target="../media/image22.png"/><Relationship Id="rId12" Type="http://schemas.openxmlformats.org/officeDocument/2006/relationships/image" Target="../media/image27.jpeg"/><Relationship Id="rId17" Type="http://schemas.openxmlformats.org/officeDocument/2006/relationships/image" Target="../media/image32.jpeg"/><Relationship Id="rId25" Type="http://schemas.openxmlformats.org/officeDocument/2006/relationships/image" Target="../media/image40.png"/><Relationship Id="rId2" Type="http://schemas.openxmlformats.org/officeDocument/2006/relationships/image" Target="../media/image17.jpeg"/><Relationship Id="rId16" Type="http://schemas.openxmlformats.org/officeDocument/2006/relationships/image" Target="../media/image31.jpeg"/><Relationship Id="rId20" Type="http://schemas.openxmlformats.org/officeDocument/2006/relationships/image" Target="../media/image35.jpeg"/><Relationship Id="rId29"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21.jpeg"/><Relationship Id="rId11" Type="http://schemas.openxmlformats.org/officeDocument/2006/relationships/image" Target="../media/image26.jpeg"/><Relationship Id="rId24" Type="http://schemas.openxmlformats.org/officeDocument/2006/relationships/image" Target="../media/image39.jpeg"/><Relationship Id="rId5" Type="http://schemas.openxmlformats.org/officeDocument/2006/relationships/image" Target="../media/image20.jpeg"/><Relationship Id="rId15" Type="http://schemas.openxmlformats.org/officeDocument/2006/relationships/image" Target="../media/image30.jpeg"/><Relationship Id="rId23" Type="http://schemas.openxmlformats.org/officeDocument/2006/relationships/image" Target="../media/image38.jpeg"/><Relationship Id="rId28" Type="http://schemas.openxmlformats.org/officeDocument/2006/relationships/image" Target="../media/image43.jpg"/><Relationship Id="rId10" Type="http://schemas.openxmlformats.org/officeDocument/2006/relationships/image" Target="../media/image25.jpeg"/><Relationship Id="rId19" Type="http://schemas.openxmlformats.org/officeDocument/2006/relationships/image" Target="../media/image34.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 Id="rId22" Type="http://schemas.openxmlformats.org/officeDocument/2006/relationships/image" Target="../media/image37.jpeg"/><Relationship Id="rId27" Type="http://schemas.openxmlformats.org/officeDocument/2006/relationships/image" Target="../media/image42.jpe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hyperlink" Target="../../Actions%20&#233;tablissements/DOSSIERS%20LABELLISATIONS/Lyc&#233;e%20du%20Grand%20Noum&#233;a/Rapport-&#233;colabelisation-LGN2014.docx" TargetMode="External"/><Relationship Id="rId18" Type="http://schemas.openxmlformats.org/officeDocument/2006/relationships/image" Target="../media/image52.gif"/><Relationship Id="rId3" Type="http://schemas.openxmlformats.org/officeDocument/2006/relationships/hyperlink" Target="../../Actions%20&#233;tablissements/DOSSIERS%20LABELLISATIONS/College%20de%20Kam&#233;r&#233;/Demande%20de%20labellisation%20E3D.pdf" TargetMode="External"/><Relationship Id="rId21" Type="http://schemas.openxmlformats.org/officeDocument/2006/relationships/hyperlink" Target="../../Actions%20&#233;tablissements/DOSSIERS%20LABELLISATIONS/Lp%20Petro%20Attiti/dossier%20lab&#233;lisation.pdf" TargetMode="External"/><Relationship Id="rId7" Type="http://schemas.openxmlformats.org/officeDocument/2006/relationships/hyperlink" Target="../../Actions%20&#233;tablissements/DOSSIERS%20LABELLISATIONS/Lp%20St%20Pierre-Chanel/DOSSIER%20DE%20CANDIDATURE%20LABEL%20E3D%20Chanel%20CEEDD%202014.pdf" TargetMode="External"/><Relationship Id="rId12" Type="http://schemas.openxmlformats.org/officeDocument/2006/relationships/image" Target="../media/image49.png"/><Relationship Id="rId17" Type="http://schemas.openxmlformats.org/officeDocument/2006/relationships/hyperlink" Target="../../Actions%20&#233;tablissements/DOSSIERS%20LABELLISATIONS/College%20de%20Tieta%20Voh/Dossier%20en%20vue%20de%20la%20labellisation%20E3D%20du%20Coll&#232;ge%20Priv&#233;%20de%20Ti&#233;ta.pdf" TargetMode="External"/><Relationship Id="rId25" Type="http://schemas.openxmlformats.org/officeDocument/2006/relationships/image" Target="../media/image1.png"/><Relationship Id="rId2" Type="http://schemas.openxmlformats.org/officeDocument/2006/relationships/image" Target="../media/image3.png"/><Relationship Id="rId16" Type="http://schemas.openxmlformats.org/officeDocument/2006/relationships/image" Target="../media/image51.png"/><Relationship Id="rId20"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46.jpeg"/><Relationship Id="rId11" Type="http://schemas.openxmlformats.org/officeDocument/2006/relationships/hyperlink" Target="../../Actions%20&#233;tablissements/DOSSIERS%20LABELLISATIONS/Lyc&#233;e%20Jules%20Garnier/Dossier%20E3D.pptx" TargetMode="External"/><Relationship Id="rId24" Type="http://schemas.openxmlformats.org/officeDocument/2006/relationships/image" Target="../media/image56.jpeg"/><Relationship Id="rId5" Type="http://schemas.openxmlformats.org/officeDocument/2006/relationships/hyperlink" Target="../../Actions%20&#233;tablissements/DOSSIERS%20LABELLISATIONS/LEGTA%20Pouembout/CRITERES%20pr%20label%20E3D%20au%20LEGTA%20de%20Pouembout.docx" TargetMode="External"/><Relationship Id="rId15" Type="http://schemas.openxmlformats.org/officeDocument/2006/relationships/hyperlink" Target="../../Actions%20&#233;tablissements/DOSSIERS%20LABELLISATIONS/Lyc&#233;e%20Anova/Lyc&#233;e%20ANOVA%20EDD.ppt" TargetMode="External"/><Relationship Id="rId23" Type="http://schemas.openxmlformats.org/officeDocument/2006/relationships/image" Target="../media/image55.jpeg"/><Relationship Id="rId10" Type="http://schemas.openxmlformats.org/officeDocument/2006/relationships/image" Target="../media/image48.jpeg"/><Relationship Id="rId19" Type="http://schemas.openxmlformats.org/officeDocument/2006/relationships/image" Target="../media/image2.jpeg"/><Relationship Id="rId4" Type="http://schemas.openxmlformats.org/officeDocument/2006/relationships/image" Target="../media/image45.jpeg"/><Relationship Id="rId9" Type="http://schemas.openxmlformats.org/officeDocument/2006/relationships/hyperlink" Target="../../Actions%20&#233;tablissements/DOSSIERS%20LABELLISATIONS/HORS%20PILOTES/Sacr&#233;%20coeur%20de%20Bourail/VERS%20UN%20ECO-COLL&#200;GE%20diapo.pptx" TargetMode="External"/><Relationship Id="rId14" Type="http://schemas.openxmlformats.org/officeDocument/2006/relationships/image" Target="../media/image50.jpeg"/><Relationship Id="rId22" Type="http://schemas.openxmlformats.org/officeDocument/2006/relationships/image" Target="../media/image54.jpeg"/></Relationships>
</file>

<file path=ppt/slides/_rels/slide12.xml.rels><?xml version="1.0" encoding="UTF-8" standalone="yes"?>
<Relationships xmlns="http://schemas.openxmlformats.org/package/2006/relationships"><Relationship Id="rId8" Type="http://schemas.openxmlformats.org/officeDocument/2006/relationships/image" Target="../media/image62.jpeg"/><Relationship Id="rId13" Type="http://schemas.openxmlformats.org/officeDocument/2006/relationships/image" Target="../media/image67.png"/><Relationship Id="rId3" Type="http://schemas.openxmlformats.org/officeDocument/2006/relationships/image" Target="../media/image57.jpeg"/><Relationship Id="rId7" Type="http://schemas.openxmlformats.org/officeDocument/2006/relationships/image" Target="../media/image61.jpeg"/><Relationship Id="rId12" Type="http://schemas.openxmlformats.org/officeDocument/2006/relationships/image" Target="../media/image6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0.gif"/><Relationship Id="rId11" Type="http://schemas.openxmlformats.org/officeDocument/2006/relationships/image" Target="../media/image65.png"/><Relationship Id="rId5" Type="http://schemas.openxmlformats.org/officeDocument/2006/relationships/image" Target="../media/image59.jpeg"/><Relationship Id="rId10" Type="http://schemas.openxmlformats.org/officeDocument/2006/relationships/image" Target="../media/image64.png"/><Relationship Id="rId4" Type="http://schemas.openxmlformats.org/officeDocument/2006/relationships/image" Target="../media/image58.gif"/><Relationship Id="rId9" Type="http://schemas.openxmlformats.org/officeDocument/2006/relationships/image" Target="../media/image63.jpeg"/><Relationship Id="rId14" Type="http://schemas.openxmlformats.org/officeDocument/2006/relationships/image" Target="../media/image68.png"/></Relationships>
</file>

<file path=ppt/slides/_rels/slide13.xml.rels><?xml version="1.0" encoding="UTF-8" standalone="yes"?>
<Relationships xmlns="http://schemas.openxmlformats.org/package/2006/relationships"><Relationship Id="rId8" Type="http://schemas.openxmlformats.org/officeDocument/2006/relationships/image" Target="../media/image71.jpeg"/><Relationship Id="rId13" Type="http://schemas.openxmlformats.org/officeDocument/2006/relationships/image" Target="../media/image3.png"/><Relationship Id="rId18" Type="http://schemas.openxmlformats.org/officeDocument/2006/relationships/image" Target="../media/image77.jpeg"/><Relationship Id="rId3" Type="http://schemas.openxmlformats.org/officeDocument/2006/relationships/hyperlink" Target="http://colchampagnat.ddec.nc/spip.php?rubrique27" TargetMode="External"/><Relationship Id="rId7" Type="http://schemas.openxmlformats.org/officeDocument/2006/relationships/hyperlink" Target="http://saintemarie.ddec.nc/spip.php?article182" TargetMode="External"/><Relationship Id="rId12" Type="http://schemas.openxmlformats.org/officeDocument/2006/relationships/image" Target="../media/image2.jpeg"/><Relationship Id="rId17" Type="http://schemas.openxmlformats.org/officeDocument/2006/relationships/image" Target="../media/image76.jpeg"/><Relationship Id="rId2" Type="http://schemas.openxmlformats.org/officeDocument/2006/relationships/notesSlide" Target="../notesSlides/notesSlide2.xml"/><Relationship Id="rId16" Type="http://schemas.openxmlformats.org/officeDocument/2006/relationships/image" Target="../media/image75.jpeg"/><Relationship Id="rId20"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70.jpeg"/><Relationship Id="rId11" Type="http://schemas.openxmlformats.org/officeDocument/2006/relationships/image" Target="../media/image4.jpeg"/><Relationship Id="rId5" Type="http://schemas.openxmlformats.org/officeDocument/2006/relationships/hyperlink" Target="https://www.province-sud.nc/actualite/petits-scientifiques-lile-pins-protegent-leur-environnement" TargetMode="External"/><Relationship Id="rId15" Type="http://schemas.openxmlformats.org/officeDocument/2006/relationships/image" Target="../media/image74.png"/><Relationship Id="rId10" Type="http://schemas.openxmlformats.org/officeDocument/2006/relationships/image" Target="../media/image72.png"/><Relationship Id="rId19" Type="http://schemas.openxmlformats.org/officeDocument/2006/relationships/image" Target="../media/image78.jpeg"/><Relationship Id="rId4" Type="http://schemas.openxmlformats.org/officeDocument/2006/relationships/image" Target="../media/image69.jpeg"/><Relationship Id="rId9" Type="http://schemas.openxmlformats.org/officeDocument/2006/relationships/hyperlink" Target="https://sudmag.nc/2018/06/29/a-thio-des-collegiens-engages-dans-le-developpement-durable/" TargetMode="External"/><Relationship Id="rId14" Type="http://schemas.openxmlformats.org/officeDocument/2006/relationships/image" Target="../media/image73.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hyperlink" Target="../../Actions%20&#233;tablissements/DOSSIERS%20LABELLISATIONS/College%20de%20Tieta%20Voh/Dossier%20en%20vue%20de%20la%20labellisation%20E3D%20du%20Coll&#232;ge%20Priv&#233;%20de%20Ti&#233;ta.pdf" TargetMode="External"/><Relationship Id="rId18" Type="http://schemas.openxmlformats.org/officeDocument/2006/relationships/image" Target="../media/image82.png"/><Relationship Id="rId3" Type="http://schemas.openxmlformats.org/officeDocument/2006/relationships/hyperlink" Target="http://lpchanel.ddec.nc/" TargetMode="External"/><Relationship Id="rId21" Type="http://schemas.openxmlformats.org/officeDocument/2006/relationships/image" Target="../media/image83.png"/><Relationship Id="rId7" Type="http://schemas.openxmlformats.org/officeDocument/2006/relationships/hyperlink" Target="../../Actions%20&#233;tablissements/DOSSIERS%20LABELLISATIONS/Lyc&#233;e%20Jules%20Garnier/Dossier%20E3D.pptx" TargetMode="External"/><Relationship Id="rId12" Type="http://schemas.openxmlformats.org/officeDocument/2006/relationships/image" Target="../media/image51.png"/><Relationship Id="rId17" Type="http://schemas.openxmlformats.org/officeDocument/2006/relationships/image" Target="../media/image81.png"/><Relationship Id="rId2" Type="http://schemas.openxmlformats.org/officeDocument/2006/relationships/image" Target="../media/image3.png"/><Relationship Id="rId16" Type="http://schemas.openxmlformats.org/officeDocument/2006/relationships/image" Target="../media/image80.png"/><Relationship Id="rId20"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8.jpeg"/><Relationship Id="rId11" Type="http://schemas.openxmlformats.org/officeDocument/2006/relationships/hyperlink" Target="http://anova.ddec.nc/spip.php?rubrique94" TargetMode="External"/><Relationship Id="rId5" Type="http://schemas.openxmlformats.org/officeDocument/2006/relationships/hyperlink" Target="https://www.youtube.com/watch?v=3kVGN3p-B38" TargetMode="External"/><Relationship Id="rId15" Type="http://schemas.openxmlformats.org/officeDocument/2006/relationships/image" Target="../media/image2.jpeg"/><Relationship Id="rId10" Type="http://schemas.openxmlformats.org/officeDocument/2006/relationships/image" Target="../media/image50.jpeg"/><Relationship Id="rId19" Type="http://schemas.openxmlformats.org/officeDocument/2006/relationships/image" Target="../media/image64.png"/><Relationship Id="rId4" Type="http://schemas.openxmlformats.org/officeDocument/2006/relationships/image" Target="../media/image47.png"/><Relationship Id="rId9" Type="http://schemas.openxmlformats.org/officeDocument/2006/relationships/hyperlink" Target="../../Actions%20&#233;tablissements/DOSSIERS%20LABELLISATIONS/Lyc&#233;e%20du%20Grand%20Noum&#233;a/Rapport-&#233;colabelisation-LGN2014.docx" TargetMode="External"/><Relationship Id="rId14" Type="http://schemas.openxmlformats.org/officeDocument/2006/relationships/image" Target="../media/image52.gif"/></Relationships>
</file>

<file path=ppt/slides/_rels/slide15.xml.rels><?xml version="1.0" encoding="UTF-8" standalone="yes"?>
<Relationships xmlns="http://schemas.openxmlformats.org/package/2006/relationships"><Relationship Id="rId8" Type="http://schemas.openxmlformats.org/officeDocument/2006/relationships/image" Target="../media/image87.jpeg"/><Relationship Id="rId13" Type="http://schemas.openxmlformats.org/officeDocument/2006/relationships/hyperlink" Target="http://lpsjc.ddec.nc/spip.php?article988" TargetMode="External"/><Relationship Id="rId3" Type="http://schemas.openxmlformats.org/officeDocument/2006/relationships/hyperlink" Target="http://www.siteddec.weebly.com/uploads/7/2/3/6/7236565/primaire_de_touho_modifs_14.pdf" TargetMode="External"/><Relationship Id="rId7" Type="http://schemas.openxmlformats.org/officeDocument/2006/relationships/hyperlink" Target="http://jean23.ddec.nc/" TargetMode="External"/><Relationship Id="rId12" Type="http://schemas.openxmlformats.org/officeDocument/2006/relationships/image" Target="../media/image8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6.jpeg"/><Relationship Id="rId11" Type="http://schemas.openxmlformats.org/officeDocument/2006/relationships/hyperlink" Target="https://lpfabourail.wordpress.com/" TargetMode="External"/><Relationship Id="rId5" Type="http://schemas.openxmlformats.org/officeDocument/2006/relationships/image" Target="../media/image85.png"/><Relationship Id="rId10" Type="http://schemas.openxmlformats.org/officeDocument/2006/relationships/image" Target="../media/image88.jpeg"/><Relationship Id="rId4" Type="http://schemas.openxmlformats.org/officeDocument/2006/relationships/image" Target="../media/image84.jpeg"/><Relationship Id="rId9" Type="http://schemas.openxmlformats.org/officeDocument/2006/relationships/hyperlink" Target="http://blaisepascal.ddec.nc/" TargetMode="External"/><Relationship Id="rId14" Type="http://schemas.openxmlformats.org/officeDocument/2006/relationships/image" Target="../media/image90.jpeg"/></Relationships>
</file>

<file path=ppt/slides/_rels/slide16.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3" Type="http://schemas.openxmlformats.org/officeDocument/2006/relationships/image" Target="../media/image4.jpeg"/><Relationship Id="rId7" Type="http://schemas.openxmlformats.org/officeDocument/2006/relationships/image" Target="../media/image92.png"/><Relationship Id="rId12" Type="http://schemas.openxmlformats.org/officeDocument/2006/relationships/image" Target="../media/image9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3.png"/><Relationship Id="rId10" Type="http://schemas.openxmlformats.org/officeDocument/2006/relationships/image" Target="../media/image95.png"/><Relationship Id="rId4" Type="http://schemas.openxmlformats.org/officeDocument/2006/relationships/image" Target="../media/image2.jpeg"/><Relationship Id="rId9" Type="http://schemas.openxmlformats.org/officeDocument/2006/relationships/image" Target="../media/image94.png"/></Relationships>
</file>

<file path=ppt/slides/_rels/slide17.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4.jpeg"/><Relationship Id="rId7" Type="http://schemas.openxmlformats.org/officeDocument/2006/relationships/image" Target="../media/image10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9.png"/><Relationship Id="rId5" Type="http://schemas.openxmlformats.org/officeDocument/2006/relationships/image" Target="../media/image3.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image" Target="../media/image2.jpeg"/><Relationship Id="rId7" Type="http://schemas.openxmlformats.org/officeDocument/2006/relationships/hyperlink" Target="http://lpsjc.ddec.nc/spip.php?article988"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03.JP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51032" y="907131"/>
            <a:ext cx="7164288" cy="1224136"/>
          </a:xfrm>
          <a:solidFill>
            <a:schemeClr val="bg1">
              <a:lumMod val="85000"/>
            </a:schemeClr>
          </a:solidFill>
        </p:spPr>
        <p:txBody>
          <a:bodyPr>
            <a:normAutofit fontScale="90000"/>
          </a:bodyPr>
          <a:lstStyle/>
          <a:p>
            <a:pPr algn="ctr"/>
            <a:br>
              <a:rPr lang="fr-FR" sz="3600" b="1" dirty="0"/>
            </a:br>
            <a:r>
              <a:rPr lang="fr-FR" sz="3100" b="1" dirty="0"/>
              <a:t>Cérémonie de remise des labels E3D:</a:t>
            </a:r>
            <a:br>
              <a:rPr lang="fr-FR" sz="3100" b="1" dirty="0"/>
            </a:br>
            <a:r>
              <a:rPr lang="fr-FR" sz="3100" b="1" dirty="0"/>
              <a:t>‘Etablissement en Démarche de Développement Durable’</a:t>
            </a:r>
            <a:br>
              <a:rPr lang="fr-FR" sz="3600" b="1" dirty="0"/>
            </a:br>
            <a:r>
              <a:rPr lang="fr-FR" sz="1600" b="1" dirty="0"/>
              <a:t> </a:t>
            </a:r>
            <a:br>
              <a:rPr lang="fr-FR" sz="3600" b="1" dirty="0"/>
            </a:br>
            <a:r>
              <a:rPr lang="fr-FR" sz="2000" dirty="0"/>
              <a:t>jeudi 19 septembre 2019 – Gouvernement de la Nouvelle-Calédonie</a:t>
            </a:r>
            <a:br>
              <a:rPr lang="fr-FR" dirty="0"/>
            </a:br>
            <a:endParaRPr lang="fr-FR" dirty="0"/>
          </a:p>
        </p:txBody>
      </p:sp>
      <p:pic>
        <p:nvPicPr>
          <p:cNvPr id="4" name="Image 3" descr="logo.nc.png"/>
          <p:cNvPicPr/>
          <p:nvPr/>
        </p:nvPicPr>
        <p:blipFill>
          <a:blip r:embed="rId2" cstate="print">
            <a:lum bright="-20000" contrast="40000"/>
          </a:blip>
          <a:srcRect/>
          <a:stretch>
            <a:fillRect/>
          </a:stretch>
        </p:blipFill>
        <p:spPr bwMode="auto">
          <a:xfrm>
            <a:off x="352975" y="5029745"/>
            <a:ext cx="1728192" cy="1656184"/>
          </a:xfrm>
          <a:prstGeom prst="rect">
            <a:avLst/>
          </a:prstGeom>
          <a:noFill/>
          <a:ln w="9525">
            <a:noFill/>
            <a:miter lim="800000"/>
            <a:headEnd/>
            <a:tailEnd/>
          </a:ln>
        </p:spPr>
      </p:pic>
      <p:pic>
        <p:nvPicPr>
          <p:cNvPr id="5" name="Image 4" descr="Logo gouvernement_de_la_nouvelle_caledonie.jpg"/>
          <p:cNvPicPr/>
          <p:nvPr/>
        </p:nvPicPr>
        <p:blipFill>
          <a:blip r:embed="rId3" cstate="print"/>
          <a:srcRect l="33570" t="9381" r="34519" b="8255"/>
          <a:stretch>
            <a:fillRect/>
          </a:stretch>
        </p:blipFill>
        <p:spPr>
          <a:xfrm>
            <a:off x="323528" y="375981"/>
            <a:ext cx="1676708" cy="1755286"/>
          </a:xfrm>
          <a:prstGeom prst="rect">
            <a:avLst/>
          </a:prstGeom>
        </p:spPr>
      </p:pic>
      <p:pic>
        <p:nvPicPr>
          <p:cNvPr id="6" name="Image 5"/>
          <p:cNvPicPr>
            <a:picLocks noChangeAspect="1" noChangeArrowheads="1"/>
          </p:cNvPicPr>
          <p:nvPr/>
        </p:nvPicPr>
        <p:blipFill>
          <a:blip r:embed="rId4" cstate="print"/>
          <a:srcRect/>
          <a:stretch>
            <a:fillRect/>
          </a:stretch>
        </p:blipFill>
        <p:spPr bwMode="auto">
          <a:xfrm>
            <a:off x="323528" y="2860426"/>
            <a:ext cx="1676708" cy="1440160"/>
          </a:xfrm>
          <a:prstGeom prst="rect">
            <a:avLst/>
          </a:prstGeom>
          <a:noFill/>
          <a:ln w="9525">
            <a:noFill/>
            <a:miter lim="800000"/>
            <a:headEnd/>
            <a:tailEnd/>
          </a:ln>
        </p:spPr>
      </p:pic>
      <p:pic>
        <p:nvPicPr>
          <p:cNvPr id="1026" name="Image 0">
            <a:extLst>
              <a:ext uri="{FF2B5EF4-FFF2-40B4-BE49-F238E27FC236}">
                <a16:creationId xmlns:a16="http://schemas.microsoft.com/office/drawing/2014/main" id="{5DAFCB74-51A2-4766-9F96-2D4BFE8A8D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73981" b="70895"/>
          <a:stretch>
            <a:fillRect/>
          </a:stretch>
        </p:blipFill>
        <p:spPr bwMode="auto">
          <a:xfrm>
            <a:off x="7653415" y="5579242"/>
            <a:ext cx="1361905" cy="1091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6">
            <a:extLst>
              <a:ext uri="{FF2B5EF4-FFF2-40B4-BE49-F238E27FC236}">
                <a16:creationId xmlns:a16="http://schemas.microsoft.com/office/drawing/2014/main" id="{E93EECE6-48A7-453D-B6CB-8EE129764931}"/>
              </a:ext>
            </a:extLst>
          </p:cNvPr>
          <p:cNvSpPr>
            <a:spLocks noGrp="1"/>
          </p:cNvSpPr>
          <p:nvPr>
            <p:ph type="subTitle" idx="1"/>
          </p:nvPr>
        </p:nvSpPr>
        <p:spPr>
          <a:xfrm>
            <a:off x="2338741" y="2930991"/>
            <a:ext cx="6400800" cy="2483301"/>
          </a:xfrm>
        </p:spPr>
        <p:txBody>
          <a:bodyPr>
            <a:normAutofit fontScale="92500" lnSpcReduction="20000"/>
          </a:bodyPr>
          <a:lstStyle/>
          <a:p>
            <a:r>
              <a:rPr lang="fr-FR" dirty="0">
                <a:solidFill>
                  <a:srgbClr val="FF0000"/>
                </a:solidFill>
              </a:rPr>
              <a:t>« Ça y est, l'Éducation nationale n'est plus un mammouth, c'est un peuple de colibris »</a:t>
            </a:r>
          </a:p>
          <a:p>
            <a:r>
              <a:rPr lang="fr-FR" sz="2100" dirty="0"/>
              <a:t>(nom d’un mouvement qui encourage chacun à faire sa part pour contribuer à la transition écologique ndlr) »</a:t>
            </a:r>
          </a:p>
          <a:p>
            <a:r>
              <a:rPr lang="fr-FR" sz="2100" dirty="0">
                <a:solidFill>
                  <a:schemeClr val="bg1"/>
                </a:solidFill>
              </a:rPr>
              <a:t>Jean-Michel Blanquer, ministre de l’Education Nationale, </a:t>
            </a:r>
          </a:p>
          <a:p>
            <a:r>
              <a:rPr lang="fr-FR" sz="2100" dirty="0">
                <a:solidFill>
                  <a:schemeClr val="bg1"/>
                </a:solidFill>
              </a:rPr>
              <a:t>août 2019</a:t>
            </a:r>
            <a:endParaRPr lang="fr-NC" sz="21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chorCtr="1">
            <a:normAutofit fontScale="90000"/>
          </a:bodyPr>
          <a:lstStyle/>
          <a:p>
            <a:pPr lvl="0" algn="ctr"/>
            <a:r>
              <a:rPr lang="fr-FR" sz="3600" b="1" dirty="0"/>
              <a:t>La charte du label E3D repose sur 3 domaines</a:t>
            </a:r>
            <a:br>
              <a:rPr lang="fr-FR" sz="3600" b="1" dirty="0"/>
            </a:br>
            <a:endParaRPr lang="fr-FR" sz="3600" b="1" dirty="0"/>
          </a:p>
        </p:txBody>
      </p:sp>
      <p:sp>
        <p:nvSpPr>
          <p:cNvPr id="3" name="Text Placeholder 2"/>
          <p:cNvSpPr txBox="1">
            <a:spLocks noGrp="1"/>
          </p:cNvSpPr>
          <p:nvPr>
            <p:ph type="body" idx="1"/>
          </p:nvPr>
        </p:nvSpPr>
        <p:spPr>
          <a:xfrm>
            <a:off x="1375715" y="3060749"/>
            <a:ext cx="8229600" cy="4525963"/>
          </a:xfrm>
        </p:spPr>
        <p:txBody>
          <a:bodyPr/>
          <a:lstStyle/>
          <a:p>
            <a:pPr lvl="0"/>
            <a:endParaRPr lang="fr-FR" dirty="0">
              <a:latin typeface="Calibri" pitchFamily="34"/>
              <a:cs typeface="Times New Roman" pitchFamily="18"/>
            </a:endParaRPr>
          </a:p>
          <a:p>
            <a:pPr lvl="0"/>
            <a:endParaRPr lang="fr-FR" dirty="0"/>
          </a:p>
          <a:p>
            <a:pPr lvl="0"/>
            <a:endParaRPr lang="fr-FR" dirty="0"/>
          </a:p>
        </p:txBody>
      </p:sp>
      <p:grpSp>
        <p:nvGrpSpPr>
          <p:cNvPr id="55" name="Group 54">
            <a:extLst>
              <a:ext uri="{FF2B5EF4-FFF2-40B4-BE49-F238E27FC236}">
                <a16:creationId xmlns:a16="http://schemas.microsoft.com/office/drawing/2014/main" id="{B70FE2F2-F8DB-4772-8F24-F5166AD4542A}"/>
              </a:ext>
            </a:extLst>
          </p:cNvPr>
          <p:cNvGrpSpPr/>
          <p:nvPr/>
        </p:nvGrpSpPr>
        <p:grpSpPr>
          <a:xfrm>
            <a:off x="0" y="995691"/>
            <a:ext cx="9144000" cy="5605935"/>
            <a:chOff x="0" y="1224949"/>
            <a:chExt cx="9144000" cy="5605935"/>
          </a:xfrm>
        </p:grpSpPr>
        <p:grpSp>
          <p:nvGrpSpPr>
            <p:cNvPr id="4" name="Diagram 6"/>
            <p:cNvGrpSpPr/>
            <p:nvPr/>
          </p:nvGrpSpPr>
          <p:grpSpPr>
            <a:xfrm>
              <a:off x="143511" y="1224949"/>
              <a:ext cx="8784460" cy="1226300"/>
              <a:chOff x="191347" y="1196748"/>
              <a:chExt cx="11712613" cy="1282702"/>
            </a:xfrm>
          </p:grpSpPr>
          <p:sp>
            <p:nvSpPr>
              <p:cNvPr id="5" name="Freeform 5"/>
              <p:cNvSpPr/>
              <p:nvPr/>
            </p:nvSpPr>
            <p:spPr>
              <a:xfrm>
                <a:off x="191347" y="1196748"/>
                <a:ext cx="3704316" cy="1282702"/>
              </a:xfrm>
              <a:custGeom>
                <a:avLst/>
                <a:gdLst>
                  <a:gd name="f0" fmla="val 10800000"/>
                  <a:gd name="f1" fmla="val 5400000"/>
                  <a:gd name="f2" fmla="val 180"/>
                  <a:gd name="f3" fmla="val w"/>
                  <a:gd name="f4" fmla="val h"/>
                  <a:gd name="f5" fmla="val 0"/>
                  <a:gd name="f6" fmla="val 3522133"/>
                  <a:gd name="f7" fmla="val 1282700"/>
                  <a:gd name="f8" fmla="val 213788"/>
                  <a:gd name="f9" fmla="val 95716"/>
                  <a:gd name="f10" fmla="val 3308345"/>
                  <a:gd name="f11" fmla="val 3426417"/>
                  <a:gd name="f12" fmla="val 1068912"/>
                  <a:gd name="f13" fmla="val 1186984"/>
                  <a:gd name="f14" fmla="+- 0 0 -90"/>
                  <a:gd name="f15" fmla="*/ f3 1 3522133"/>
                  <a:gd name="f16" fmla="*/ f4 1 1282700"/>
                  <a:gd name="f17" fmla="+- f7 0 f5"/>
                  <a:gd name="f18" fmla="+- f6 0 f5"/>
                  <a:gd name="f19" fmla="*/ f14 f0 1"/>
                  <a:gd name="f20" fmla="*/ f18 1 3522133"/>
                  <a:gd name="f21" fmla="*/ f17 1 1282700"/>
                  <a:gd name="f22" fmla="*/ 0 f18 1"/>
                  <a:gd name="f23" fmla="*/ 213788 f17 1"/>
                  <a:gd name="f24" fmla="*/ 213788 f18 1"/>
                  <a:gd name="f25" fmla="*/ 0 f17 1"/>
                  <a:gd name="f26" fmla="*/ 3308345 f18 1"/>
                  <a:gd name="f27" fmla="*/ 3522133 f18 1"/>
                  <a:gd name="f28" fmla="*/ 1068912 f17 1"/>
                  <a:gd name="f29" fmla="*/ 1282700 f17 1"/>
                  <a:gd name="f30" fmla="*/ f19 1 f2"/>
                  <a:gd name="f31" fmla="*/ f22 1 3522133"/>
                  <a:gd name="f32" fmla="*/ f23 1 1282700"/>
                  <a:gd name="f33" fmla="*/ f24 1 3522133"/>
                  <a:gd name="f34" fmla="*/ f25 1 1282700"/>
                  <a:gd name="f35" fmla="*/ f26 1 3522133"/>
                  <a:gd name="f36" fmla="*/ f27 1 3522133"/>
                  <a:gd name="f37" fmla="*/ f28 1 1282700"/>
                  <a:gd name="f38" fmla="*/ f29 1 128270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3522133" h="128270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701">
                <a:solidFill>
                  <a:srgbClr val="5B9BD5"/>
                </a:solidFill>
                <a:prstDash val="solid"/>
                <a:miter/>
              </a:ln>
            </p:spPr>
            <p:txBody>
              <a:bodyPr vert="horz" wrap="square" lIns="135002" tIns="135002" rIns="135002" bIns="135002" anchor="ctr" anchorCtr="1" compatLnSpc="1"/>
              <a:lstStyle/>
              <a:p>
                <a:pPr marL="0" marR="0" lvl="0" indent="0" algn="ctr" defTabSz="844548"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sz="1900" b="0" i="0" u="none" strike="noStrike" kern="1200" cap="none" spc="0" baseline="0" dirty="0">
                    <a:solidFill>
                      <a:srgbClr val="000000"/>
                    </a:solidFill>
                    <a:uFillTx/>
                    <a:latin typeface="Calibri"/>
                  </a:rPr>
                  <a:t>Le pilotage de l'éducation au développement durable au sein de l'école ou de l’établissement</a:t>
                </a:r>
              </a:p>
            </p:txBody>
          </p:sp>
          <p:sp>
            <p:nvSpPr>
              <p:cNvPr id="6" name="Freeform 6"/>
              <p:cNvSpPr/>
              <p:nvPr/>
            </p:nvSpPr>
            <p:spPr>
              <a:xfrm>
                <a:off x="4205179" y="1196748"/>
                <a:ext cx="3704316" cy="1282702"/>
              </a:xfrm>
              <a:custGeom>
                <a:avLst/>
                <a:gdLst>
                  <a:gd name="f0" fmla="val 10800000"/>
                  <a:gd name="f1" fmla="val 5400000"/>
                  <a:gd name="f2" fmla="val 180"/>
                  <a:gd name="f3" fmla="val w"/>
                  <a:gd name="f4" fmla="val h"/>
                  <a:gd name="f5" fmla="val 0"/>
                  <a:gd name="f6" fmla="val 3522133"/>
                  <a:gd name="f7" fmla="val 1282700"/>
                  <a:gd name="f8" fmla="val 213788"/>
                  <a:gd name="f9" fmla="val 95716"/>
                  <a:gd name="f10" fmla="val 3308345"/>
                  <a:gd name="f11" fmla="val 3426417"/>
                  <a:gd name="f12" fmla="val 1068912"/>
                  <a:gd name="f13" fmla="val 1186984"/>
                  <a:gd name="f14" fmla="+- 0 0 -90"/>
                  <a:gd name="f15" fmla="*/ f3 1 3522133"/>
                  <a:gd name="f16" fmla="*/ f4 1 1282700"/>
                  <a:gd name="f17" fmla="+- f7 0 f5"/>
                  <a:gd name="f18" fmla="+- f6 0 f5"/>
                  <a:gd name="f19" fmla="*/ f14 f0 1"/>
                  <a:gd name="f20" fmla="*/ f18 1 3522133"/>
                  <a:gd name="f21" fmla="*/ f17 1 1282700"/>
                  <a:gd name="f22" fmla="*/ 0 f18 1"/>
                  <a:gd name="f23" fmla="*/ 213788 f17 1"/>
                  <a:gd name="f24" fmla="*/ 213788 f18 1"/>
                  <a:gd name="f25" fmla="*/ 0 f17 1"/>
                  <a:gd name="f26" fmla="*/ 3308345 f18 1"/>
                  <a:gd name="f27" fmla="*/ 3522133 f18 1"/>
                  <a:gd name="f28" fmla="*/ 1068912 f17 1"/>
                  <a:gd name="f29" fmla="*/ 1282700 f17 1"/>
                  <a:gd name="f30" fmla="*/ f19 1 f2"/>
                  <a:gd name="f31" fmla="*/ f22 1 3522133"/>
                  <a:gd name="f32" fmla="*/ f23 1 1282700"/>
                  <a:gd name="f33" fmla="*/ f24 1 3522133"/>
                  <a:gd name="f34" fmla="*/ f25 1 1282700"/>
                  <a:gd name="f35" fmla="*/ f26 1 3522133"/>
                  <a:gd name="f36" fmla="*/ f27 1 3522133"/>
                  <a:gd name="f37" fmla="*/ f28 1 1282700"/>
                  <a:gd name="f38" fmla="*/ f29 1 128270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3522133" h="128270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701">
                <a:solidFill>
                  <a:srgbClr val="5B9BD5"/>
                </a:solidFill>
                <a:prstDash val="solid"/>
                <a:miter/>
              </a:ln>
            </p:spPr>
            <p:txBody>
              <a:bodyPr vert="horz" wrap="square" lIns="135002" tIns="135002" rIns="135002" bIns="135002" anchor="ctr" anchorCtr="1" compatLnSpc="1"/>
              <a:lstStyle/>
              <a:p>
                <a:pPr marL="0" marR="0" lvl="0" indent="0" algn="ctr" defTabSz="844548"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sz="1900" b="0" i="0" u="none" strike="noStrike" kern="1200" cap="none" spc="0" baseline="0" dirty="0">
                    <a:solidFill>
                      <a:srgbClr val="000000"/>
                    </a:solidFill>
                    <a:uFillTx/>
                    <a:latin typeface="Calibri"/>
                  </a:rPr>
                  <a:t>L’action pédagogique, éducative et formation</a:t>
                </a:r>
              </a:p>
            </p:txBody>
          </p:sp>
          <p:sp>
            <p:nvSpPr>
              <p:cNvPr id="7" name="Freeform 7"/>
              <p:cNvSpPr/>
              <p:nvPr/>
            </p:nvSpPr>
            <p:spPr>
              <a:xfrm>
                <a:off x="8199644" y="1196748"/>
                <a:ext cx="3704316" cy="1282702"/>
              </a:xfrm>
              <a:custGeom>
                <a:avLst/>
                <a:gdLst>
                  <a:gd name="f0" fmla="val 10800000"/>
                  <a:gd name="f1" fmla="val 5400000"/>
                  <a:gd name="f2" fmla="val 180"/>
                  <a:gd name="f3" fmla="val w"/>
                  <a:gd name="f4" fmla="val h"/>
                  <a:gd name="f5" fmla="val 0"/>
                  <a:gd name="f6" fmla="val 3522133"/>
                  <a:gd name="f7" fmla="val 1282700"/>
                  <a:gd name="f8" fmla="val 213788"/>
                  <a:gd name="f9" fmla="val 95716"/>
                  <a:gd name="f10" fmla="val 3308345"/>
                  <a:gd name="f11" fmla="val 3426417"/>
                  <a:gd name="f12" fmla="val 1068912"/>
                  <a:gd name="f13" fmla="val 1186984"/>
                  <a:gd name="f14" fmla="+- 0 0 -90"/>
                  <a:gd name="f15" fmla="*/ f3 1 3522133"/>
                  <a:gd name="f16" fmla="*/ f4 1 1282700"/>
                  <a:gd name="f17" fmla="+- f7 0 f5"/>
                  <a:gd name="f18" fmla="+- f6 0 f5"/>
                  <a:gd name="f19" fmla="*/ f14 f0 1"/>
                  <a:gd name="f20" fmla="*/ f18 1 3522133"/>
                  <a:gd name="f21" fmla="*/ f17 1 1282700"/>
                  <a:gd name="f22" fmla="*/ 0 f18 1"/>
                  <a:gd name="f23" fmla="*/ 213788 f17 1"/>
                  <a:gd name="f24" fmla="*/ 213788 f18 1"/>
                  <a:gd name="f25" fmla="*/ 0 f17 1"/>
                  <a:gd name="f26" fmla="*/ 3308345 f18 1"/>
                  <a:gd name="f27" fmla="*/ 3522133 f18 1"/>
                  <a:gd name="f28" fmla="*/ 1068912 f17 1"/>
                  <a:gd name="f29" fmla="*/ 1282700 f17 1"/>
                  <a:gd name="f30" fmla="*/ f19 1 f2"/>
                  <a:gd name="f31" fmla="*/ f22 1 3522133"/>
                  <a:gd name="f32" fmla="*/ f23 1 1282700"/>
                  <a:gd name="f33" fmla="*/ f24 1 3522133"/>
                  <a:gd name="f34" fmla="*/ f25 1 1282700"/>
                  <a:gd name="f35" fmla="*/ f26 1 3522133"/>
                  <a:gd name="f36" fmla="*/ f27 1 3522133"/>
                  <a:gd name="f37" fmla="*/ f28 1 1282700"/>
                  <a:gd name="f38" fmla="*/ f29 1 128270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3522133" h="128270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701">
                <a:solidFill>
                  <a:srgbClr val="5B9BD5"/>
                </a:solidFill>
                <a:prstDash val="solid"/>
                <a:miter/>
              </a:ln>
            </p:spPr>
            <p:txBody>
              <a:bodyPr vert="horz" wrap="square" lIns="135002" tIns="135002" rIns="135002" bIns="135002" anchor="ctr" anchorCtr="1" compatLnSpc="1"/>
              <a:lstStyle/>
              <a:p>
                <a:pPr marL="0" marR="0" lvl="0" indent="0" algn="ctr" defTabSz="844548"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sz="1900" b="0" i="0" u="none" strike="noStrike" kern="1200" cap="none" spc="0" baseline="0" dirty="0">
                    <a:solidFill>
                      <a:srgbClr val="000000"/>
                    </a:solidFill>
                    <a:uFillTx/>
                    <a:latin typeface="Calibri"/>
                  </a:rPr>
                  <a:t>Gestion durable de l'école ou de l'établissement</a:t>
                </a:r>
              </a:p>
            </p:txBody>
          </p:sp>
        </p:grpSp>
        <p:sp>
          <p:nvSpPr>
            <p:cNvPr id="8" name="Ellipse 18"/>
            <p:cNvSpPr/>
            <p:nvPr/>
          </p:nvSpPr>
          <p:spPr>
            <a:xfrm>
              <a:off x="6732240" y="2659026"/>
              <a:ext cx="1974350" cy="961530"/>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gradFill>
              <a:gsLst>
                <a:gs pos="0">
                  <a:srgbClr val="3399FF"/>
                </a:gs>
                <a:gs pos="100000">
                  <a:srgbClr val="00CCCC"/>
                </a:gs>
              </a:gsLst>
              <a:lin ang="3600000"/>
            </a:gradFill>
            <a:ln w="25402">
              <a:solidFill>
                <a:srgbClr val="FFFFFF"/>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9" name="Ellipse 18"/>
            <p:cNvSpPr/>
            <p:nvPr/>
          </p:nvSpPr>
          <p:spPr>
            <a:xfrm>
              <a:off x="638328" y="2846145"/>
              <a:ext cx="2082363" cy="1168060"/>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gradFill>
              <a:gsLst>
                <a:gs pos="0">
                  <a:srgbClr val="3399FF"/>
                </a:gs>
                <a:gs pos="100000">
                  <a:srgbClr val="00CCCC"/>
                </a:gs>
              </a:gsLst>
              <a:lin ang="3600000"/>
            </a:gradFill>
            <a:ln w="25402">
              <a:solidFill>
                <a:srgbClr val="FFFFFF"/>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10" name="Ellipse 18"/>
            <p:cNvSpPr/>
            <p:nvPr/>
          </p:nvSpPr>
          <p:spPr>
            <a:xfrm>
              <a:off x="803262" y="4121512"/>
              <a:ext cx="1974350" cy="961530"/>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gradFill>
              <a:gsLst>
                <a:gs pos="0">
                  <a:srgbClr val="3399FF"/>
                </a:gs>
                <a:gs pos="100000">
                  <a:srgbClr val="00CCCC"/>
                </a:gs>
              </a:gsLst>
              <a:lin ang="3600000"/>
            </a:gradFill>
            <a:ln w="25402">
              <a:solidFill>
                <a:srgbClr val="FFFFFF"/>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11" name="Ellipse 18"/>
            <p:cNvSpPr/>
            <p:nvPr/>
          </p:nvSpPr>
          <p:spPr>
            <a:xfrm>
              <a:off x="6354197" y="4387222"/>
              <a:ext cx="1974350" cy="961530"/>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gradFill>
              <a:gsLst>
                <a:gs pos="0">
                  <a:srgbClr val="3399FF"/>
                </a:gs>
                <a:gs pos="100000">
                  <a:srgbClr val="00CCCC"/>
                </a:gs>
              </a:gsLst>
              <a:lin ang="3600000"/>
            </a:gradFill>
            <a:ln w="25402">
              <a:solidFill>
                <a:srgbClr val="FFFFFF"/>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pic>
          <p:nvPicPr>
            <p:cNvPr id="12" name="Picture 3" descr="Z:\03_Communication\site internet\elements_graphiques\logos membres\logo_gouv.jpg"/>
            <p:cNvPicPr>
              <a:picLocks noChangeAspect="1"/>
            </p:cNvPicPr>
            <p:nvPr/>
          </p:nvPicPr>
          <p:blipFill>
            <a:blip r:embed="rId2" cstate="print"/>
            <a:srcRect/>
            <a:stretch>
              <a:fillRect/>
            </a:stretch>
          </p:blipFill>
          <p:spPr>
            <a:xfrm>
              <a:off x="0" y="4093207"/>
              <a:ext cx="681013" cy="701618"/>
            </a:xfrm>
            <a:prstGeom prst="rect">
              <a:avLst/>
            </a:prstGeom>
            <a:noFill/>
            <a:ln>
              <a:noFill/>
            </a:ln>
          </p:spPr>
        </p:pic>
        <p:sp>
          <p:nvSpPr>
            <p:cNvPr id="13" name="Rectangle 15"/>
            <p:cNvSpPr/>
            <p:nvPr/>
          </p:nvSpPr>
          <p:spPr>
            <a:xfrm>
              <a:off x="787033" y="2961832"/>
              <a:ext cx="1844281" cy="707886"/>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dirty="0">
                  <a:solidFill>
                    <a:srgbClr val="F8CBAD"/>
                  </a:solidFill>
                  <a:uFillTx/>
                  <a:latin typeface="Calibri"/>
                </a:rPr>
                <a:t>Institutions / Gouvernement</a:t>
              </a:r>
            </a:p>
          </p:txBody>
        </p:sp>
        <p:sp>
          <p:nvSpPr>
            <p:cNvPr id="14" name="Rectangle 16"/>
            <p:cNvSpPr/>
            <p:nvPr/>
          </p:nvSpPr>
          <p:spPr>
            <a:xfrm>
              <a:off x="969304" y="4359221"/>
              <a:ext cx="1734194" cy="461665"/>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F8CBAD"/>
                  </a:solidFill>
                  <a:uFillTx/>
                  <a:latin typeface="Calibri"/>
                </a:rPr>
                <a:t>Collectivités</a:t>
              </a:r>
              <a:endParaRPr lang="fr-FR" sz="2400" b="1" i="0" u="none" strike="noStrike" kern="1200" cap="none" spc="0" baseline="0" dirty="0">
                <a:solidFill>
                  <a:srgbClr val="F8CBAD"/>
                </a:solidFill>
                <a:uFillTx/>
                <a:latin typeface="Calibri"/>
              </a:endParaRPr>
            </a:p>
          </p:txBody>
        </p:sp>
        <p:pic>
          <p:nvPicPr>
            <p:cNvPr id="15" name="Picture 2" descr="Z:\03_Communication\site internet\elements_graphiques\logos membres\logo_ps_web.jpg"/>
            <p:cNvPicPr>
              <a:picLocks noChangeAspect="1"/>
            </p:cNvPicPr>
            <p:nvPr/>
          </p:nvPicPr>
          <p:blipFill>
            <a:blip r:embed="rId3" cstate="print"/>
            <a:srcRect/>
            <a:stretch>
              <a:fillRect/>
            </a:stretch>
          </p:blipFill>
          <p:spPr>
            <a:xfrm>
              <a:off x="0" y="2803873"/>
              <a:ext cx="624191" cy="997726"/>
            </a:xfrm>
            <a:prstGeom prst="rect">
              <a:avLst/>
            </a:prstGeom>
            <a:noFill/>
            <a:ln>
              <a:noFill/>
            </a:ln>
          </p:spPr>
        </p:pic>
        <p:pic>
          <p:nvPicPr>
            <p:cNvPr id="16" name="Picture 4" descr="Z:\03_Communication\site internet\elements_graphiques\logos membres\logo_mairie_web.jpg"/>
            <p:cNvPicPr>
              <a:picLocks noChangeAspect="1"/>
            </p:cNvPicPr>
            <p:nvPr/>
          </p:nvPicPr>
          <p:blipFill>
            <a:blip r:embed="rId4" cstate="print"/>
            <a:srcRect/>
            <a:stretch>
              <a:fillRect/>
            </a:stretch>
          </p:blipFill>
          <p:spPr>
            <a:xfrm>
              <a:off x="2987824" y="5965640"/>
              <a:ext cx="540060" cy="711400"/>
            </a:xfrm>
            <a:prstGeom prst="rect">
              <a:avLst/>
            </a:prstGeom>
            <a:noFill/>
            <a:ln>
              <a:noFill/>
            </a:ln>
          </p:spPr>
        </p:pic>
        <p:sp>
          <p:nvSpPr>
            <p:cNvPr id="17" name="Rectangle 22"/>
            <p:cNvSpPr/>
            <p:nvPr/>
          </p:nvSpPr>
          <p:spPr>
            <a:xfrm>
              <a:off x="6402736" y="4581125"/>
              <a:ext cx="1771960" cy="461665"/>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dirty="0">
                  <a:solidFill>
                    <a:srgbClr val="F8CBAD"/>
                  </a:solidFill>
                  <a:uFillTx/>
                  <a:latin typeface="Calibri"/>
                </a:rPr>
                <a:t>Associations</a:t>
              </a:r>
              <a:endParaRPr lang="en-US" sz="2400" b="1" i="0" u="none" strike="noStrike" kern="1200" cap="none" spc="0" baseline="0" dirty="0">
                <a:solidFill>
                  <a:srgbClr val="F8CBAD"/>
                </a:solidFill>
                <a:uFillTx/>
                <a:latin typeface="Calibri"/>
              </a:endParaRPr>
            </a:p>
          </p:txBody>
        </p:sp>
        <p:pic>
          <p:nvPicPr>
            <p:cNvPr id="18" name="Picture 8" descr="Z:\03_Communication\site internet\elements_graphiques\logos membres\logo_actionbiosphere_web.jpg"/>
            <p:cNvPicPr>
              <a:picLocks noChangeAspect="1"/>
            </p:cNvPicPr>
            <p:nvPr/>
          </p:nvPicPr>
          <p:blipFill>
            <a:blip r:embed="rId5" cstate="print"/>
            <a:srcRect/>
            <a:stretch>
              <a:fillRect/>
            </a:stretch>
          </p:blipFill>
          <p:spPr>
            <a:xfrm>
              <a:off x="971600" y="6032999"/>
              <a:ext cx="516434" cy="509198"/>
            </a:xfrm>
            <a:prstGeom prst="rect">
              <a:avLst/>
            </a:prstGeom>
            <a:noFill/>
            <a:ln>
              <a:noFill/>
            </a:ln>
          </p:spPr>
        </p:pic>
        <p:pic>
          <p:nvPicPr>
            <p:cNvPr id="19" name="Picture 12" descr="Z:\03_Communication\site internet\elements_graphiques\logos membres\logo_asnnc_web.jpg"/>
            <p:cNvPicPr>
              <a:picLocks noChangeAspect="1"/>
            </p:cNvPicPr>
            <p:nvPr/>
          </p:nvPicPr>
          <p:blipFill>
            <a:blip r:embed="rId6" cstate="print"/>
            <a:srcRect/>
            <a:stretch>
              <a:fillRect/>
            </a:stretch>
          </p:blipFill>
          <p:spPr>
            <a:xfrm>
              <a:off x="2779032" y="3455654"/>
              <a:ext cx="465997" cy="683404"/>
            </a:xfrm>
            <a:prstGeom prst="rect">
              <a:avLst/>
            </a:prstGeom>
            <a:noFill/>
            <a:ln>
              <a:noFill/>
            </a:ln>
          </p:spPr>
        </p:pic>
        <p:sp>
          <p:nvSpPr>
            <p:cNvPr id="21" name="Rectangle 26"/>
            <p:cNvSpPr/>
            <p:nvPr/>
          </p:nvSpPr>
          <p:spPr>
            <a:xfrm>
              <a:off x="6840252" y="2708920"/>
              <a:ext cx="1764196" cy="830997"/>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dirty="0">
                  <a:solidFill>
                    <a:srgbClr val="F8CBAD"/>
                  </a:solidFill>
                  <a:uFillTx/>
                  <a:latin typeface="Calibri"/>
                </a:rPr>
                <a:t>Entreprises,</a:t>
              </a:r>
              <a:r>
                <a:rPr lang="en-US" sz="2400" b="1" i="0" u="none" strike="noStrike" kern="1200" cap="none" spc="0" baseline="0" dirty="0">
                  <a:solidFill>
                    <a:srgbClr val="F8CBAD"/>
                  </a:solidFill>
                  <a:uFillTx/>
                  <a:latin typeface="Calibri"/>
                </a:rPr>
                <a:t> </a:t>
              </a:r>
              <a:r>
                <a:rPr lang="fr-FR" sz="2000" b="1" i="0" u="none" strike="noStrike" kern="1200" cap="none" spc="0" baseline="0" dirty="0">
                  <a:solidFill>
                    <a:srgbClr val="F8CBAD"/>
                  </a:solidFill>
                  <a:uFillTx/>
                  <a:latin typeface="Calibri"/>
                </a:rPr>
                <a:t>industriels</a:t>
              </a:r>
              <a:r>
                <a:rPr lang="fr-FR" sz="2400" b="1" i="0" u="none" strike="noStrike" kern="1200" cap="none" spc="0" baseline="0" dirty="0">
                  <a:solidFill>
                    <a:srgbClr val="F8CBAD"/>
                  </a:solidFill>
                  <a:uFillTx/>
                  <a:latin typeface="Calibri"/>
                </a:rPr>
                <a:t> </a:t>
              </a:r>
              <a:endParaRPr lang="en-US" sz="2400" b="1" i="0" u="none" strike="noStrike" kern="1200" cap="none" spc="0" baseline="0" dirty="0">
                <a:solidFill>
                  <a:srgbClr val="F8CBAD"/>
                </a:solidFill>
                <a:uFillTx/>
                <a:latin typeface="Calibri"/>
              </a:endParaRPr>
            </a:p>
          </p:txBody>
        </p:sp>
        <p:pic>
          <p:nvPicPr>
            <p:cNvPr id="22" name="Picture 2"/>
            <p:cNvPicPr>
              <a:picLocks noChangeAspect="1"/>
            </p:cNvPicPr>
            <p:nvPr/>
          </p:nvPicPr>
          <p:blipFill>
            <a:blip r:embed="rId7" cstate="print"/>
            <a:srcRect/>
            <a:stretch>
              <a:fillRect/>
            </a:stretch>
          </p:blipFill>
          <p:spPr>
            <a:xfrm>
              <a:off x="2915816" y="5314930"/>
              <a:ext cx="548324" cy="596616"/>
            </a:xfrm>
            <a:prstGeom prst="rect">
              <a:avLst/>
            </a:prstGeom>
            <a:noFill/>
            <a:ln>
              <a:noFill/>
            </a:ln>
          </p:spPr>
        </p:pic>
        <p:pic>
          <p:nvPicPr>
            <p:cNvPr id="23" name="Picture 10" descr="Z:\03_Communication\site internet\elements_graphiques\logos membres\logo_enercal_web.jpg"/>
            <p:cNvPicPr>
              <a:picLocks noChangeAspect="1"/>
            </p:cNvPicPr>
            <p:nvPr/>
          </p:nvPicPr>
          <p:blipFill>
            <a:blip r:embed="rId8" cstate="print"/>
            <a:srcRect/>
            <a:stretch>
              <a:fillRect/>
            </a:stretch>
          </p:blipFill>
          <p:spPr>
            <a:xfrm>
              <a:off x="6030163" y="4084193"/>
              <a:ext cx="876302" cy="309612"/>
            </a:xfrm>
            <a:prstGeom prst="rect">
              <a:avLst/>
            </a:prstGeom>
            <a:noFill/>
            <a:ln>
              <a:noFill/>
            </a:ln>
          </p:spPr>
        </p:pic>
        <p:pic>
          <p:nvPicPr>
            <p:cNvPr id="24" name="Picture 3" descr="Z:\03_Communication\magazine\num8\image\logo Vale nc.jpg"/>
            <p:cNvPicPr>
              <a:picLocks noChangeAspect="1"/>
            </p:cNvPicPr>
            <p:nvPr/>
          </p:nvPicPr>
          <p:blipFill>
            <a:blip r:embed="rId9" cstate="print"/>
            <a:srcRect/>
            <a:stretch>
              <a:fillRect/>
            </a:stretch>
          </p:blipFill>
          <p:spPr>
            <a:xfrm>
              <a:off x="2303283" y="6133218"/>
              <a:ext cx="647436" cy="517328"/>
            </a:xfrm>
            <a:prstGeom prst="rect">
              <a:avLst/>
            </a:prstGeom>
            <a:noFill/>
            <a:ln>
              <a:noFill/>
            </a:ln>
          </p:spPr>
        </p:pic>
        <p:sp>
          <p:nvSpPr>
            <p:cNvPr id="25" name="Rectangle à coins arrondis 35"/>
            <p:cNvSpPr/>
            <p:nvPr/>
          </p:nvSpPr>
          <p:spPr>
            <a:xfrm>
              <a:off x="3287987" y="2664374"/>
              <a:ext cx="2538283" cy="185872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4F81BD"/>
            </a:solidFill>
            <a:ln w="25402">
              <a:solidFill>
                <a:srgbClr val="385D8A"/>
              </a:solidFill>
              <a:prstDash val="solid"/>
              <a:miter/>
            </a:ln>
          </p:spPr>
          <p:txBody>
            <a:bodyPr vert="horz" wrap="square" lIns="91440" tIns="45720" rIns="91440" bIns="45720" anchor="ctr" anchorCtr="1" compatLnSpc="1"/>
            <a:lstStyle/>
            <a:p>
              <a:pPr marL="0" marR="0" lvl="0" indent="0" algn="ctr" defTabSz="1066803" rtl="0" fontAlgn="auto" hangingPunct="1">
                <a:lnSpc>
                  <a:spcPct val="90000"/>
                </a:lnSpc>
                <a:spcBef>
                  <a:spcPts val="0"/>
                </a:spcBef>
                <a:spcAft>
                  <a:spcPts val="2700"/>
                </a:spcAft>
                <a:buNone/>
                <a:tabLst/>
                <a:defRPr sz="1800" b="0" i="0" u="none" strike="noStrike" kern="0" cap="none" spc="0" baseline="0">
                  <a:solidFill>
                    <a:srgbClr val="000000"/>
                  </a:solidFill>
                  <a:uFillTx/>
                </a:defRPr>
              </a:pPr>
              <a:r>
                <a:rPr lang="fr-FR" sz="2800" b="1" i="0" u="none" strike="noStrike" kern="0" cap="none" spc="0" baseline="0" dirty="0">
                  <a:solidFill>
                    <a:srgbClr val="FFFFFF"/>
                  </a:solidFill>
                  <a:uFillTx/>
                  <a:latin typeface="Calibri"/>
                </a:rPr>
                <a:t>établissement ou école</a:t>
              </a:r>
            </a:p>
          </p:txBody>
        </p:sp>
        <p:pic>
          <p:nvPicPr>
            <p:cNvPr id="26" name="Image 36" descr="logo paladalik.JPG"/>
            <p:cNvPicPr>
              <a:picLocks noChangeAspect="1"/>
            </p:cNvPicPr>
            <p:nvPr/>
          </p:nvPicPr>
          <p:blipFill>
            <a:blip r:embed="rId10" cstate="print"/>
            <a:stretch>
              <a:fillRect/>
            </a:stretch>
          </p:blipFill>
          <p:spPr>
            <a:xfrm>
              <a:off x="8389161" y="4452793"/>
              <a:ext cx="754839" cy="681870"/>
            </a:xfrm>
            <a:prstGeom prst="rect">
              <a:avLst/>
            </a:prstGeom>
            <a:noFill/>
            <a:ln>
              <a:noFill/>
            </a:ln>
          </p:spPr>
        </p:pic>
        <p:pic>
          <p:nvPicPr>
            <p:cNvPr id="27" name="Image 37" descr="ADEME.JPG"/>
            <p:cNvPicPr>
              <a:picLocks noChangeAspect="1"/>
            </p:cNvPicPr>
            <p:nvPr/>
          </p:nvPicPr>
          <p:blipFill>
            <a:blip r:embed="rId11" cstate="print"/>
            <a:stretch>
              <a:fillRect/>
            </a:stretch>
          </p:blipFill>
          <p:spPr>
            <a:xfrm>
              <a:off x="7542333" y="5394441"/>
              <a:ext cx="647792" cy="922892"/>
            </a:xfrm>
            <a:prstGeom prst="rect">
              <a:avLst/>
            </a:prstGeom>
            <a:noFill/>
            <a:ln>
              <a:noFill/>
            </a:ln>
          </p:spPr>
        </p:pic>
        <p:sp>
          <p:nvSpPr>
            <p:cNvPr id="28" name="Ellipse 18"/>
            <p:cNvSpPr/>
            <p:nvPr/>
          </p:nvSpPr>
          <p:spPr>
            <a:xfrm>
              <a:off x="3869922" y="4822433"/>
              <a:ext cx="2160242" cy="1099216"/>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gradFill>
              <a:gsLst>
                <a:gs pos="0">
                  <a:srgbClr val="3399FF"/>
                </a:gs>
                <a:gs pos="100000">
                  <a:srgbClr val="00CCCC"/>
                </a:gs>
              </a:gsLst>
              <a:lin ang="3600000"/>
            </a:gradFill>
            <a:ln w="25402">
              <a:solidFill>
                <a:srgbClr val="FFFFFF"/>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29" name="Rectangle 16"/>
            <p:cNvSpPr/>
            <p:nvPr/>
          </p:nvSpPr>
          <p:spPr>
            <a:xfrm>
              <a:off x="3995936" y="5013176"/>
              <a:ext cx="1845377" cy="830997"/>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F8CBAD"/>
                  </a:solidFill>
                  <a:uFillTx/>
                  <a:latin typeface="Calibri"/>
                </a:rPr>
                <a:t>Organisme</a:t>
              </a:r>
              <a:r>
                <a:rPr lang="en-US" sz="2400" b="1" i="0" u="none" strike="noStrike" kern="0" cap="none" spc="0" baseline="0" dirty="0">
                  <a:solidFill>
                    <a:srgbClr val="F8CBAD"/>
                  </a:solidFill>
                  <a:uFillTx/>
                  <a:latin typeface="Calibri"/>
                </a:rPr>
                <a:t>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0" cap="none" spc="0" baseline="0" dirty="0">
                  <a:solidFill>
                    <a:srgbClr val="F8CBAD"/>
                  </a:solidFill>
                  <a:uFillTx/>
                  <a:latin typeface="Calibri"/>
                </a:rPr>
                <a:t>de recherche</a:t>
              </a:r>
              <a:endParaRPr lang="fr-FR" sz="2400" b="1" i="0" u="none" strike="noStrike" kern="1200" cap="none" spc="0" baseline="0" dirty="0">
                <a:solidFill>
                  <a:srgbClr val="F8CBAD"/>
                </a:solidFill>
                <a:uFillTx/>
                <a:latin typeface="Calibri"/>
              </a:endParaRPr>
            </a:p>
          </p:txBody>
        </p:sp>
        <p:pic>
          <p:nvPicPr>
            <p:cNvPr id="30" name="Image 40" descr="CIE.JPG"/>
            <p:cNvPicPr>
              <a:picLocks noChangeAspect="1"/>
            </p:cNvPicPr>
            <p:nvPr/>
          </p:nvPicPr>
          <p:blipFill>
            <a:blip r:embed="rId12" cstate="print"/>
            <a:stretch>
              <a:fillRect/>
            </a:stretch>
          </p:blipFill>
          <p:spPr>
            <a:xfrm>
              <a:off x="5940152" y="2803585"/>
              <a:ext cx="744117" cy="985206"/>
            </a:xfrm>
            <a:prstGeom prst="rect">
              <a:avLst/>
            </a:prstGeom>
            <a:noFill/>
            <a:ln>
              <a:noFill/>
            </a:ln>
          </p:spPr>
        </p:pic>
        <p:pic>
          <p:nvPicPr>
            <p:cNvPr id="32" name="Image 42" descr="CEN.JPG"/>
            <p:cNvPicPr>
              <a:picLocks noChangeAspect="1"/>
            </p:cNvPicPr>
            <p:nvPr/>
          </p:nvPicPr>
          <p:blipFill>
            <a:blip r:embed="rId13" cstate="print"/>
            <a:stretch>
              <a:fillRect/>
            </a:stretch>
          </p:blipFill>
          <p:spPr>
            <a:xfrm>
              <a:off x="0" y="5651804"/>
              <a:ext cx="864096" cy="1179080"/>
            </a:xfrm>
            <a:prstGeom prst="rect">
              <a:avLst/>
            </a:prstGeom>
            <a:noFill/>
            <a:ln>
              <a:noFill/>
            </a:ln>
          </p:spPr>
        </p:pic>
        <p:pic>
          <p:nvPicPr>
            <p:cNvPr id="33" name="Image 43" descr="IRD.JPG"/>
            <p:cNvPicPr>
              <a:picLocks noChangeAspect="1"/>
            </p:cNvPicPr>
            <p:nvPr/>
          </p:nvPicPr>
          <p:blipFill>
            <a:blip r:embed="rId14" cstate="print"/>
            <a:stretch>
              <a:fillRect/>
            </a:stretch>
          </p:blipFill>
          <p:spPr>
            <a:xfrm>
              <a:off x="3635896" y="6033257"/>
              <a:ext cx="648072" cy="520440"/>
            </a:xfrm>
            <a:prstGeom prst="rect">
              <a:avLst/>
            </a:prstGeom>
            <a:noFill/>
            <a:ln>
              <a:noFill/>
            </a:ln>
          </p:spPr>
        </p:pic>
        <p:pic>
          <p:nvPicPr>
            <p:cNvPr id="35" name="Image 45" descr="CPS.JPG"/>
            <p:cNvPicPr>
              <a:picLocks noChangeAspect="1"/>
            </p:cNvPicPr>
            <p:nvPr/>
          </p:nvPicPr>
          <p:blipFill>
            <a:blip r:embed="rId15" cstate="print"/>
            <a:stretch>
              <a:fillRect/>
            </a:stretch>
          </p:blipFill>
          <p:spPr>
            <a:xfrm>
              <a:off x="6084170" y="5240600"/>
              <a:ext cx="608448" cy="495734"/>
            </a:xfrm>
            <a:prstGeom prst="rect">
              <a:avLst/>
            </a:prstGeom>
            <a:noFill/>
            <a:ln>
              <a:noFill/>
            </a:ln>
          </p:spPr>
        </p:pic>
        <p:pic>
          <p:nvPicPr>
            <p:cNvPr id="36" name="Image 46" descr="mocamana.JPG"/>
            <p:cNvPicPr>
              <a:picLocks noChangeAspect="1"/>
            </p:cNvPicPr>
            <p:nvPr/>
          </p:nvPicPr>
          <p:blipFill>
            <a:blip r:embed="rId16" cstate="print"/>
            <a:stretch>
              <a:fillRect/>
            </a:stretch>
          </p:blipFill>
          <p:spPr>
            <a:xfrm>
              <a:off x="8532440" y="5243524"/>
              <a:ext cx="416624" cy="622862"/>
            </a:xfrm>
            <a:prstGeom prst="rect">
              <a:avLst/>
            </a:prstGeom>
            <a:noFill/>
            <a:ln>
              <a:noFill/>
            </a:ln>
          </p:spPr>
        </p:pic>
        <p:pic>
          <p:nvPicPr>
            <p:cNvPr id="37" name="Image 47" descr="IAC.JPG"/>
            <p:cNvPicPr>
              <a:picLocks noChangeAspect="1"/>
            </p:cNvPicPr>
            <p:nvPr/>
          </p:nvPicPr>
          <p:blipFill>
            <a:blip r:embed="rId17" cstate="print"/>
            <a:stretch>
              <a:fillRect/>
            </a:stretch>
          </p:blipFill>
          <p:spPr>
            <a:xfrm>
              <a:off x="6804248" y="5527942"/>
              <a:ext cx="590597" cy="465690"/>
            </a:xfrm>
            <a:prstGeom prst="rect">
              <a:avLst/>
            </a:prstGeom>
            <a:noFill/>
            <a:ln>
              <a:noFill/>
            </a:ln>
          </p:spPr>
        </p:pic>
        <p:pic>
          <p:nvPicPr>
            <p:cNvPr id="38" name="Image 48" descr="PEW.JPG"/>
            <p:cNvPicPr>
              <a:picLocks noChangeAspect="1"/>
            </p:cNvPicPr>
            <p:nvPr/>
          </p:nvPicPr>
          <p:blipFill>
            <a:blip r:embed="rId18" cstate="print"/>
            <a:stretch>
              <a:fillRect/>
            </a:stretch>
          </p:blipFill>
          <p:spPr>
            <a:xfrm>
              <a:off x="5220072" y="6173603"/>
              <a:ext cx="1368884" cy="360848"/>
            </a:xfrm>
            <a:prstGeom prst="rect">
              <a:avLst/>
            </a:prstGeom>
            <a:noFill/>
            <a:ln>
              <a:noFill/>
            </a:ln>
          </p:spPr>
        </p:pic>
        <p:pic>
          <p:nvPicPr>
            <p:cNvPr id="39" name="Image 49" descr="PN.JPG"/>
            <p:cNvPicPr>
              <a:picLocks noChangeAspect="1"/>
            </p:cNvPicPr>
            <p:nvPr/>
          </p:nvPicPr>
          <p:blipFill>
            <a:blip r:embed="rId19" cstate="print"/>
            <a:stretch>
              <a:fillRect/>
            </a:stretch>
          </p:blipFill>
          <p:spPr>
            <a:xfrm>
              <a:off x="0" y="4882479"/>
              <a:ext cx="471041" cy="579170"/>
            </a:xfrm>
            <a:prstGeom prst="rect">
              <a:avLst/>
            </a:prstGeom>
            <a:noFill/>
            <a:ln>
              <a:noFill/>
            </a:ln>
          </p:spPr>
        </p:pic>
        <p:pic>
          <p:nvPicPr>
            <p:cNvPr id="40" name="Image 50" descr="symbiose.JPG"/>
            <p:cNvPicPr>
              <a:picLocks noChangeAspect="1"/>
            </p:cNvPicPr>
            <p:nvPr/>
          </p:nvPicPr>
          <p:blipFill>
            <a:blip r:embed="rId20" cstate="print"/>
            <a:stretch>
              <a:fillRect/>
            </a:stretch>
          </p:blipFill>
          <p:spPr>
            <a:xfrm>
              <a:off x="8244408" y="3661129"/>
              <a:ext cx="899592" cy="700286"/>
            </a:xfrm>
            <a:prstGeom prst="rect">
              <a:avLst/>
            </a:prstGeom>
            <a:noFill/>
            <a:ln>
              <a:noFill/>
            </a:ln>
          </p:spPr>
        </p:pic>
        <p:pic>
          <p:nvPicPr>
            <p:cNvPr id="41" name="Image 51" descr="trecodec.JPG"/>
            <p:cNvPicPr>
              <a:picLocks noChangeAspect="1"/>
            </p:cNvPicPr>
            <p:nvPr/>
          </p:nvPicPr>
          <p:blipFill>
            <a:blip r:embed="rId21" cstate="print"/>
            <a:stretch>
              <a:fillRect/>
            </a:stretch>
          </p:blipFill>
          <p:spPr>
            <a:xfrm>
              <a:off x="2769201" y="4716753"/>
              <a:ext cx="1121320" cy="481892"/>
            </a:xfrm>
            <a:prstGeom prst="rect">
              <a:avLst/>
            </a:prstGeom>
            <a:noFill/>
            <a:ln>
              <a:noFill/>
            </a:ln>
          </p:spPr>
        </p:pic>
        <p:pic>
          <p:nvPicPr>
            <p:cNvPr id="42" name="Image 52" descr="ville deu mont dore.JPG"/>
            <p:cNvPicPr>
              <a:picLocks noChangeAspect="1"/>
            </p:cNvPicPr>
            <p:nvPr/>
          </p:nvPicPr>
          <p:blipFill>
            <a:blip r:embed="rId22" cstate="print"/>
            <a:stretch>
              <a:fillRect/>
            </a:stretch>
          </p:blipFill>
          <p:spPr>
            <a:xfrm>
              <a:off x="1691680" y="5311504"/>
              <a:ext cx="1115618" cy="447690"/>
            </a:xfrm>
            <a:prstGeom prst="rect">
              <a:avLst/>
            </a:prstGeom>
            <a:noFill/>
            <a:ln>
              <a:noFill/>
            </a:ln>
          </p:spPr>
        </p:pic>
        <p:pic>
          <p:nvPicPr>
            <p:cNvPr id="43" name="Image 53" descr="PILEs.JPG"/>
            <p:cNvPicPr>
              <a:picLocks noChangeAspect="1"/>
            </p:cNvPicPr>
            <p:nvPr/>
          </p:nvPicPr>
          <p:blipFill>
            <a:blip r:embed="rId23" cstate="print"/>
            <a:stretch>
              <a:fillRect/>
            </a:stretch>
          </p:blipFill>
          <p:spPr>
            <a:xfrm>
              <a:off x="899592" y="5100089"/>
              <a:ext cx="440627" cy="648072"/>
            </a:xfrm>
            <a:prstGeom prst="rect">
              <a:avLst/>
            </a:prstGeom>
            <a:noFill/>
            <a:ln>
              <a:noFill/>
            </a:ln>
          </p:spPr>
        </p:pic>
        <p:pic>
          <p:nvPicPr>
            <p:cNvPr id="44" name="Image 43" descr="CTME.JPG"/>
            <p:cNvPicPr>
              <a:picLocks noChangeAspect="1"/>
            </p:cNvPicPr>
            <p:nvPr/>
          </p:nvPicPr>
          <p:blipFill>
            <a:blip r:embed="rId24" cstate="print"/>
            <a:stretch>
              <a:fillRect/>
            </a:stretch>
          </p:blipFill>
          <p:spPr>
            <a:xfrm>
              <a:off x="8244408" y="5964505"/>
              <a:ext cx="720081" cy="662032"/>
            </a:xfrm>
            <a:prstGeom prst="rect">
              <a:avLst/>
            </a:prstGeom>
          </p:spPr>
        </p:pic>
        <p:pic>
          <p:nvPicPr>
            <p:cNvPr id="45" name="Image 44" descr="sea sheperd.png"/>
            <p:cNvPicPr>
              <a:picLocks noChangeAspect="1"/>
            </p:cNvPicPr>
            <p:nvPr/>
          </p:nvPicPr>
          <p:blipFill>
            <a:blip r:embed="rId25" cstate="print"/>
            <a:stretch>
              <a:fillRect/>
            </a:stretch>
          </p:blipFill>
          <p:spPr>
            <a:xfrm>
              <a:off x="6804248" y="6105961"/>
              <a:ext cx="576064" cy="550734"/>
            </a:xfrm>
            <a:prstGeom prst="rect">
              <a:avLst/>
            </a:prstGeom>
          </p:spPr>
        </p:pic>
        <p:pic>
          <p:nvPicPr>
            <p:cNvPr id="46" name="Image 45" descr="sans-titre.png"/>
            <p:cNvPicPr>
              <a:picLocks noChangeAspect="1"/>
            </p:cNvPicPr>
            <p:nvPr/>
          </p:nvPicPr>
          <p:blipFill>
            <a:blip r:embed="rId26" cstate="print"/>
            <a:stretch>
              <a:fillRect/>
            </a:stretch>
          </p:blipFill>
          <p:spPr>
            <a:xfrm>
              <a:off x="4644008" y="5964948"/>
              <a:ext cx="480310" cy="681298"/>
            </a:xfrm>
            <a:prstGeom prst="rect">
              <a:avLst/>
            </a:prstGeom>
          </p:spPr>
        </p:pic>
        <p:pic>
          <p:nvPicPr>
            <p:cNvPr id="47" name="Picture 46" descr="A close up of a sign&#10;&#10;Description automatically generated">
              <a:extLst>
                <a:ext uri="{FF2B5EF4-FFF2-40B4-BE49-F238E27FC236}">
                  <a16:creationId xmlns:a16="http://schemas.microsoft.com/office/drawing/2014/main" id="{A249F273-0324-45C5-91EA-19837F6B56DD}"/>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632586" y="2608853"/>
              <a:ext cx="662263" cy="481892"/>
            </a:xfrm>
            <a:prstGeom prst="rect">
              <a:avLst/>
            </a:prstGeom>
          </p:spPr>
        </p:pic>
        <p:pic>
          <p:nvPicPr>
            <p:cNvPr id="52" name="Picture 51">
              <a:extLst>
                <a:ext uri="{FF2B5EF4-FFF2-40B4-BE49-F238E27FC236}">
                  <a16:creationId xmlns:a16="http://schemas.microsoft.com/office/drawing/2014/main" id="{2AA0701E-83E4-47C4-BD5D-06D32609706B}"/>
                </a:ext>
              </a:extLst>
            </p:cNvPr>
            <p:cNvPicPr>
              <a:picLocks noChangeAspect="1"/>
            </p:cNvPicPr>
            <p:nvPr/>
          </p:nvPicPr>
          <p:blipFill rotWithShape="1">
            <a:blip r:embed="rId28" cstate="print">
              <a:extLst>
                <a:ext uri="{28A0092B-C50C-407E-A947-70E740481C1C}">
                  <a14:useLocalDpi xmlns:a14="http://schemas.microsoft.com/office/drawing/2010/main" val="0"/>
                </a:ext>
              </a:extLst>
            </a:blip>
            <a:srcRect t="35646" b="34286"/>
            <a:stretch/>
          </p:blipFill>
          <p:spPr>
            <a:xfrm>
              <a:off x="6924086" y="3728122"/>
              <a:ext cx="1262564" cy="362930"/>
            </a:xfrm>
            <a:prstGeom prst="rect">
              <a:avLst/>
            </a:prstGeom>
          </p:spPr>
        </p:pic>
        <p:pic>
          <p:nvPicPr>
            <p:cNvPr id="54" name="Picture 53" descr="A screenshot of a cell phone&#10;&#10;Description automatically generated">
              <a:extLst>
                <a:ext uri="{FF2B5EF4-FFF2-40B4-BE49-F238E27FC236}">
                  <a16:creationId xmlns:a16="http://schemas.microsoft.com/office/drawing/2014/main" id="{1CAD8C7E-C4FD-48B3-8932-5FE3BAA5E042}"/>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515255" y="5917672"/>
              <a:ext cx="822930" cy="782868"/>
            </a:xfrm>
            <a:prstGeom prst="rect">
              <a:avLst/>
            </a:prstGeom>
          </p:spPr>
        </p:pic>
      </p:grpSp>
    </p:spTree>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404664"/>
            <a:ext cx="6048672" cy="838200"/>
          </a:xfrm>
        </p:spPr>
        <p:txBody>
          <a:bodyPr>
            <a:normAutofit/>
          </a:bodyPr>
          <a:lstStyle/>
          <a:p>
            <a:r>
              <a:rPr lang="fr-FR" sz="2800" b="1" dirty="0"/>
              <a:t>ECOLABELLISATION CALEDONIENNE</a:t>
            </a:r>
          </a:p>
        </p:txBody>
      </p:sp>
      <p:sp>
        <p:nvSpPr>
          <p:cNvPr id="3" name="Espace réservé du contenu 2"/>
          <p:cNvSpPr>
            <a:spLocks noGrp="1"/>
          </p:cNvSpPr>
          <p:nvPr>
            <p:ph idx="1"/>
          </p:nvPr>
        </p:nvSpPr>
        <p:spPr>
          <a:xfrm>
            <a:off x="0" y="1700808"/>
            <a:ext cx="9144000" cy="4381947"/>
          </a:xfrm>
          <a:solidFill>
            <a:schemeClr val="bg1">
              <a:lumMod val="85000"/>
            </a:schemeClr>
          </a:solidFill>
        </p:spPr>
        <p:txBody>
          <a:bodyPr/>
          <a:lstStyle/>
          <a:p>
            <a:pPr lvl="1" algn="ctr">
              <a:buNone/>
            </a:pPr>
            <a:endParaRPr lang="fr-FR" dirty="0"/>
          </a:p>
          <a:p>
            <a:pPr lvl="1">
              <a:buNone/>
            </a:pPr>
            <a:r>
              <a:rPr lang="fr-FR" dirty="0"/>
              <a:t>Expérimentation: </a:t>
            </a:r>
          </a:p>
          <a:p>
            <a:pPr lvl="1" algn="ctr">
              <a:buNone/>
            </a:pPr>
            <a:r>
              <a:rPr lang="fr-FR" dirty="0"/>
              <a:t>Les 10 établissements pilotes E3D Labellisés en </a:t>
            </a:r>
            <a:r>
              <a:rPr lang="fr-FR" b="1" dirty="0"/>
              <a:t>2015</a:t>
            </a:r>
            <a:r>
              <a:rPr lang="fr-FR" dirty="0"/>
              <a:t>:</a:t>
            </a:r>
          </a:p>
          <a:p>
            <a:pPr lvl="3"/>
            <a:r>
              <a:rPr lang="fr-FR" dirty="0"/>
              <a:t>4 collèges, 6 lycées.</a:t>
            </a:r>
          </a:p>
          <a:p>
            <a:pPr lvl="1"/>
            <a:endParaRPr lang="fr-FR" dirty="0"/>
          </a:p>
        </p:txBody>
      </p:sp>
      <p:pic>
        <p:nvPicPr>
          <p:cNvPr id="5" name="Image 4"/>
          <p:cNvPicPr>
            <a:picLocks noChangeAspect="1" noChangeArrowheads="1"/>
          </p:cNvPicPr>
          <p:nvPr/>
        </p:nvPicPr>
        <p:blipFill>
          <a:blip r:embed="rId2" cstate="print"/>
          <a:srcRect/>
          <a:stretch>
            <a:fillRect/>
          </a:stretch>
        </p:blipFill>
        <p:spPr bwMode="auto">
          <a:xfrm>
            <a:off x="7308304" y="0"/>
            <a:ext cx="1835696" cy="1576718"/>
          </a:xfrm>
          <a:prstGeom prst="rect">
            <a:avLst/>
          </a:prstGeom>
          <a:noFill/>
          <a:ln w="9525">
            <a:noFill/>
            <a:miter lim="800000"/>
            <a:headEnd/>
            <a:tailEnd/>
          </a:ln>
        </p:spPr>
      </p:pic>
      <p:pic>
        <p:nvPicPr>
          <p:cNvPr id="6" name="Picture 161">
            <a:hlinkClick r:id="rId3" action="ppaction://hlinkfile"/>
          </p:cNvPr>
          <p:cNvPicPr/>
          <p:nvPr/>
        </p:nvPicPr>
        <p:blipFill>
          <a:blip r:embed="rId4" cstate="print"/>
          <a:stretch>
            <a:fillRect/>
          </a:stretch>
        </p:blipFill>
        <p:spPr>
          <a:xfrm>
            <a:off x="1619672" y="3717032"/>
            <a:ext cx="1296144" cy="1224136"/>
          </a:xfrm>
          <a:prstGeom prst="rect">
            <a:avLst/>
          </a:prstGeom>
        </p:spPr>
      </p:pic>
      <p:pic>
        <p:nvPicPr>
          <p:cNvPr id="13314" name="Picture 2" descr="http://legta.formagri.nc/templates/siteground-j15-78/images/headerimg.jpg">
            <a:hlinkClick r:id="rId5" action="ppaction://hlinkfile"/>
          </p:cNvPr>
          <p:cNvPicPr>
            <a:picLocks noChangeAspect="1" noChangeArrowheads="1"/>
          </p:cNvPicPr>
          <p:nvPr/>
        </p:nvPicPr>
        <p:blipFill>
          <a:blip r:embed="rId6" cstate="print"/>
          <a:srcRect l="81269" r="2666" b="-2314"/>
          <a:stretch>
            <a:fillRect/>
          </a:stretch>
        </p:blipFill>
        <p:spPr bwMode="auto">
          <a:xfrm>
            <a:off x="4716016" y="3717032"/>
            <a:ext cx="1296144" cy="1372388"/>
          </a:xfrm>
          <a:prstGeom prst="rect">
            <a:avLst/>
          </a:prstGeom>
          <a:noFill/>
        </p:spPr>
      </p:pic>
      <p:sp>
        <p:nvSpPr>
          <p:cNvPr id="1331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4" name="Picture 19">
            <a:hlinkClick r:id="rId7" action="ppaction://hlinkfile"/>
          </p:cNvPr>
          <p:cNvPicPr/>
          <p:nvPr/>
        </p:nvPicPr>
        <p:blipFill>
          <a:blip r:embed="rId8" cstate="print"/>
          <a:srcRect b="5882"/>
          <a:stretch>
            <a:fillRect/>
          </a:stretch>
        </p:blipFill>
        <p:spPr>
          <a:xfrm>
            <a:off x="3203848" y="5445224"/>
            <a:ext cx="1440160" cy="1224136"/>
          </a:xfrm>
          <a:prstGeom prst="rect">
            <a:avLst/>
          </a:prstGeom>
        </p:spPr>
      </p:pic>
      <p:pic>
        <p:nvPicPr>
          <p:cNvPr id="16" name="Picture 10" descr="Le collège Sacré-Coeur de Bourail">
            <a:hlinkClick r:id="rId9" action="ppaction://hlinkpres?slideindex=1&amp;slidetitle="/>
          </p:cNvPr>
          <p:cNvPicPr>
            <a:picLocks noChangeAspect="1" noChangeArrowheads="1"/>
          </p:cNvPicPr>
          <p:nvPr/>
        </p:nvPicPr>
        <p:blipFill>
          <a:blip r:embed="rId10" cstate="print"/>
          <a:srcRect/>
          <a:stretch>
            <a:fillRect/>
          </a:stretch>
        </p:blipFill>
        <p:spPr bwMode="auto">
          <a:xfrm>
            <a:off x="179511" y="5445222"/>
            <a:ext cx="1296145" cy="1224138"/>
          </a:xfrm>
          <a:prstGeom prst="rect">
            <a:avLst/>
          </a:prstGeom>
          <a:noFill/>
        </p:spPr>
      </p:pic>
      <p:pic>
        <p:nvPicPr>
          <p:cNvPr id="17" name="Image 16">
            <a:hlinkClick r:id="rId11" action="ppaction://hlinkpres?slideindex=1&amp;slidetitle="/>
          </p:cNvPr>
          <p:cNvPicPr/>
          <p:nvPr/>
        </p:nvPicPr>
        <p:blipFill>
          <a:blip r:embed="rId12" cstate="print"/>
          <a:stretch>
            <a:fillRect/>
          </a:stretch>
        </p:blipFill>
        <p:spPr>
          <a:xfrm>
            <a:off x="4716016" y="5445224"/>
            <a:ext cx="1296143" cy="1224135"/>
          </a:xfrm>
          <a:prstGeom prst="rect">
            <a:avLst/>
          </a:prstGeom>
        </p:spPr>
      </p:pic>
      <p:pic>
        <p:nvPicPr>
          <p:cNvPr id="18" name="Image 17" descr="http://weblgn.ac-noumea.nc/local/cache-vignettes/L455xH342/Diapositive20-eb7d7.jpg">
            <a:hlinkClick r:id="rId13" action="ppaction://hlinkfile"/>
          </p:cNvPr>
          <p:cNvPicPr/>
          <p:nvPr/>
        </p:nvPicPr>
        <p:blipFill>
          <a:blip r:embed="rId14" cstate="print"/>
          <a:srcRect l="6374" t="3216" r="78900" b="76204"/>
          <a:stretch>
            <a:fillRect/>
          </a:stretch>
        </p:blipFill>
        <p:spPr bwMode="auto">
          <a:xfrm>
            <a:off x="6156176" y="5373216"/>
            <a:ext cx="1296144" cy="1296144"/>
          </a:xfrm>
          <a:prstGeom prst="rect">
            <a:avLst/>
          </a:prstGeom>
          <a:noFill/>
          <a:ln w="9525">
            <a:noFill/>
            <a:miter lim="800000"/>
            <a:headEnd/>
            <a:tailEnd/>
          </a:ln>
        </p:spPr>
      </p:pic>
      <p:pic>
        <p:nvPicPr>
          <p:cNvPr id="19" name="Image 18" descr="http://anova.ddec.nc/local/cache-vignettes/L132xH150/rubon76-ad5c5.png">
            <a:hlinkClick r:id="rId15" action="ppaction://hlinkpres?slideindex=1&amp;slidetitle="/>
          </p:cNvPr>
          <p:cNvPicPr/>
          <p:nvPr/>
        </p:nvPicPr>
        <p:blipFill>
          <a:blip r:embed="rId16" cstate="print"/>
          <a:srcRect/>
          <a:stretch>
            <a:fillRect/>
          </a:stretch>
        </p:blipFill>
        <p:spPr bwMode="auto">
          <a:xfrm>
            <a:off x="7668344" y="5445224"/>
            <a:ext cx="1296144" cy="1152128"/>
          </a:xfrm>
          <a:prstGeom prst="rect">
            <a:avLst/>
          </a:prstGeom>
          <a:noFill/>
          <a:ln w="9525">
            <a:noFill/>
            <a:miter lim="800000"/>
            <a:headEnd/>
            <a:tailEnd/>
          </a:ln>
        </p:spPr>
      </p:pic>
      <p:pic>
        <p:nvPicPr>
          <p:cNvPr id="20" name="Image 19" descr="http://www.felp.nc/logo%20felp111.gif">
            <a:hlinkClick r:id="rId17" action="ppaction://hlinkfile"/>
          </p:cNvPr>
          <p:cNvPicPr/>
          <p:nvPr/>
        </p:nvPicPr>
        <p:blipFill>
          <a:blip r:embed="rId18" cstate="print">
            <a:lum bright="10000"/>
          </a:blip>
          <a:srcRect b="2715"/>
          <a:stretch>
            <a:fillRect/>
          </a:stretch>
        </p:blipFill>
        <p:spPr bwMode="auto">
          <a:xfrm>
            <a:off x="1619672" y="5445224"/>
            <a:ext cx="1440160" cy="1224136"/>
          </a:xfrm>
          <a:prstGeom prst="rect">
            <a:avLst/>
          </a:prstGeom>
          <a:noFill/>
          <a:ln w="9525">
            <a:noFill/>
            <a:miter lim="800000"/>
            <a:headEnd/>
            <a:tailEnd/>
          </a:ln>
        </p:spPr>
      </p:pic>
      <p:sp>
        <p:nvSpPr>
          <p:cNvPr id="21" name="ZoneTexte 20"/>
          <p:cNvSpPr txBox="1"/>
          <p:nvPr/>
        </p:nvSpPr>
        <p:spPr>
          <a:xfrm>
            <a:off x="2267744" y="5877272"/>
            <a:ext cx="792088" cy="461665"/>
          </a:xfrm>
          <a:prstGeom prst="rect">
            <a:avLst/>
          </a:prstGeom>
          <a:noFill/>
        </p:spPr>
        <p:txBody>
          <a:bodyPr wrap="square" rtlCol="0">
            <a:spAutoFit/>
          </a:bodyPr>
          <a:lstStyle/>
          <a:p>
            <a:r>
              <a:rPr lang="fr-FR" sz="1200" b="1" dirty="0">
                <a:latin typeface="Arial" pitchFamily="34" charset="0"/>
                <a:cs typeface="Arial" pitchFamily="34" charset="0"/>
              </a:rPr>
              <a:t>Collège de Tiéta </a:t>
            </a:r>
          </a:p>
        </p:txBody>
      </p:sp>
      <p:pic>
        <p:nvPicPr>
          <p:cNvPr id="24" name="Image 23" descr="Logo gouvernement_de_la_nouvelle_caledonie.jpg"/>
          <p:cNvPicPr/>
          <p:nvPr/>
        </p:nvPicPr>
        <p:blipFill>
          <a:blip r:embed="rId19" cstate="print"/>
          <a:srcRect l="33570" t="9381" r="34519" b="8255"/>
          <a:stretch>
            <a:fillRect/>
          </a:stretch>
        </p:blipFill>
        <p:spPr>
          <a:xfrm>
            <a:off x="0" y="0"/>
            <a:ext cx="1259632" cy="1628800"/>
          </a:xfrm>
          <a:prstGeom prst="rect">
            <a:avLst/>
          </a:prstGeom>
        </p:spPr>
      </p:pic>
      <p:sp>
        <p:nvSpPr>
          <p:cNvPr id="1332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4" name="Group 51865"/>
          <p:cNvGrpSpPr>
            <a:grpSpLocks/>
          </p:cNvGrpSpPr>
          <p:nvPr/>
        </p:nvGrpSpPr>
        <p:grpSpPr bwMode="auto">
          <a:xfrm>
            <a:off x="6084168" y="3717032"/>
            <a:ext cx="1440160" cy="1224409"/>
            <a:chOff x="0" y="0"/>
            <a:chExt cx="12283" cy="13685"/>
          </a:xfrm>
        </p:grpSpPr>
        <p:pic>
          <p:nvPicPr>
            <p:cNvPr id="8" name="Picture 4508"/>
            <p:cNvPicPr>
              <a:picLocks noChangeAspect="1" noChangeArrowheads="1"/>
            </p:cNvPicPr>
            <p:nvPr/>
          </p:nvPicPr>
          <p:blipFill>
            <a:blip r:embed="rId20" cstate="print"/>
            <a:srcRect/>
            <a:stretch>
              <a:fillRect/>
            </a:stretch>
          </p:blipFill>
          <p:spPr bwMode="auto">
            <a:xfrm>
              <a:off x="0" y="0"/>
              <a:ext cx="12283" cy="4572"/>
            </a:xfrm>
            <a:prstGeom prst="rect">
              <a:avLst/>
            </a:prstGeom>
            <a:noFill/>
          </p:spPr>
        </p:pic>
        <p:pic>
          <p:nvPicPr>
            <p:cNvPr id="9" name="Picture 4509">
              <a:hlinkClick r:id="rId21" action="ppaction://hlinkfile"/>
            </p:cNvPr>
            <p:cNvPicPr>
              <a:picLocks noChangeAspect="1" noChangeArrowheads="1"/>
            </p:cNvPicPr>
            <p:nvPr/>
          </p:nvPicPr>
          <p:blipFill>
            <a:blip r:embed="rId22" cstate="print"/>
            <a:srcRect/>
            <a:stretch>
              <a:fillRect/>
            </a:stretch>
          </p:blipFill>
          <p:spPr bwMode="auto">
            <a:xfrm>
              <a:off x="0" y="4572"/>
              <a:ext cx="12283" cy="4572"/>
            </a:xfrm>
            <a:prstGeom prst="rect">
              <a:avLst/>
            </a:prstGeom>
            <a:noFill/>
          </p:spPr>
        </p:pic>
        <p:pic>
          <p:nvPicPr>
            <p:cNvPr id="10" name="Picture 4510"/>
            <p:cNvPicPr>
              <a:picLocks noChangeAspect="1" noChangeArrowheads="1"/>
            </p:cNvPicPr>
            <p:nvPr/>
          </p:nvPicPr>
          <p:blipFill>
            <a:blip r:embed="rId23" cstate="print"/>
            <a:srcRect/>
            <a:stretch>
              <a:fillRect/>
            </a:stretch>
          </p:blipFill>
          <p:spPr bwMode="auto">
            <a:xfrm>
              <a:off x="0" y="9144"/>
              <a:ext cx="12283" cy="4541"/>
            </a:xfrm>
            <a:prstGeom prst="rect">
              <a:avLst/>
            </a:prstGeom>
            <a:noFill/>
          </p:spPr>
        </p:pic>
      </p:grpSp>
      <p:pic>
        <p:nvPicPr>
          <p:cNvPr id="25" name="Image 24" descr="ISO-8859-1%27%27%2552%2549%2556%2549%2545%2552%2545%2520%2553%2541%254C%25C9%2545%2520%256C%256F%2567%256F%2520%252E%256A%2570%2567?sid=b5qv9q38whq62nm08v&amp;mbox=INBOX&amp;charset=escaped_unicode&amp;uid=5816&amp;number=2"/>
          <p:cNvPicPr/>
          <p:nvPr/>
        </p:nvPicPr>
        <p:blipFill>
          <a:blip r:embed="rId24" cstate="print"/>
          <a:srcRect/>
          <a:stretch>
            <a:fillRect/>
          </a:stretch>
        </p:blipFill>
        <p:spPr bwMode="auto">
          <a:xfrm>
            <a:off x="3059832" y="3717032"/>
            <a:ext cx="1512168" cy="1224136"/>
          </a:xfrm>
          <a:prstGeom prst="rect">
            <a:avLst/>
          </a:prstGeom>
          <a:noFill/>
          <a:ln w="9525">
            <a:noFill/>
            <a:miter lim="800000"/>
            <a:headEnd/>
            <a:tailEnd/>
          </a:ln>
        </p:spPr>
      </p:pic>
      <p:pic>
        <p:nvPicPr>
          <p:cNvPr id="23" name="Image 22" descr="logo.nc.png"/>
          <p:cNvPicPr/>
          <p:nvPr/>
        </p:nvPicPr>
        <p:blipFill>
          <a:blip r:embed="rId25" cstate="print">
            <a:lum bright="-20000" contrast="40000"/>
          </a:blip>
          <a:srcRect/>
          <a:stretch>
            <a:fillRect/>
          </a:stretch>
        </p:blipFill>
        <p:spPr bwMode="auto">
          <a:xfrm>
            <a:off x="3563888" y="1052736"/>
            <a:ext cx="1656184" cy="151216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188640"/>
            <a:ext cx="8064896" cy="792088"/>
          </a:xfrm>
        </p:spPr>
        <p:txBody>
          <a:bodyPr>
            <a:normAutofit fontScale="90000"/>
          </a:bodyPr>
          <a:lstStyle/>
          <a:p>
            <a:r>
              <a:rPr lang="fr-FR" dirty="0"/>
              <a:t>Les 14 établissements labellisés en </a:t>
            </a:r>
            <a:r>
              <a:rPr lang="fr-FR" b="1" dirty="0"/>
              <a:t>2016</a:t>
            </a:r>
            <a:r>
              <a:rPr lang="fr-FR" dirty="0"/>
              <a:t> </a:t>
            </a:r>
          </a:p>
        </p:txBody>
      </p:sp>
      <p:pic>
        <p:nvPicPr>
          <p:cNvPr id="5" name="Image 4" descr="http://webbaudoux.ac-noumea.nc/IMG/jpg/logo_colleg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4797152"/>
            <a:ext cx="1728192" cy="1832992"/>
          </a:xfrm>
          <a:prstGeom prst="rect">
            <a:avLst/>
          </a:prstGeom>
          <a:noFill/>
          <a:ln>
            <a:noFill/>
          </a:ln>
        </p:spPr>
      </p:pic>
      <p:pic>
        <p:nvPicPr>
          <p:cNvPr id="9" name="Image 8" descr="http://webwani.ac-noumea.nc/IMG/gif/logo-wani.g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2420888"/>
            <a:ext cx="1524000" cy="1076325"/>
          </a:xfrm>
          <a:prstGeom prst="rect">
            <a:avLst/>
          </a:prstGeom>
          <a:noFill/>
          <a:ln>
            <a:noFill/>
          </a:ln>
        </p:spPr>
      </p:pic>
      <p:pic>
        <p:nvPicPr>
          <p:cNvPr id="10" name="Image 9" descr="http://webkoutio.ac-noumea.nc/IMG/jpg/logo_koutio-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056" y="5085184"/>
            <a:ext cx="1656184" cy="1208907"/>
          </a:xfrm>
          <a:prstGeom prst="rect">
            <a:avLst/>
          </a:prstGeom>
          <a:noFill/>
          <a:ln>
            <a:noFill/>
          </a:ln>
        </p:spPr>
      </p:pic>
      <p:pic>
        <p:nvPicPr>
          <p:cNvPr id="15" name="Image 14" descr="http://webboula.ac-noumea.nc/IMG/gif/edito.gi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8024" y="1844824"/>
            <a:ext cx="1500758" cy="1219200"/>
          </a:xfrm>
          <a:prstGeom prst="rect">
            <a:avLst/>
          </a:prstGeom>
          <a:noFill/>
          <a:ln>
            <a:noFill/>
          </a:ln>
        </p:spPr>
      </p:pic>
      <p:pic>
        <p:nvPicPr>
          <p:cNvPr id="18" name="Image 17" descr="logodjiet_001.jpg"/>
          <p:cNvPicPr>
            <a:picLocks noChangeAspect="1"/>
          </p:cNvPicPr>
          <p:nvPr/>
        </p:nvPicPr>
        <p:blipFill>
          <a:blip r:embed="rId7" cstate="print"/>
          <a:stretch>
            <a:fillRect/>
          </a:stretch>
        </p:blipFill>
        <p:spPr>
          <a:xfrm>
            <a:off x="539552" y="4869160"/>
            <a:ext cx="2180628" cy="1584176"/>
          </a:xfrm>
          <a:prstGeom prst="rect">
            <a:avLst/>
          </a:prstGeom>
        </p:spPr>
      </p:pic>
      <p:pic>
        <p:nvPicPr>
          <p:cNvPr id="19" name="Image 18" descr="logo_college_mariotti.jpg"/>
          <p:cNvPicPr>
            <a:picLocks noChangeAspect="1"/>
          </p:cNvPicPr>
          <p:nvPr/>
        </p:nvPicPr>
        <p:blipFill>
          <a:blip r:embed="rId8" cstate="print"/>
          <a:stretch>
            <a:fillRect/>
          </a:stretch>
        </p:blipFill>
        <p:spPr>
          <a:xfrm>
            <a:off x="3059832" y="4869160"/>
            <a:ext cx="1598267" cy="1811369"/>
          </a:xfrm>
          <a:prstGeom prst="rect">
            <a:avLst/>
          </a:prstGeom>
        </p:spPr>
      </p:pic>
      <p:sp>
        <p:nvSpPr>
          <p:cNvPr id="22" name="ZoneTexte 21"/>
          <p:cNvSpPr txBox="1"/>
          <p:nvPr/>
        </p:nvSpPr>
        <p:spPr>
          <a:xfrm>
            <a:off x="4355976" y="3068960"/>
            <a:ext cx="2598981" cy="369332"/>
          </a:xfrm>
          <a:prstGeom prst="rect">
            <a:avLst/>
          </a:prstGeom>
          <a:noFill/>
        </p:spPr>
        <p:txBody>
          <a:bodyPr wrap="none" rtlCol="0">
            <a:spAutoFit/>
          </a:bodyPr>
          <a:lstStyle/>
          <a:p>
            <a:r>
              <a:rPr lang="fr-FR" b="1" dirty="0">
                <a:solidFill>
                  <a:schemeClr val="bg1">
                    <a:lumMod val="65000"/>
                  </a:schemeClr>
                </a:solidFill>
              </a:rPr>
              <a:t>Collège Laura Boula-Lifou</a:t>
            </a:r>
          </a:p>
        </p:txBody>
      </p:sp>
      <p:pic>
        <p:nvPicPr>
          <p:cNvPr id="23" name="Espace réservé du contenu 3" descr="http://weblpch.ac-noumea.nc/IMG/arton141.jpg?1467624283"/>
          <p:cNvPicPr>
            <a:picLocks/>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81516" y="3568539"/>
            <a:ext cx="2880320" cy="1080120"/>
          </a:xfrm>
          <a:prstGeom prst="rect">
            <a:avLst/>
          </a:prstGeom>
          <a:noFill/>
          <a:ln>
            <a:noFill/>
          </a:ln>
        </p:spPr>
      </p:pic>
      <p:sp>
        <p:nvSpPr>
          <p:cNvPr id="20" name="ZoneTexte 19"/>
          <p:cNvSpPr txBox="1"/>
          <p:nvPr/>
        </p:nvSpPr>
        <p:spPr>
          <a:xfrm>
            <a:off x="1763688" y="1484784"/>
            <a:ext cx="4563429" cy="369332"/>
          </a:xfrm>
          <a:prstGeom prst="rect">
            <a:avLst/>
          </a:prstGeom>
          <a:noFill/>
        </p:spPr>
        <p:txBody>
          <a:bodyPr wrap="none" rtlCol="0">
            <a:spAutoFit/>
          </a:bodyPr>
          <a:lstStyle/>
          <a:p>
            <a:r>
              <a:rPr lang="fr-FR" b="1" dirty="0">
                <a:solidFill>
                  <a:srgbClr val="FFC000"/>
                </a:solidFill>
              </a:rPr>
              <a:t>Ecoles primaires de Népoui et de Saint-Michel</a:t>
            </a:r>
          </a:p>
        </p:txBody>
      </p:sp>
      <p:pic>
        <p:nvPicPr>
          <p:cNvPr id="21" name="Image 20" descr="clge normandie.png"/>
          <p:cNvPicPr>
            <a:picLocks noChangeAspect="1"/>
          </p:cNvPicPr>
          <p:nvPr/>
        </p:nvPicPr>
        <p:blipFill>
          <a:blip r:embed="rId10" cstate="print"/>
          <a:stretch>
            <a:fillRect/>
          </a:stretch>
        </p:blipFill>
        <p:spPr>
          <a:xfrm>
            <a:off x="2339752" y="2132856"/>
            <a:ext cx="1747618" cy="1224136"/>
          </a:xfrm>
          <a:prstGeom prst="rect">
            <a:avLst/>
          </a:prstGeom>
        </p:spPr>
      </p:pic>
      <p:pic>
        <p:nvPicPr>
          <p:cNvPr id="25" name="Picture 2"/>
          <p:cNvPicPr>
            <a:picLocks noChangeAspect="1" noChangeArrowheads="1"/>
          </p:cNvPicPr>
          <p:nvPr/>
        </p:nvPicPr>
        <p:blipFill>
          <a:blip r:embed="rId11" cstate="print"/>
          <a:srcRect/>
          <a:stretch>
            <a:fillRect/>
          </a:stretch>
        </p:blipFill>
        <p:spPr bwMode="auto">
          <a:xfrm>
            <a:off x="7164288" y="764704"/>
            <a:ext cx="1728192" cy="1479011"/>
          </a:xfrm>
          <a:prstGeom prst="rect">
            <a:avLst/>
          </a:prstGeom>
          <a:noFill/>
          <a:ln w="9525">
            <a:noFill/>
            <a:miter lim="800000"/>
            <a:headEnd/>
            <a:tailEnd/>
          </a:ln>
        </p:spPr>
      </p:pic>
      <p:pic>
        <p:nvPicPr>
          <p:cNvPr id="26" name="Image 25" descr="college PDF.jpg"/>
          <p:cNvPicPr>
            <a:picLocks noChangeAspect="1"/>
          </p:cNvPicPr>
          <p:nvPr/>
        </p:nvPicPr>
        <p:blipFill>
          <a:blip r:embed="rId12" cstate="print"/>
          <a:stretch>
            <a:fillRect/>
          </a:stretch>
        </p:blipFill>
        <p:spPr>
          <a:xfrm>
            <a:off x="395536" y="2060848"/>
            <a:ext cx="1656184" cy="1331572"/>
          </a:xfrm>
          <a:prstGeom prst="rect">
            <a:avLst/>
          </a:prstGeom>
        </p:spPr>
      </p:pic>
      <p:pic>
        <p:nvPicPr>
          <p:cNvPr id="27" name="Image 26" descr="clge de poya.png"/>
          <p:cNvPicPr>
            <a:picLocks noChangeAspect="1"/>
          </p:cNvPicPr>
          <p:nvPr/>
        </p:nvPicPr>
        <p:blipFill>
          <a:blip r:embed="rId13" cstate="print"/>
          <a:stretch>
            <a:fillRect/>
          </a:stretch>
        </p:blipFill>
        <p:spPr>
          <a:xfrm>
            <a:off x="7164288" y="3573016"/>
            <a:ext cx="1756023" cy="1143310"/>
          </a:xfrm>
          <a:prstGeom prst="rect">
            <a:avLst/>
          </a:prstGeom>
        </p:spPr>
      </p:pic>
      <p:pic>
        <p:nvPicPr>
          <p:cNvPr id="28" name="Image 27" descr="clge shea tiaou.png"/>
          <p:cNvPicPr>
            <a:picLocks noChangeAspect="1"/>
          </p:cNvPicPr>
          <p:nvPr/>
        </p:nvPicPr>
        <p:blipFill>
          <a:blip r:embed="rId14" cstate="print"/>
          <a:stretch>
            <a:fillRect/>
          </a:stretch>
        </p:blipFill>
        <p:spPr>
          <a:xfrm>
            <a:off x="179512" y="3861048"/>
            <a:ext cx="3816424" cy="653552"/>
          </a:xfrm>
          <a:prstGeom prst="rect">
            <a:avLst/>
          </a:prstGeom>
        </p:spPr>
      </p:pic>
      <p:sp>
        <p:nvSpPr>
          <p:cNvPr id="29" name="ZoneTexte 28"/>
          <p:cNvSpPr txBox="1"/>
          <p:nvPr/>
        </p:nvSpPr>
        <p:spPr>
          <a:xfrm>
            <a:off x="1619672" y="1124744"/>
            <a:ext cx="5328593" cy="400110"/>
          </a:xfrm>
          <a:prstGeom prst="rect">
            <a:avLst/>
          </a:prstGeom>
          <a:noFill/>
        </p:spPr>
        <p:txBody>
          <a:bodyPr wrap="square" rtlCol="0">
            <a:spAutoFit/>
          </a:bodyPr>
          <a:lstStyle/>
          <a:p>
            <a:r>
              <a:rPr lang="fr-FR" sz="2000" b="1" dirty="0"/>
              <a:t>Généralisation</a:t>
            </a:r>
            <a:r>
              <a:rPr lang="fr-FR" dirty="0"/>
              <a:t>: 2 écoles - 11 collèges -1 lycée</a:t>
            </a:r>
          </a:p>
        </p:txBody>
      </p:sp>
    </p:spTree>
    <p:extLst>
      <p:ext uri="{BB962C8B-B14F-4D97-AF65-F5344CB8AC3E}">
        <p14:creationId xmlns:p14="http://schemas.microsoft.com/office/powerpoint/2010/main" val="502578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7744" y="3212976"/>
            <a:ext cx="1375395" cy="1413495"/>
          </a:xfrm>
          <a:prstGeom prst="rect">
            <a:avLst/>
          </a:prstGeom>
        </p:spPr>
      </p:pic>
      <p:pic>
        <p:nvPicPr>
          <p:cNvPr id="4" name="Image 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4941168"/>
            <a:ext cx="1584176" cy="1480291"/>
          </a:xfrm>
          <a:prstGeom prst="rect">
            <a:avLst/>
          </a:prstGeom>
        </p:spPr>
      </p:pic>
      <p:pic>
        <p:nvPicPr>
          <p:cNvPr id="13" name="Image 1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67944" y="3284984"/>
            <a:ext cx="1461768" cy="1296144"/>
          </a:xfrm>
          <a:prstGeom prst="rect">
            <a:avLst/>
          </a:prstGeom>
        </p:spPr>
      </p:pic>
      <p:pic>
        <p:nvPicPr>
          <p:cNvPr id="21" name="Image 2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23728" y="4797152"/>
            <a:ext cx="1656184" cy="1877382"/>
          </a:xfrm>
          <a:prstGeom prst="rect">
            <a:avLst/>
          </a:prstGeom>
        </p:spPr>
      </p:pic>
      <p:sp>
        <p:nvSpPr>
          <p:cNvPr id="26" name="ZoneTexte 25"/>
          <p:cNvSpPr txBox="1"/>
          <p:nvPr/>
        </p:nvSpPr>
        <p:spPr>
          <a:xfrm>
            <a:off x="3059832" y="5013176"/>
            <a:ext cx="2664296" cy="369332"/>
          </a:xfrm>
          <a:prstGeom prst="rect">
            <a:avLst/>
          </a:prstGeom>
          <a:noFill/>
        </p:spPr>
        <p:txBody>
          <a:bodyPr wrap="square" rtlCol="0">
            <a:spAutoFit/>
          </a:bodyPr>
          <a:lstStyle/>
          <a:p>
            <a:r>
              <a:rPr lang="fr-FR" b="1" dirty="0"/>
              <a:t>Collège de la Conception</a:t>
            </a:r>
          </a:p>
        </p:txBody>
      </p:sp>
      <p:pic>
        <p:nvPicPr>
          <p:cNvPr id="2050" name="Image 0" descr="logoEDD_001.jpg"/>
          <p:cNvPicPr>
            <a:picLocks noChangeAspect="1" noChangeArrowheads="1"/>
          </p:cNvPicPr>
          <p:nvPr/>
        </p:nvPicPr>
        <p:blipFill>
          <a:blip r:embed="rId11" cstate="print"/>
          <a:srcRect r="73981" b="70895"/>
          <a:stretch>
            <a:fillRect/>
          </a:stretch>
        </p:blipFill>
        <p:spPr bwMode="auto">
          <a:xfrm>
            <a:off x="3275856" y="188640"/>
            <a:ext cx="2032124" cy="1628800"/>
          </a:xfrm>
          <a:prstGeom prst="rect">
            <a:avLst/>
          </a:prstGeom>
          <a:noFill/>
          <a:ln w="9525">
            <a:noFill/>
            <a:miter lim="800000"/>
            <a:headEnd/>
            <a:tailEnd/>
          </a:ln>
        </p:spPr>
      </p:pic>
      <p:pic>
        <p:nvPicPr>
          <p:cNvPr id="16" name="Image 15" descr="Logo gouvernement_de_la_nouvelle_caledonie.jpg"/>
          <p:cNvPicPr/>
          <p:nvPr/>
        </p:nvPicPr>
        <p:blipFill>
          <a:blip r:embed="rId12" cstate="print"/>
          <a:srcRect l="33570" t="9381" r="34519" b="8255"/>
          <a:stretch>
            <a:fillRect/>
          </a:stretch>
        </p:blipFill>
        <p:spPr>
          <a:xfrm>
            <a:off x="0" y="0"/>
            <a:ext cx="1259632" cy="1628800"/>
          </a:xfrm>
          <a:prstGeom prst="rect">
            <a:avLst/>
          </a:prstGeom>
        </p:spPr>
      </p:pic>
      <p:pic>
        <p:nvPicPr>
          <p:cNvPr id="17" name="Image 16"/>
          <p:cNvPicPr>
            <a:picLocks noChangeAspect="1" noChangeArrowheads="1"/>
          </p:cNvPicPr>
          <p:nvPr/>
        </p:nvPicPr>
        <p:blipFill>
          <a:blip r:embed="rId13" cstate="print"/>
          <a:srcRect/>
          <a:stretch>
            <a:fillRect/>
          </a:stretch>
        </p:blipFill>
        <p:spPr bwMode="auto">
          <a:xfrm>
            <a:off x="7308304" y="0"/>
            <a:ext cx="1835696" cy="1576718"/>
          </a:xfrm>
          <a:prstGeom prst="rect">
            <a:avLst/>
          </a:prstGeom>
          <a:noFill/>
          <a:ln w="9525">
            <a:noFill/>
            <a:miter lim="800000"/>
            <a:headEnd/>
            <a:tailEnd/>
          </a:ln>
        </p:spPr>
      </p:pic>
      <p:sp>
        <p:nvSpPr>
          <p:cNvPr id="18" name="ZoneTexte 17"/>
          <p:cNvSpPr txBox="1"/>
          <p:nvPr/>
        </p:nvSpPr>
        <p:spPr>
          <a:xfrm>
            <a:off x="1115616" y="1844824"/>
            <a:ext cx="6408712" cy="1138773"/>
          </a:xfrm>
          <a:prstGeom prst="rect">
            <a:avLst/>
          </a:prstGeom>
          <a:solidFill>
            <a:schemeClr val="bg1">
              <a:lumMod val="85000"/>
            </a:schemeClr>
          </a:solidFill>
        </p:spPr>
        <p:txBody>
          <a:bodyPr wrap="square" rtlCol="0">
            <a:spAutoFit/>
          </a:bodyPr>
          <a:lstStyle/>
          <a:p>
            <a:pPr algn="ctr"/>
            <a:r>
              <a:rPr lang="fr-FR" sz="2400" b="1" dirty="0"/>
              <a:t>29 Établissements labellisés en 2018</a:t>
            </a:r>
          </a:p>
          <a:p>
            <a:pPr algn="ctr"/>
            <a:r>
              <a:rPr lang="fr-FR" sz="2000" b="1" dirty="0"/>
              <a:t>Niveau 1:</a:t>
            </a:r>
          </a:p>
          <a:p>
            <a:pPr algn="ctr"/>
            <a:r>
              <a:rPr lang="fr-FR" sz="2400" b="1" dirty="0"/>
              <a:t>13 collèges</a:t>
            </a:r>
          </a:p>
        </p:txBody>
      </p:sp>
      <p:sp>
        <p:nvSpPr>
          <p:cNvPr id="19" name="ZoneTexte 18"/>
          <p:cNvSpPr txBox="1"/>
          <p:nvPr/>
        </p:nvSpPr>
        <p:spPr>
          <a:xfrm>
            <a:off x="3491880" y="5445224"/>
            <a:ext cx="2035622" cy="369332"/>
          </a:xfrm>
          <a:prstGeom prst="rect">
            <a:avLst/>
          </a:prstGeom>
          <a:noFill/>
        </p:spPr>
        <p:txBody>
          <a:bodyPr wrap="none" rtlCol="0">
            <a:spAutoFit/>
          </a:bodyPr>
          <a:lstStyle/>
          <a:p>
            <a:r>
              <a:rPr lang="fr-FR" b="1" dirty="0"/>
              <a:t>Collège de </a:t>
            </a:r>
            <a:r>
              <a:rPr lang="fr-FR" b="1" dirty="0" err="1"/>
              <a:t>Taremen</a:t>
            </a:r>
            <a:endParaRPr lang="fr-FR" b="1" dirty="0"/>
          </a:p>
        </p:txBody>
      </p:sp>
      <p:pic>
        <p:nvPicPr>
          <p:cNvPr id="2051" name="Picture 3"/>
          <p:cNvPicPr>
            <a:picLocks noChangeAspect="1" noChangeArrowheads="1"/>
          </p:cNvPicPr>
          <p:nvPr/>
        </p:nvPicPr>
        <p:blipFill>
          <a:blip r:embed="rId14" cstate="print"/>
          <a:srcRect/>
          <a:stretch>
            <a:fillRect/>
          </a:stretch>
        </p:blipFill>
        <p:spPr bwMode="auto">
          <a:xfrm>
            <a:off x="7956376" y="4149080"/>
            <a:ext cx="942975" cy="2295525"/>
          </a:xfrm>
          <a:prstGeom prst="rect">
            <a:avLst/>
          </a:prstGeom>
          <a:noFill/>
          <a:ln w="9525">
            <a:noFill/>
            <a:miter lim="800000"/>
            <a:headEnd/>
            <a:tailEnd/>
          </a:ln>
        </p:spPr>
      </p:pic>
      <p:pic>
        <p:nvPicPr>
          <p:cNvPr id="20" name="Image 19" descr="clge de paiamboue.png"/>
          <p:cNvPicPr>
            <a:picLocks noChangeAspect="1"/>
          </p:cNvPicPr>
          <p:nvPr/>
        </p:nvPicPr>
        <p:blipFill>
          <a:blip r:embed="rId15" cstate="print"/>
          <a:stretch>
            <a:fillRect/>
          </a:stretch>
        </p:blipFill>
        <p:spPr>
          <a:xfrm>
            <a:off x="179512" y="1844824"/>
            <a:ext cx="1656184" cy="1225576"/>
          </a:xfrm>
          <a:prstGeom prst="rect">
            <a:avLst/>
          </a:prstGeom>
        </p:spPr>
      </p:pic>
      <p:pic>
        <p:nvPicPr>
          <p:cNvPr id="22" name="Image 21" descr="clge de hienghene.jpg"/>
          <p:cNvPicPr>
            <a:picLocks noChangeAspect="1"/>
          </p:cNvPicPr>
          <p:nvPr/>
        </p:nvPicPr>
        <p:blipFill>
          <a:blip r:embed="rId16" cstate="print"/>
          <a:stretch>
            <a:fillRect/>
          </a:stretch>
        </p:blipFill>
        <p:spPr>
          <a:xfrm>
            <a:off x="6084168" y="2204864"/>
            <a:ext cx="1122203" cy="1080120"/>
          </a:xfrm>
          <a:prstGeom prst="rect">
            <a:avLst/>
          </a:prstGeom>
        </p:spPr>
      </p:pic>
      <p:pic>
        <p:nvPicPr>
          <p:cNvPr id="24" name="Image 23" descr="clge de boulari.jpg"/>
          <p:cNvPicPr>
            <a:picLocks noChangeAspect="1"/>
          </p:cNvPicPr>
          <p:nvPr/>
        </p:nvPicPr>
        <p:blipFill>
          <a:blip r:embed="rId17" cstate="print"/>
          <a:stretch>
            <a:fillRect/>
          </a:stretch>
        </p:blipFill>
        <p:spPr>
          <a:xfrm>
            <a:off x="5940152" y="3501008"/>
            <a:ext cx="1533525" cy="1047750"/>
          </a:xfrm>
          <a:prstGeom prst="rect">
            <a:avLst/>
          </a:prstGeom>
        </p:spPr>
      </p:pic>
      <p:pic>
        <p:nvPicPr>
          <p:cNvPr id="28" name="Image 27" descr="college de Plum.jpg"/>
          <p:cNvPicPr>
            <a:picLocks noChangeAspect="1"/>
          </p:cNvPicPr>
          <p:nvPr/>
        </p:nvPicPr>
        <p:blipFill>
          <a:blip r:embed="rId18" cstate="print"/>
          <a:stretch>
            <a:fillRect/>
          </a:stretch>
        </p:blipFill>
        <p:spPr>
          <a:xfrm>
            <a:off x="251520" y="3284984"/>
            <a:ext cx="1580215" cy="1512168"/>
          </a:xfrm>
          <a:prstGeom prst="rect">
            <a:avLst/>
          </a:prstGeom>
        </p:spPr>
      </p:pic>
      <p:pic>
        <p:nvPicPr>
          <p:cNvPr id="29" name="Image 28" descr="clge jean fayard.jpg"/>
          <p:cNvPicPr>
            <a:picLocks noChangeAspect="1"/>
          </p:cNvPicPr>
          <p:nvPr/>
        </p:nvPicPr>
        <p:blipFill>
          <a:blip r:embed="rId19" cstate="print"/>
          <a:stretch>
            <a:fillRect/>
          </a:stretch>
        </p:blipFill>
        <p:spPr>
          <a:xfrm>
            <a:off x="5940152" y="4797152"/>
            <a:ext cx="1626493" cy="1594125"/>
          </a:xfrm>
          <a:prstGeom prst="rect">
            <a:avLst/>
          </a:prstGeom>
        </p:spPr>
      </p:pic>
      <p:pic>
        <p:nvPicPr>
          <p:cNvPr id="30" name="Image 29" descr="clge dsm.png"/>
          <p:cNvPicPr>
            <a:picLocks noChangeAspect="1"/>
          </p:cNvPicPr>
          <p:nvPr/>
        </p:nvPicPr>
        <p:blipFill>
          <a:blip r:embed="rId20" cstate="print"/>
          <a:stretch>
            <a:fillRect/>
          </a:stretch>
        </p:blipFill>
        <p:spPr>
          <a:xfrm>
            <a:off x="7308304" y="1844824"/>
            <a:ext cx="1608956" cy="1504929"/>
          </a:xfrm>
          <a:prstGeom prst="rect">
            <a:avLst/>
          </a:prstGeom>
        </p:spPr>
      </p:pic>
    </p:spTree>
    <p:extLst>
      <p:ext uri="{BB962C8B-B14F-4D97-AF65-F5344CB8AC3E}">
        <p14:creationId xmlns:p14="http://schemas.microsoft.com/office/powerpoint/2010/main" val="502578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noChangeArrowheads="1"/>
          </p:cNvPicPr>
          <p:nvPr/>
        </p:nvPicPr>
        <p:blipFill>
          <a:blip r:embed="rId2" cstate="print"/>
          <a:srcRect/>
          <a:stretch>
            <a:fillRect/>
          </a:stretch>
        </p:blipFill>
        <p:spPr bwMode="auto">
          <a:xfrm>
            <a:off x="7164288" y="188640"/>
            <a:ext cx="1835696" cy="1576718"/>
          </a:xfrm>
          <a:prstGeom prst="rect">
            <a:avLst/>
          </a:prstGeom>
          <a:noFill/>
          <a:ln w="9525">
            <a:noFill/>
            <a:miter lim="800000"/>
            <a:headEnd/>
            <a:tailEnd/>
          </a:ln>
        </p:spPr>
      </p:pic>
      <p:sp>
        <p:nvSpPr>
          <p:cNvPr id="1331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4" name="Picture 19">
            <a:hlinkClick r:id="rId3"/>
          </p:cNvPr>
          <p:cNvPicPr/>
          <p:nvPr/>
        </p:nvPicPr>
        <p:blipFill>
          <a:blip r:embed="rId4" cstate="print"/>
          <a:srcRect b="5882"/>
          <a:stretch>
            <a:fillRect/>
          </a:stretch>
        </p:blipFill>
        <p:spPr>
          <a:xfrm>
            <a:off x="2915816" y="5445224"/>
            <a:ext cx="1440160" cy="1224136"/>
          </a:xfrm>
          <a:prstGeom prst="rect">
            <a:avLst/>
          </a:prstGeom>
        </p:spPr>
      </p:pic>
      <p:pic>
        <p:nvPicPr>
          <p:cNvPr id="16" name="Picture 10" descr="Le collège Sacré-Coeur de Bourail">
            <a:hlinkClick r:id="rId5"/>
          </p:cNvPr>
          <p:cNvPicPr>
            <a:picLocks noChangeAspect="1" noChangeArrowheads="1"/>
          </p:cNvPicPr>
          <p:nvPr/>
        </p:nvPicPr>
        <p:blipFill>
          <a:blip r:embed="rId6" cstate="print"/>
          <a:srcRect/>
          <a:stretch>
            <a:fillRect/>
          </a:stretch>
        </p:blipFill>
        <p:spPr bwMode="auto">
          <a:xfrm>
            <a:off x="611560" y="3861048"/>
            <a:ext cx="1296145" cy="1224138"/>
          </a:xfrm>
          <a:prstGeom prst="rect">
            <a:avLst/>
          </a:prstGeom>
          <a:noFill/>
        </p:spPr>
      </p:pic>
      <p:pic>
        <p:nvPicPr>
          <p:cNvPr id="17" name="Image 16">
            <a:hlinkClick r:id="rId7" action="ppaction://hlinkpres?slideindex=1&amp;slidetitle="/>
          </p:cNvPr>
          <p:cNvPicPr/>
          <p:nvPr/>
        </p:nvPicPr>
        <p:blipFill>
          <a:blip r:embed="rId8" cstate="print"/>
          <a:stretch>
            <a:fillRect/>
          </a:stretch>
        </p:blipFill>
        <p:spPr>
          <a:xfrm>
            <a:off x="4572000" y="5445224"/>
            <a:ext cx="1296143" cy="1224135"/>
          </a:xfrm>
          <a:prstGeom prst="rect">
            <a:avLst/>
          </a:prstGeom>
        </p:spPr>
      </p:pic>
      <p:pic>
        <p:nvPicPr>
          <p:cNvPr id="18" name="Image 17" descr="http://weblgn.ac-noumea.nc/local/cache-vignettes/L455xH342/Diapositive20-eb7d7.jpg">
            <a:hlinkClick r:id="rId9" action="ppaction://hlinkfile"/>
          </p:cNvPr>
          <p:cNvPicPr/>
          <p:nvPr/>
        </p:nvPicPr>
        <p:blipFill>
          <a:blip r:embed="rId10" cstate="print"/>
          <a:srcRect l="6374" t="3216" r="78900" b="76204"/>
          <a:stretch>
            <a:fillRect/>
          </a:stretch>
        </p:blipFill>
        <p:spPr bwMode="auto">
          <a:xfrm>
            <a:off x="6156176" y="5373216"/>
            <a:ext cx="1296144" cy="1296144"/>
          </a:xfrm>
          <a:prstGeom prst="rect">
            <a:avLst/>
          </a:prstGeom>
          <a:noFill/>
          <a:ln w="9525">
            <a:noFill/>
            <a:miter lim="800000"/>
            <a:headEnd/>
            <a:tailEnd/>
          </a:ln>
        </p:spPr>
      </p:pic>
      <p:pic>
        <p:nvPicPr>
          <p:cNvPr id="19" name="Image 18" descr="http://anova.ddec.nc/local/cache-vignettes/L132xH150/rubon76-ad5c5.png">
            <a:hlinkClick r:id="rId11"/>
          </p:cNvPr>
          <p:cNvPicPr/>
          <p:nvPr/>
        </p:nvPicPr>
        <p:blipFill>
          <a:blip r:embed="rId12" cstate="print"/>
          <a:srcRect/>
          <a:stretch>
            <a:fillRect/>
          </a:stretch>
        </p:blipFill>
        <p:spPr bwMode="auto">
          <a:xfrm>
            <a:off x="7668344" y="5445224"/>
            <a:ext cx="1296144" cy="1152128"/>
          </a:xfrm>
          <a:prstGeom prst="rect">
            <a:avLst/>
          </a:prstGeom>
          <a:noFill/>
          <a:ln w="9525">
            <a:noFill/>
            <a:miter lim="800000"/>
            <a:headEnd/>
            <a:tailEnd/>
          </a:ln>
        </p:spPr>
      </p:pic>
      <p:pic>
        <p:nvPicPr>
          <p:cNvPr id="20" name="Image 19" descr="http://www.felp.nc/logo%20felp111.gif">
            <a:hlinkClick r:id="rId13" action="ppaction://hlinkfile"/>
          </p:cNvPr>
          <p:cNvPicPr/>
          <p:nvPr/>
        </p:nvPicPr>
        <p:blipFill>
          <a:blip r:embed="rId14" cstate="print">
            <a:lum bright="10000"/>
          </a:blip>
          <a:srcRect b="2715"/>
          <a:stretch>
            <a:fillRect/>
          </a:stretch>
        </p:blipFill>
        <p:spPr bwMode="auto">
          <a:xfrm>
            <a:off x="2411760" y="3861048"/>
            <a:ext cx="1440160" cy="1224136"/>
          </a:xfrm>
          <a:prstGeom prst="rect">
            <a:avLst/>
          </a:prstGeom>
          <a:noFill/>
          <a:ln w="9525">
            <a:noFill/>
            <a:miter lim="800000"/>
            <a:headEnd/>
            <a:tailEnd/>
          </a:ln>
        </p:spPr>
      </p:pic>
      <p:sp>
        <p:nvSpPr>
          <p:cNvPr id="21" name="ZoneTexte 20"/>
          <p:cNvSpPr txBox="1"/>
          <p:nvPr/>
        </p:nvSpPr>
        <p:spPr>
          <a:xfrm>
            <a:off x="2987824" y="4221088"/>
            <a:ext cx="792088" cy="461665"/>
          </a:xfrm>
          <a:prstGeom prst="rect">
            <a:avLst/>
          </a:prstGeom>
          <a:noFill/>
        </p:spPr>
        <p:txBody>
          <a:bodyPr wrap="square" rtlCol="0">
            <a:spAutoFit/>
          </a:bodyPr>
          <a:lstStyle/>
          <a:p>
            <a:r>
              <a:rPr lang="fr-FR" sz="1200" b="1" dirty="0">
                <a:latin typeface="Arial" pitchFamily="34" charset="0"/>
                <a:cs typeface="Arial" pitchFamily="34" charset="0"/>
              </a:rPr>
              <a:t>Collège de Tiéta </a:t>
            </a:r>
          </a:p>
        </p:txBody>
      </p:sp>
      <p:pic>
        <p:nvPicPr>
          <p:cNvPr id="24" name="Image 23" descr="Logo gouvernement_de_la_nouvelle_caledonie.jpg"/>
          <p:cNvPicPr/>
          <p:nvPr/>
        </p:nvPicPr>
        <p:blipFill>
          <a:blip r:embed="rId15" cstate="print"/>
          <a:srcRect l="33570" t="9381" r="34519" b="8255"/>
          <a:stretch>
            <a:fillRect/>
          </a:stretch>
        </p:blipFill>
        <p:spPr>
          <a:xfrm>
            <a:off x="251520" y="188640"/>
            <a:ext cx="1259632" cy="1628800"/>
          </a:xfrm>
          <a:prstGeom prst="rect">
            <a:avLst/>
          </a:prstGeom>
        </p:spPr>
      </p:pic>
      <p:sp>
        <p:nvSpPr>
          <p:cNvPr id="1332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2" name="Image 21" descr="poya.png"/>
          <p:cNvPicPr>
            <a:picLocks noChangeAspect="1"/>
          </p:cNvPicPr>
          <p:nvPr/>
        </p:nvPicPr>
        <p:blipFill>
          <a:blip r:embed="rId16" cstate="print"/>
          <a:srcRect l="16101" r="23164"/>
          <a:stretch>
            <a:fillRect/>
          </a:stretch>
        </p:blipFill>
        <p:spPr>
          <a:xfrm>
            <a:off x="6084168" y="2780928"/>
            <a:ext cx="2736304" cy="771525"/>
          </a:xfrm>
          <a:prstGeom prst="rect">
            <a:avLst/>
          </a:prstGeom>
        </p:spPr>
      </p:pic>
      <p:pic>
        <p:nvPicPr>
          <p:cNvPr id="26" name="Image 25" descr="collège shéa Tiaou - Ouvéa - Vice-rectorat de la Nouvelle-Calédonie"/>
          <p:cNvPicPr/>
          <p:nvPr/>
        </p:nvPicPr>
        <p:blipFill>
          <a:blip r:embed="rId17" cstate="print">
            <a:extLst>
              <a:ext uri="{28A0092B-C50C-407E-A947-70E740481C1C}">
                <a14:useLocalDpi xmlns:a14="http://schemas.microsoft.com/office/drawing/2010/main" val="0"/>
              </a:ext>
            </a:extLst>
          </a:blip>
          <a:srcRect l="13574" r="22494" b="-11998"/>
          <a:stretch>
            <a:fillRect/>
          </a:stretch>
        </p:blipFill>
        <p:spPr bwMode="auto">
          <a:xfrm>
            <a:off x="0" y="2708920"/>
            <a:ext cx="2880320" cy="864096"/>
          </a:xfrm>
          <a:prstGeom prst="rect">
            <a:avLst/>
          </a:prstGeom>
          <a:noFill/>
          <a:ln>
            <a:noFill/>
          </a:ln>
        </p:spPr>
      </p:pic>
      <p:pic>
        <p:nvPicPr>
          <p:cNvPr id="27" name="Image 26" descr="Lycee michel rocard.png"/>
          <p:cNvPicPr>
            <a:picLocks noChangeAspect="1"/>
          </p:cNvPicPr>
          <p:nvPr/>
        </p:nvPicPr>
        <p:blipFill>
          <a:blip r:embed="rId18" cstate="print"/>
          <a:srcRect t="29840" b="16400"/>
          <a:stretch>
            <a:fillRect/>
          </a:stretch>
        </p:blipFill>
        <p:spPr>
          <a:xfrm>
            <a:off x="467544" y="5445224"/>
            <a:ext cx="2143125" cy="1152128"/>
          </a:xfrm>
          <a:prstGeom prst="rect">
            <a:avLst/>
          </a:prstGeom>
        </p:spPr>
      </p:pic>
      <p:pic>
        <p:nvPicPr>
          <p:cNvPr id="28" name="Image 27" descr="clge normandie.png"/>
          <p:cNvPicPr>
            <a:picLocks noChangeAspect="1"/>
          </p:cNvPicPr>
          <p:nvPr/>
        </p:nvPicPr>
        <p:blipFill>
          <a:blip r:embed="rId19" cstate="print"/>
          <a:stretch>
            <a:fillRect/>
          </a:stretch>
        </p:blipFill>
        <p:spPr>
          <a:xfrm>
            <a:off x="6660232" y="3861048"/>
            <a:ext cx="1656184" cy="1160091"/>
          </a:xfrm>
          <a:prstGeom prst="rect">
            <a:avLst/>
          </a:prstGeom>
        </p:spPr>
      </p:pic>
      <p:sp>
        <p:nvSpPr>
          <p:cNvPr id="29" name="ZoneTexte 28"/>
          <p:cNvSpPr txBox="1"/>
          <p:nvPr/>
        </p:nvSpPr>
        <p:spPr>
          <a:xfrm>
            <a:off x="3059832" y="2996952"/>
            <a:ext cx="2733058" cy="369332"/>
          </a:xfrm>
          <a:prstGeom prst="rect">
            <a:avLst/>
          </a:prstGeom>
          <a:noFill/>
        </p:spPr>
        <p:txBody>
          <a:bodyPr wrap="square" rtlCol="0">
            <a:spAutoFit/>
          </a:bodyPr>
          <a:lstStyle/>
          <a:p>
            <a:r>
              <a:rPr lang="fr-FR" b="1" dirty="0">
                <a:solidFill>
                  <a:srgbClr val="F3A60D"/>
                </a:solidFill>
              </a:rPr>
              <a:t>Ecole primaire de Népoui</a:t>
            </a:r>
          </a:p>
        </p:txBody>
      </p:sp>
      <p:pic>
        <p:nvPicPr>
          <p:cNvPr id="1027" name="Picture 3" descr="logoEDD_001"/>
          <p:cNvPicPr>
            <a:picLocks noGrp="1" noChangeAspect="1" noChangeArrowheads="1"/>
          </p:cNvPicPr>
          <p:nvPr>
            <p:ph idx="1"/>
          </p:nvPr>
        </p:nvPicPr>
        <p:blipFill>
          <a:blip r:embed="rId20" cstate="print"/>
          <a:srcRect t="29814" r="73952" b="47327"/>
          <a:stretch>
            <a:fillRect/>
          </a:stretch>
        </p:blipFill>
        <p:spPr bwMode="auto">
          <a:xfrm>
            <a:off x="3131840" y="0"/>
            <a:ext cx="2297501" cy="1440160"/>
          </a:xfrm>
          <a:prstGeom prst="rect">
            <a:avLst/>
          </a:prstGeom>
          <a:noFill/>
          <a:ln w="9525">
            <a:noFill/>
            <a:miter lim="800000"/>
            <a:headEnd/>
            <a:tailEnd/>
          </a:ln>
        </p:spPr>
      </p:pic>
      <p:sp>
        <p:nvSpPr>
          <p:cNvPr id="32" name="ZoneTexte 31"/>
          <p:cNvSpPr txBox="1"/>
          <p:nvPr/>
        </p:nvSpPr>
        <p:spPr>
          <a:xfrm>
            <a:off x="1691680" y="1484784"/>
            <a:ext cx="5256584" cy="1138773"/>
          </a:xfrm>
          <a:prstGeom prst="rect">
            <a:avLst/>
          </a:prstGeom>
          <a:solidFill>
            <a:schemeClr val="bg1">
              <a:lumMod val="85000"/>
            </a:schemeClr>
          </a:solidFill>
        </p:spPr>
        <p:txBody>
          <a:bodyPr wrap="square" rtlCol="0">
            <a:spAutoFit/>
          </a:bodyPr>
          <a:lstStyle/>
          <a:p>
            <a:pPr algn="ctr"/>
            <a:r>
              <a:rPr lang="fr-FR" sz="2400" b="1" dirty="0"/>
              <a:t>12 Établissements labellisés en 2018</a:t>
            </a:r>
          </a:p>
          <a:p>
            <a:pPr algn="ctr"/>
            <a:r>
              <a:rPr lang="fr-FR" sz="2400" b="1" dirty="0"/>
              <a:t>Niveau 2:</a:t>
            </a:r>
          </a:p>
          <a:p>
            <a:pPr algn="ctr"/>
            <a:r>
              <a:rPr lang="fr-FR" sz="2000" b="1" dirty="0"/>
              <a:t>1 école - 6 collèges - 5 lycées</a:t>
            </a:r>
          </a:p>
        </p:txBody>
      </p:sp>
      <p:pic>
        <p:nvPicPr>
          <p:cNvPr id="33" name="Picture 2"/>
          <p:cNvPicPr>
            <a:picLocks noChangeAspect="1" noChangeArrowheads="1"/>
          </p:cNvPicPr>
          <p:nvPr/>
        </p:nvPicPr>
        <p:blipFill>
          <a:blip r:embed="rId21" cstate="print"/>
          <a:srcRect/>
          <a:stretch>
            <a:fillRect/>
          </a:stretch>
        </p:blipFill>
        <p:spPr bwMode="auto">
          <a:xfrm>
            <a:off x="4644008" y="3717032"/>
            <a:ext cx="1466928" cy="144016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188640"/>
            <a:ext cx="8280920" cy="792088"/>
          </a:xfrm>
        </p:spPr>
        <p:txBody>
          <a:bodyPr>
            <a:normAutofit fontScale="90000"/>
          </a:bodyPr>
          <a:lstStyle/>
          <a:p>
            <a:r>
              <a:rPr lang="fr-FR" dirty="0"/>
              <a:t>Les établissements labellisés 2018 </a:t>
            </a:r>
            <a:r>
              <a:rPr lang="fr-FR" sz="2700" dirty="0"/>
              <a:t>(suite) </a:t>
            </a:r>
          </a:p>
        </p:txBody>
      </p:sp>
      <p:sp>
        <p:nvSpPr>
          <p:cNvPr id="20" name="ZoneTexte 19"/>
          <p:cNvSpPr txBox="1"/>
          <p:nvPr/>
        </p:nvSpPr>
        <p:spPr>
          <a:xfrm>
            <a:off x="5724128" y="980728"/>
            <a:ext cx="2309103" cy="369332"/>
          </a:xfrm>
          <a:prstGeom prst="rect">
            <a:avLst/>
          </a:prstGeom>
          <a:noFill/>
        </p:spPr>
        <p:txBody>
          <a:bodyPr wrap="square" rtlCol="0">
            <a:spAutoFit/>
          </a:bodyPr>
          <a:lstStyle/>
          <a:p>
            <a:r>
              <a:rPr lang="fr-FR" b="1" dirty="0">
                <a:solidFill>
                  <a:srgbClr val="002060"/>
                </a:solidFill>
              </a:rPr>
              <a:t>10 Ecoles primaires</a:t>
            </a:r>
          </a:p>
        </p:txBody>
      </p:sp>
      <p:pic>
        <p:nvPicPr>
          <p:cNvPr id="21" name="Image 2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1340768"/>
            <a:ext cx="1524283" cy="1171844"/>
          </a:xfrm>
          <a:prstGeom prst="rect">
            <a:avLst/>
          </a:prstGeom>
        </p:spPr>
      </p:pic>
      <p:sp>
        <p:nvSpPr>
          <p:cNvPr id="3" name="ZoneTexte 2"/>
          <p:cNvSpPr txBox="1"/>
          <p:nvPr/>
        </p:nvSpPr>
        <p:spPr>
          <a:xfrm>
            <a:off x="4355976" y="1844824"/>
            <a:ext cx="3353419" cy="369332"/>
          </a:xfrm>
          <a:prstGeom prst="rect">
            <a:avLst/>
          </a:prstGeom>
          <a:noFill/>
        </p:spPr>
        <p:txBody>
          <a:bodyPr wrap="none" rtlCol="0">
            <a:spAutoFit/>
          </a:bodyPr>
          <a:lstStyle/>
          <a:p>
            <a:r>
              <a:rPr lang="fr-FR" dirty="0"/>
              <a:t>Ecole notre dame des anges (Vao)</a:t>
            </a:r>
          </a:p>
        </p:txBody>
      </p:sp>
      <p:sp>
        <p:nvSpPr>
          <p:cNvPr id="4" name="ZoneTexte 3"/>
          <p:cNvSpPr txBox="1"/>
          <p:nvPr/>
        </p:nvSpPr>
        <p:spPr>
          <a:xfrm>
            <a:off x="4427984" y="2636912"/>
            <a:ext cx="2973250" cy="369332"/>
          </a:xfrm>
          <a:prstGeom prst="rect">
            <a:avLst/>
          </a:prstGeom>
          <a:noFill/>
        </p:spPr>
        <p:txBody>
          <a:bodyPr wrap="none" rtlCol="0">
            <a:spAutoFit/>
          </a:bodyPr>
          <a:lstStyle/>
          <a:p>
            <a:r>
              <a:rPr lang="fr-FR" dirty="0"/>
              <a:t>Ecole d’</a:t>
            </a:r>
            <a:r>
              <a:rPr lang="fr-FR" dirty="0" err="1"/>
              <a:t>Ometteux</a:t>
            </a:r>
            <a:r>
              <a:rPr lang="fr-FR" dirty="0"/>
              <a:t> (Poindimié)</a:t>
            </a:r>
          </a:p>
        </p:txBody>
      </p:sp>
      <p:sp>
        <p:nvSpPr>
          <p:cNvPr id="6" name="ZoneTexte 5"/>
          <p:cNvSpPr txBox="1"/>
          <p:nvPr/>
        </p:nvSpPr>
        <p:spPr>
          <a:xfrm>
            <a:off x="4355976" y="2204864"/>
            <a:ext cx="2975686" cy="369332"/>
          </a:xfrm>
          <a:prstGeom prst="rect">
            <a:avLst/>
          </a:prstGeom>
          <a:noFill/>
        </p:spPr>
        <p:txBody>
          <a:bodyPr wrap="none" rtlCol="0">
            <a:spAutoFit/>
          </a:bodyPr>
          <a:lstStyle/>
          <a:p>
            <a:r>
              <a:rPr lang="fr-FR" dirty="0"/>
              <a:t>Ecole de Saint Michel (</a:t>
            </a:r>
            <a:r>
              <a:rPr lang="fr-FR" dirty="0" err="1"/>
              <a:t>Ouvea</a:t>
            </a:r>
            <a:r>
              <a:rPr lang="fr-FR" dirty="0"/>
              <a:t>)</a:t>
            </a:r>
          </a:p>
        </p:txBody>
      </p:sp>
      <p:pic>
        <p:nvPicPr>
          <p:cNvPr id="12" name="Image 11" descr="augustin ty.png"/>
          <p:cNvPicPr>
            <a:picLocks noChangeAspect="1"/>
          </p:cNvPicPr>
          <p:nvPr/>
        </p:nvPicPr>
        <p:blipFill>
          <a:blip r:embed="rId5" cstate="print"/>
          <a:stretch>
            <a:fillRect/>
          </a:stretch>
        </p:blipFill>
        <p:spPr>
          <a:xfrm>
            <a:off x="323528" y="3068960"/>
            <a:ext cx="1800200" cy="1800200"/>
          </a:xfrm>
          <a:prstGeom prst="rect">
            <a:avLst/>
          </a:prstGeom>
        </p:spPr>
      </p:pic>
      <p:pic>
        <p:nvPicPr>
          <p:cNvPr id="13" name="Image 12" descr="antoine kela.jpg"/>
          <p:cNvPicPr>
            <a:picLocks noChangeAspect="1"/>
          </p:cNvPicPr>
          <p:nvPr/>
        </p:nvPicPr>
        <p:blipFill>
          <a:blip r:embed="rId6" cstate="print"/>
          <a:stretch>
            <a:fillRect/>
          </a:stretch>
        </p:blipFill>
        <p:spPr>
          <a:xfrm>
            <a:off x="323528" y="1196752"/>
            <a:ext cx="1728192" cy="1728192"/>
          </a:xfrm>
          <a:prstGeom prst="rect">
            <a:avLst/>
          </a:prstGeom>
        </p:spPr>
      </p:pic>
      <p:pic>
        <p:nvPicPr>
          <p:cNvPr id="14" name="Image 13">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3528" y="4941168"/>
            <a:ext cx="1800200" cy="1716190"/>
          </a:xfrm>
          <a:prstGeom prst="rect">
            <a:avLst/>
          </a:prstGeom>
        </p:spPr>
      </p:pic>
      <p:pic>
        <p:nvPicPr>
          <p:cNvPr id="15" name="Image 14">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95736" y="5301208"/>
            <a:ext cx="3209284" cy="856848"/>
          </a:xfrm>
          <a:prstGeom prst="rect">
            <a:avLst/>
          </a:prstGeom>
        </p:spPr>
      </p:pic>
      <p:pic>
        <p:nvPicPr>
          <p:cNvPr id="16" name="Image 15">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11760" y="3212976"/>
            <a:ext cx="1680719" cy="1584176"/>
          </a:xfrm>
          <a:prstGeom prst="rect">
            <a:avLst/>
          </a:prstGeom>
        </p:spPr>
      </p:pic>
      <p:pic>
        <p:nvPicPr>
          <p:cNvPr id="17" name="Image 16">
            <a:hlinkClick r:id="rId13"/>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339752" y="1412776"/>
            <a:ext cx="1851310" cy="1512168"/>
          </a:xfrm>
          <a:prstGeom prst="rect">
            <a:avLst/>
          </a:prstGeom>
        </p:spPr>
      </p:pic>
      <p:sp>
        <p:nvSpPr>
          <p:cNvPr id="18" name="Rectangle 17"/>
          <p:cNvSpPr/>
          <p:nvPr/>
        </p:nvSpPr>
        <p:spPr>
          <a:xfrm>
            <a:off x="2807244" y="940658"/>
            <a:ext cx="1080680" cy="400110"/>
          </a:xfrm>
          <a:prstGeom prst="rect">
            <a:avLst/>
          </a:prstGeom>
        </p:spPr>
        <p:txBody>
          <a:bodyPr wrap="none">
            <a:spAutoFit/>
          </a:bodyPr>
          <a:lstStyle/>
          <a:p>
            <a:r>
              <a:rPr lang="fr-FR" sz="2000" b="1" dirty="0"/>
              <a:t> 6 lycées</a:t>
            </a:r>
            <a:endParaRPr lang="fr-FR" sz="2000" dirty="0"/>
          </a:p>
        </p:txBody>
      </p:sp>
      <p:sp>
        <p:nvSpPr>
          <p:cNvPr id="19" name="ZoneTexte 18"/>
          <p:cNvSpPr txBox="1"/>
          <p:nvPr/>
        </p:nvSpPr>
        <p:spPr>
          <a:xfrm>
            <a:off x="4499992" y="3645024"/>
            <a:ext cx="2995500" cy="369332"/>
          </a:xfrm>
          <a:prstGeom prst="rect">
            <a:avLst/>
          </a:prstGeom>
          <a:noFill/>
        </p:spPr>
        <p:txBody>
          <a:bodyPr wrap="none" rtlCol="0">
            <a:spAutoFit/>
          </a:bodyPr>
          <a:lstStyle/>
          <a:p>
            <a:r>
              <a:rPr lang="fr-FR" dirty="0"/>
              <a:t>Ecole publique d’</a:t>
            </a:r>
            <a:r>
              <a:rPr lang="fr-FR" dirty="0" err="1"/>
              <a:t>Atéou</a:t>
            </a:r>
            <a:r>
              <a:rPr lang="fr-FR" dirty="0"/>
              <a:t> (Koné)</a:t>
            </a:r>
          </a:p>
        </p:txBody>
      </p:sp>
      <p:sp>
        <p:nvSpPr>
          <p:cNvPr id="22" name="ZoneTexte 21"/>
          <p:cNvSpPr txBox="1"/>
          <p:nvPr/>
        </p:nvSpPr>
        <p:spPr>
          <a:xfrm>
            <a:off x="5615021" y="4581128"/>
            <a:ext cx="3528979" cy="369332"/>
          </a:xfrm>
          <a:prstGeom prst="rect">
            <a:avLst/>
          </a:prstGeom>
          <a:noFill/>
        </p:spPr>
        <p:txBody>
          <a:bodyPr wrap="none" rtlCol="0">
            <a:spAutoFit/>
          </a:bodyPr>
          <a:lstStyle/>
          <a:p>
            <a:r>
              <a:rPr lang="fr-FR" dirty="0"/>
              <a:t>Ecole publique de </a:t>
            </a:r>
            <a:r>
              <a:rPr lang="fr-FR" dirty="0" err="1"/>
              <a:t>Monfaoué</a:t>
            </a:r>
            <a:r>
              <a:rPr lang="fr-FR" dirty="0"/>
              <a:t> (</a:t>
            </a:r>
            <a:r>
              <a:rPr lang="fr-FR" dirty="0" err="1"/>
              <a:t>Poya</a:t>
            </a:r>
            <a:r>
              <a:rPr lang="fr-FR" dirty="0"/>
              <a:t>)</a:t>
            </a:r>
          </a:p>
        </p:txBody>
      </p:sp>
      <p:sp>
        <p:nvSpPr>
          <p:cNvPr id="23" name="ZoneTexte 22"/>
          <p:cNvSpPr txBox="1"/>
          <p:nvPr/>
        </p:nvSpPr>
        <p:spPr>
          <a:xfrm>
            <a:off x="5752174" y="4149080"/>
            <a:ext cx="3391826" cy="369332"/>
          </a:xfrm>
          <a:prstGeom prst="rect">
            <a:avLst/>
          </a:prstGeom>
          <a:noFill/>
        </p:spPr>
        <p:txBody>
          <a:bodyPr wrap="none" rtlCol="0">
            <a:spAutoFit/>
          </a:bodyPr>
          <a:lstStyle/>
          <a:p>
            <a:r>
              <a:rPr lang="fr-FR" dirty="0"/>
              <a:t>Ecole publique de </a:t>
            </a:r>
            <a:r>
              <a:rPr lang="fr-FR" dirty="0" err="1"/>
              <a:t>Gohapin</a:t>
            </a:r>
            <a:r>
              <a:rPr lang="fr-FR" dirty="0"/>
              <a:t> (</a:t>
            </a:r>
            <a:r>
              <a:rPr lang="fr-FR" dirty="0" err="1"/>
              <a:t>Poya</a:t>
            </a:r>
            <a:r>
              <a:rPr lang="fr-FR" dirty="0"/>
              <a:t>)</a:t>
            </a:r>
          </a:p>
        </p:txBody>
      </p:sp>
      <p:sp>
        <p:nvSpPr>
          <p:cNvPr id="24" name="ZoneTexte 23"/>
          <p:cNvSpPr txBox="1"/>
          <p:nvPr/>
        </p:nvSpPr>
        <p:spPr>
          <a:xfrm>
            <a:off x="5569111" y="5013176"/>
            <a:ext cx="3574889" cy="369332"/>
          </a:xfrm>
          <a:prstGeom prst="rect">
            <a:avLst/>
          </a:prstGeom>
          <a:noFill/>
        </p:spPr>
        <p:txBody>
          <a:bodyPr wrap="none" rtlCol="0">
            <a:spAutoFit/>
          </a:bodyPr>
          <a:lstStyle/>
          <a:p>
            <a:r>
              <a:rPr lang="fr-FR" dirty="0"/>
              <a:t>Ecole publique Marcel Carlier (</a:t>
            </a:r>
            <a:r>
              <a:rPr lang="fr-FR" dirty="0" err="1"/>
              <a:t>Poya</a:t>
            </a:r>
            <a:r>
              <a:rPr lang="fr-FR" dirty="0"/>
              <a:t>)</a:t>
            </a:r>
          </a:p>
        </p:txBody>
      </p:sp>
      <p:sp>
        <p:nvSpPr>
          <p:cNvPr id="28" name="ZoneTexte 27"/>
          <p:cNvSpPr txBox="1"/>
          <p:nvPr/>
        </p:nvSpPr>
        <p:spPr>
          <a:xfrm>
            <a:off x="4427984" y="3140968"/>
            <a:ext cx="3264933" cy="369332"/>
          </a:xfrm>
          <a:prstGeom prst="rect">
            <a:avLst/>
          </a:prstGeom>
          <a:noFill/>
        </p:spPr>
        <p:txBody>
          <a:bodyPr wrap="none" rtlCol="0">
            <a:spAutoFit/>
          </a:bodyPr>
          <a:lstStyle/>
          <a:p>
            <a:r>
              <a:rPr lang="fr-FR" dirty="0"/>
              <a:t>Ecole publique Les cigales (Koné)</a:t>
            </a:r>
          </a:p>
        </p:txBody>
      </p:sp>
      <p:sp>
        <p:nvSpPr>
          <p:cNvPr id="29" name="ZoneTexte 28"/>
          <p:cNvSpPr txBox="1"/>
          <p:nvPr/>
        </p:nvSpPr>
        <p:spPr>
          <a:xfrm>
            <a:off x="4355976" y="1412776"/>
            <a:ext cx="3131819" cy="369332"/>
          </a:xfrm>
          <a:prstGeom prst="rect">
            <a:avLst/>
          </a:prstGeom>
          <a:noFill/>
        </p:spPr>
        <p:txBody>
          <a:bodyPr wrap="none" rtlCol="0">
            <a:spAutoFit/>
          </a:bodyPr>
          <a:lstStyle/>
          <a:p>
            <a:r>
              <a:rPr lang="fr-FR" dirty="0"/>
              <a:t>Ecole Saint Joseph (Ile des Pins)</a:t>
            </a:r>
          </a:p>
        </p:txBody>
      </p:sp>
    </p:spTree>
    <p:extLst>
      <p:ext uri="{BB962C8B-B14F-4D97-AF65-F5344CB8AC3E}">
        <p14:creationId xmlns:p14="http://schemas.microsoft.com/office/powerpoint/2010/main" val="3098680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0" descr="logoEDD_001.jpg"/>
          <p:cNvPicPr>
            <a:picLocks noChangeAspect="1" noChangeArrowheads="1"/>
          </p:cNvPicPr>
          <p:nvPr/>
        </p:nvPicPr>
        <p:blipFill>
          <a:blip r:embed="rId3" cstate="print"/>
          <a:srcRect r="73981" b="70895"/>
          <a:stretch>
            <a:fillRect/>
          </a:stretch>
        </p:blipFill>
        <p:spPr bwMode="auto">
          <a:xfrm>
            <a:off x="3275856" y="188640"/>
            <a:ext cx="2032124" cy="1628800"/>
          </a:xfrm>
          <a:prstGeom prst="rect">
            <a:avLst/>
          </a:prstGeom>
          <a:noFill/>
          <a:ln w="9525">
            <a:noFill/>
            <a:miter lim="800000"/>
            <a:headEnd/>
            <a:tailEnd/>
          </a:ln>
        </p:spPr>
      </p:pic>
      <p:pic>
        <p:nvPicPr>
          <p:cNvPr id="16" name="Image 15" descr="Logo gouvernement_de_la_nouvelle_caledonie.jpg"/>
          <p:cNvPicPr/>
          <p:nvPr/>
        </p:nvPicPr>
        <p:blipFill>
          <a:blip r:embed="rId4" cstate="print"/>
          <a:srcRect l="33570" t="9381" r="34519" b="8255"/>
          <a:stretch>
            <a:fillRect/>
          </a:stretch>
        </p:blipFill>
        <p:spPr>
          <a:xfrm>
            <a:off x="0" y="0"/>
            <a:ext cx="1259632" cy="1628800"/>
          </a:xfrm>
          <a:prstGeom prst="rect">
            <a:avLst/>
          </a:prstGeom>
        </p:spPr>
      </p:pic>
      <p:pic>
        <p:nvPicPr>
          <p:cNvPr id="17" name="Image 16"/>
          <p:cNvPicPr>
            <a:picLocks noChangeAspect="1" noChangeArrowheads="1"/>
          </p:cNvPicPr>
          <p:nvPr/>
        </p:nvPicPr>
        <p:blipFill>
          <a:blip r:embed="rId5" cstate="print"/>
          <a:srcRect/>
          <a:stretch>
            <a:fillRect/>
          </a:stretch>
        </p:blipFill>
        <p:spPr bwMode="auto">
          <a:xfrm>
            <a:off x="7308304" y="0"/>
            <a:ext cx="1835696" cy="1576718"/>
          </a:xfrm>
          <a:prstGeom prst="rect">
            <a:avLst/>
          </a:prstGeom>
          <a:noFill/>
          <a:ln w="9525">
            <a:noFill/>
            <a:miter lim="800000"/>
            <a:headEnd/>
            <a:tailEnd/>
          </a:ln>
        </p:spPr>
      </p:pic>
      <p:sp>
        <p:nvSpPr>
          <p:cNvPr id="18" name="ZoneTexte 17"/>
          <p:cNvSpPr txBox="1"/>
          <p:nvPr/>
        </p:nvSpPr>
        <p:spPr>
          <a:xfrm>
            <a:off x="1115616" y="1844824"/>
            <a:ext cx="6408712" cy="1138773"/>
          </a:xfrm>
          <a:prstGeom prst="rect">
            <a:avLst/>
          </a:prstGeom>
          <a:solidFill>
            <a:schemeClr val="bg1">
              <a:lumMod val="85000"/>
            </a:schemeClr>
          </a:solidFill>
        </p:spPr>
        <p:txBody>
          <a:bodyPr wrap="square" rtlCol="0">
            <a:spAutoFit/>
          </a:bodyPr>
          <a:lstStyle/>
          <a:p>
            <a:pPr algn="ctr"/>
            <a:r>
              <a:rPr lang="fr-FR" sz="2400" b="1" dirty="0"/>
              <a:t>Établissements labellisés en 2019</a:t>
            </a:r>
          </a:p>
          <a:p>
            <a:pPr algn="ctr"/>
            <a:r>
              <a:rPr lang="fr-FR" sz="2000" b="1" dirty="0"/>
              <a:t>Niveau 1:</a:t>
            </a:r>
          </a:p>
          <a:p>
            <a:pPr algn="ctr"/>
            <a:r>
              <a:rPr lang="fr-FR" sz="2400" b="1" dirty="0"/>
              <a:t>9 collèges</a:t>
            </a:r>
          </a:p>
        </p:txBody>
      </p:sp>
      <p:sp>
        <p:nvSpPr>
          <p:cNvPr id="2" name="Rectangle 1">
            <a:extLst>
              <a:ext uri="{FF2B5EF4-FFF2-40B4-BE49-F238E27FC236}">
                <a16:creationId xmlns:a16="http://schemas.microsoft.com/office/drawing/2014/main" id="{462E4897-25A3-40A6-A35A-63E1E1EEE73B}"/>
              </a:ext>
            </a:extLst>
          </p:cNvPr>
          <p:cNvSpPr/>
          <p:nvPr/>
        </p:nvSpPr>
        <p:spPr>
          <a:xfrm>
            <a:off x="-222171" y="2780928"/>
            <a:ext cx="4362123" cy="3775714"/>
          </a:xfrm>
          <a:prstGeom prst="rect">
            <a:avLst/>
          </a:prstGeom>
        </p:spPr>
        <p:txBody>
          <a:bodyPr wrap="square">
            <a:spAutoFit/>
          </a:bodyPr>
          <a:lstStyle/>
          <a:p>
            <a:pPr marL="742950" lvl="1" indent="-285750" algn="just">
              <a:lnSpc>
                <a:spcPct val="115000"/>
              </a:lnSpc>
              <a:spcBef>
                <a:spcPts val="190"/>
              </a:spcBef>
              <a:spcAft>
                <a:spcPts val="0"/>
              </a:spcAft>
              <a:buFont typeface="Courier New" panose="02070309020205020404" pitchFamily="49" charset="0"/>
              <a:buChar char="o"/>
            </a:pPr>
            <a:r>
              <a:rPr lang="fr-FR" dirty="0">
                <a:solidFill>
                  <a:srgbClr val="000000"/>
                </a:solidFill>
                <a:latin typeface="Times New Roman" panose="02020603050405020304" pitchFamily="18" charset="0"/>
                <a:ea typeface="Arial" panose="020B0604020202020204" pitchFamily="34" charset="0"/>
              </a:rPr>
              <a:t>Collège de </a:t>
            </a:r>
            <a:r>
              <a:rPr lang="fr-FR" dirty="0" err="1">
                <a:solidFill>
                  <a:srgbClr val="000000"/>
                </a:solidFill>
                <a:latin typeface="Times New Roman" panose="02020603050405020304" pitchFamily="18" charset="0"/>
                <a:ea typeface="Arial" panose="020B0604020202020204" pitchFamily="34" charset="0"/>
              </a:rPr>
              <a:t>Tuband</a:t>
            </a:r>
            <a:r>
              <a:rPr lang="fr-FR" dirty="0">
                <a:solidFill>
                  <a:srgbClr val="000000"/>
                </a:solidFill>
                <a:latin typeface="Times New Roman" panose="02020603050405020304" pitchFamily="18" charset="0"/>
                <a:ea typeface="Arial" panose="020B0604020202020204" pitchFamily="34" charset="0"/>
              </a:rPr>
              <a:t>, </a:t>
            </a:r>
            <a:endParaRPr lang="fr-NC" dirty="0">
              <a:latin typeface="Arial" panose="020B0604020202020204" pitchFamily="34" charset="0"/>
              <a:ea typeface="Arial" panose="020B0604020202020204" pitchFamily="34" charset="0"/>
            </a:endParaRPr>
          </a:p>
          <a:p>
            <a:pPr marL="742950" lvl="1" indent="-285750" algn="just">
              <a:lnSpc>
                <a:spcPct val="115000"/>
              </a:lnSpc>
              <a:spcBef>
                <a:spcPts val="190"/>
              </a:spcBef>
              <a:spcAft>
                <a:spcPts val="0"/>
              </a:spcAft>
              <a:buFont typeface="Courier New" panose="02070309020205020404" pitchFamily="49" charset="0"/>
              <a:buChar char="o"/>
            </a:pPr>
            <a:r>
              <a:rPr lang="fr-FR" dirty="0">
                <a:solidFill>
                  <a:srgbClr val="000000"/>
                </a:solidFill>
                <a:latin typeface="Times New Roman" panose="02020603050405020304" pitchFamily="18" charset="0"/>
                <a:ea typeface="Arial" panose="020B0604020202020204" pitchFamily="34" charset="0"/>
              </a:rPr>
              <a:t>Collège d’</a:t>
            </a:r>
            <a:r>
              <a:rPr lang="fr-FR" dirty="0" err="1">
                <a:solidFill>
                  <a:srgbClr val="000000"/>
                </a:solidFill>
                <a:latin typeface="Times New Roman" panose="02020603050405020304" pitchFamily="18" charset="0"/>
                <a:ea typeface="Arial" panose="020B0604020202020204" pitchFamily="34" charset="0"/>
              </a:rPr>
              <a:t>Apogoti</a:t>
            </a:r>
            <a:r>
              <a:rPr lang="fr-FR" dirty="0">
                <a:solidFill>
                  <a:srgbClr val="000000"/>
                </a:solidFill>
                <a:latin typeface="Times New Roman" panose="02020603050405020304" pitchFamily="18" charset="0"/>
                <a:ea typeface="Arial" panose="020B0604020202020204" pitchFamily="34" charset="0"/>
              </a:rPr>
              <a:t>, </a:t>
            </a:r>
            <a:endParaRPr lang="fr-NC" dirty="0">
              <a:latin typeface="Arial" panose="020B0604020202020204" pitchFamily="34" charset="0"/>
              <a:ea typeface="Arial" panose="020B0604020202020204" pitchFamily="34" charset="0"/>
            </a:endParaRPr>
          </a:p>
          <a:p>
            <a:pPr marL="742950" lvl="1" indent="-285750" algn="just">
              <a:lnSpc>
                <a:spcPct val="115000"/>
              </a:lnSpc>
              <a:spcBef>
                <a:spcPts val="190"/>
              </a:spcBef>
              <a:spcAft>
                <a:spcPts val="0"/>
              </a:spcAft>
              <a:buFont typeface="Courier New" panose="02070309020205020404" pitchFamily="49" charset="0"/>
              <a:buChar char="o"/>
            </a:pPr>
            <a:r>
              <a:rPr lang="fr-FR" dirty="0">
                <a:solidFill>
                  <a:srgbClr val="000000"/>
                </a:solidFill>
                <a:latin typeface="Times New Roman" panose="02020603050405020304" pitchFamily="18" charset="0"/>
                <a:ea typeface="Arial" panose="020B0604020202020204" pitchFamily="34" charset="0"/>
              </a:rPr>
              <a:t>Collège Gabriel-</a:t>
            </a:r>
            <a:r>
              <a:rPr lang="fr-FR" dirty="0" err="1">
                <a:solidFill>
                  <a:srgbClr val="000000"/>
                </a:solidFill>
                <a:latin typeface="Times New Roman" panose="02020603050405020304" pitchFamily="18" charset="0"/>
                <a:ea typeface="Arial" panose="020B0604020202020204" pitchFamily="34" charset="0"/>
              </a:rPr>
              <a:t>Païta</a:t>
            </a:r>
            <a:r>
              <a:rPr lang="fr-FR" dirty="0">
                <a:solidFill>
                  <a:srgbClr val="000000"/>
                </a:solidFill>
                <a:latin typeface="Times New Roman" panose="02020603050405020304" pitchFamily="18" charset="0"/>
                <a:ea typeface="Arial" panose="020B0604020202020204" pitchFamily="34" charset="0"/>
              </a:rPr>
              <a:t>, </a:t>
            </a:r>
            <a:endParaRPr lang="fr-NC" dirty="0">
              <a:latin typeface="Arial" panose="020B0604020202020204" pitchFamily="34" charset="0"/>
              <a:ea typeface="Arial" panose="020B0604020202020204" pitchFamily="34" charset="0"/>
            </a:endParaRPr>
          </a:p>
          <a:p>
            <a:pPr marL="742950" lvl="1" indent="-285750" algn="just">
              <a:lnSpc>
                <a:spcPct val="115000"/>
              </a:lnSpc>
              <a:spcBef>
                <a:spcPts val="190"/>
              </a:spcBef>
              <a:spcAft>
                <a:spcPts val="0"/>
              </a:spcAft>
              <a:buFont typeface="Courier New" panose="02070309020205020404" pitchFamily="49" charset="0"/>
              <a:buChar char="o"/>
            </a:pPr>
            <a:r>
              <a:rPr lang="fr-FR" dirty="0">
                <a:solidFill>
                  <a:srgbClr val="000000"/>
                </a:solidFill>
                <a:latin typeface="Times New Roman" panose="02020603050405020304" pitchFamily="18" charset="0"/>
                <a:ea typeface="Arial" panose="020B0604020202020204" pitchFamily="34" charset="0"/>
              </a:rPr>
              <a:t>Collège Hippolyte-</a:t>
            </a:r>
            <a:r>
              <a:rPr lang="fr-FR" dirty="0" err="1">
                <a:solidFill>
                  <a:srgbClr val="000000"/>
                </a:solidFill>
                <a:latin typeface="Times New Roman" panose="02020603050405020304" pitchFamily="18" charset="0"/>
                <a:ea typeface="Arial" panose="020B0604020202020204" pitchFamily="34" charset="0"/>
              </a:rPr>
              <a:t>Bonou</a:t>
            </a:r>
            <a:r>
              <a:rPr lang="fr-FR" dirty="0">
                <a:solidFill>
                  <a:srgbClr val="000000"/>
                </a:solidFill>
                <a:latin typeface="Times New Roman" panose="02020603050405020304" pitchFamily="18" charset="0"/>
                <a:ea typeface="Arial" panose="020B0604020202020204" pitchFamily="34" charset="0"/>
              </a:rPr>
              <a:t> (</a:t>
            </a:r>
            <a:r>
              <a:rPr lang="fr-FR" dirty="0" err="1">
                <a:solidFill>
                  <a:srgbClr val="000000"/>
                </a:solidFill>
                <a:latin typeface="Times New Roman" panose="02020603050405020304" pitchFamily="18" charset="0"/>
                <a:ea typeface="Arial" panose="020B0604020202020204" pitchFamily="34" charset="0"/>
              </a:rPr>
              <a:t>Pouebo</a:t>
            </a:r>
            <a:r>
              <a:rPr lang="fr-FR" dirty="0">
                <a:solidFill>
                  <a:srgbClr val="000000"/>
                </a:solidFill>
                <a:latin typeface="Times New Roman" panose="02020603050405020304" pitchFamily="18" charset="0"/>
                <a:ea typeface="Arial" panose="020B0604020202020204" pitchFamily="34" charset="0"/>
              </a:rPr>
              <a:t>, DDEC), </a:t>
            </a:r>
            <a:endParaRPr lang="fr-NC" dirty="0">
              <a:latin typeface="Arial" panose="020B0604020202020204" pitchFamily="34" charset="0"/>
              <a:ea typeface="Arial" panose="020B0604020202020204" pitchFamily="34" charset="0"/>
            </a:endParaRPr>
          </a:p>
          <a:p>
            <a:pPr marL="742950" lvl="1" indent="-285750" algn="just">
              <a:lnSpc>
                <a:spcPct val="115000"/>
              </a:lnSpc>
              <a:spcBef>
                <a:spcPts val="190"/>
              </a:spcBef>
              <a:spcAft>
                <a:spcPts val="0"/>
              </a:spcAft>
              <a:buFont typeface="Courier New" panose="02070309020205020404" pitchFamily="49" charset="0"/>
              <a:buChar char="o"/>
            </a:pPr>
            <a:r>
              <a:rPr lang="fr-FR" dirty="0">
                <a:solidFill>
                  <a:srgbClr val="000000"/>
                </a:solidFill>
                <a:latin typeface="Times New Roman" panose="02020603050405020304" pitchFamily="18" charset="0"/>
                <a:ea typeface="Arial" panose="020B0604020202020204" pitchFamily="34" charset="0"/>
              </a:rPr>
              <a:t>Collège Do-</a:t>
            </a:r>
            <a:r>
              <a:rPr lang="fr-FR" dirty="0" err="1">
                <a:solidFill>
                  <a:srgbClr val="000000"/>
                </a:solidFill>
                <a:latin typeface="Times New Roman" panose="02020603050405020304" pitchFamily="18" charset="0"/>
                <a:ea typeface="Arial" panose="020B0604020202020204" pitchFamily="34" charset="0"/>
              </a:rPr>
              <a:t>Néva</a:t>
            </a:r>
            <a:r>
              <a:rPr lang="fr-FR" dirty="0">
                <a:solidFill>
                  <a:srgbClr val="000000"/>
                </a:solidFill>
                <a:latin typeface="Times New Roman" panose="02020603050405020304" pitchFamily="18" charset="0"/>
                <a:ea typeface="Arial" panose="020B0604020202020204" pitchFamily="34" charset="0"/>
              </a:rPr>
              <a:t> (</a:t>
            </a:r>
            <a:r>
              <a:rPr lang="fr-FR" dirty="0" err="1">
                <a:solidFill>
                  <a:srgbClr val="000000"/>
                </a:solidFill>
                <a:latin typeface="Times New Roman" panose="02020603050405020304" pitchFamily="18" charset="0"/>
                <a:ea typeface="Arial" panose="020B0604020202020204" pitchFamily="34" charset="0"/>
              </a:rPr>
              <a:t>Houailou</a:t>
            </a:r>
            <a:r>
              <a:rPr lang="fr-FR" dirty="0">
                <a:solidFill>
                  <a:srgbClr val="000000"/>
                </a:solidFill>
                <a:latin typeface="Times New Roman" panose="02020603050405020304" pitchFamily="18" charset="0"/>
                <a:ea typeface="Arial" panose="020B0604020202020204" pitchFamily="34" charset="0"/>
              </a:rPr>
              <a:t>, ASEE), </a:t>
            </a:r>
            <a:endParaRPr lang="fr-NC" dirty="0">
              <a:latin typeface="Arial" panose="020B0604020202020204" pitchFamily="34" charset="0"/>
              <a:ea typeface="Arial" panose="020B0604020202020204" pitchFamily="34" charset="0"/>
            </a:endParaRPr>
          </a:p>
          <a:p>
            <a:pPr marL="742950" lvl="1" indent="-285750" algn="just">
              <a:lnSpc>
                <a:spcPct val="115000"/>
              </a:lnSpc>
              <a:spcBef>
                <a:spcPts val="190"/>
              </a:spcBef>
              <a:spcAft>
                <a:spcPts val="0"/>
              </a:spcAft>
              <a:buFont typeface="Courier New" panose="02070309020205020404" pitchFamily="49" charset="0"/>
              <a:buChar char="o"/>
            </a:pPr>
            <a:r>
              <a:rPr lang="fr-FR" dirty="0">
                <a:solidFill>
                  <a:srgbClr val="000000"/>
                </a:solidFill>
                <a:latin typeface="Times New Roman" panose="02020603050405020304" pitchFamily="18" charset="0"/>
                <a:ea typeface="Arial" panose="020B0604020202020204" pitchFamily="34" charset="0"/>
              </a:rPr>
              <a:t>Collège de </a:t>
            </a:r>
            <a:r>
              <a:rPr lang="fr-FR" dirty="0" err="1">
                <a:solidFill>
                  <a:srgbClr val="000000"/>
                </a:solidFill>
                <a:latin typeface="Times New Roman" panose="02020603050405020304" pitchFamily="18" charset="0"/>
                <a:ea typeface="Arial" panose="020B0604020202020204" pitchFamily="34" charset="0"/>
              </a:rPr>
              <a:t>Nathalo</a:t>
            </a:r>
            <a:r>
              <a:rPr lang="fr-FR" dirty="0">
                <a:solidFill>
                  <a:srgbClr val="000000"/>
                </a:solidFill>
                <a:latin typeface="Times New Roman" panose="02020603050405020304" pitchFamily="18" charset="0"/>
                <a:ea typeface="Arial" panose="020B0604020202020204" pitchFamily="34" charset="0"/>
              </a:rPr>
              <a:t> (Lifou, DDEC), </a:t>
            </a:r>
            <a:endParaRPr lang="fr-NC" dirty="0">
              <a:latin typeface="Arial" panose="020B0604020202020204" pitchFamily="34" charset="0"/>
              <a:ea typeface="Arial" panose="020B0604020202020204" pitchFamily="34" charset="0"/>
            </a:endParaRPr>
          </a:p>
          <a:p>
            <a:pPr marL="742950" lvl="1" indent="-285750" algn="just">
              <a:lnSpc>
                <a:spcPct val="115000"/>
              </a:lnSpc>
              <a:spcBef>
                <a:spcPts val="190"/>
              </a:spcBef>
              <a:spcAft>
                <a:spcPts val="0"/>
              </a:spcAft>
              <a:buFont typeface="Courier New" panose="02070309020205020404" pitchFamily="49" charset="0"/>
              <a:buChar char="o"/>
            </a:pPr>
            <a:r>
              <a:rPr lang="fr-FR" dirty="0">
                <a:solidFill>
                  <a:srgbClr val="000000"/>
                </a:solidFill>
                <a:latin typeface="Times New Roman" panose="02020603050405020304" pitchFamily="18" charset="0"/>
                <a:ea typeface="Arial" panose="020B0604020202020204" pitchFamily="34" charset="0"/>
              </a:rPr>
              <a:t>Collège de Koumac, </a:t>
            </a:r>
            <a:endParaRPr lang="fr-NC" dirty="0">
              <a:latin typeface="Arial" panose="020B0604020202020204" pitchFamily="34" charset="0"/>
              <a:ea typeface="Arial" panose="020B0604020202020204" pitchFamily="34" charset="0"/>
            </a:endParaRPr>
          </a:p>
          <a:p>
            <a:pPr marL="742950" lvl="1" indent="-285750" algn="just">
              <a:lnSpc>
                <a:spcPct val="115000"/>
              </a:lnSpc>
              <a:spcBef>
                <a:spcPts val="190"/>
              </a:spcBef>
              <a:spcAft>
                <a:spcPts val="0"/>
              </a:spcAft>
              <a:buFont typeface="Courier New" panose="02070309020205020404" pitchFamily="49" charset="0"/>
              <a:buChar char="o"/>
            </a:pPr>
            <a:r>
              <a:rPr lang="fr-FR" dirty="0">
                <a:solidFill>
                  <a:srgbClr val="000000"/>
                </a:solidFill>
                <a:latin typeface="Times New Roman" panose="02020603050405020304" pitchFamily="18" charset="0"/>
                <a:ea typeface="Arial" panose="020B0604020202020204" pitchFamily="34" charset="0"/>
              </a:rPr>
              <a:t>Collège Edmée-Varin, </a:t>
            </a:r>
            <a:endParaRPr lang="fr-NC" dirty="0">
              <a:latin typeface="Arial" panose="020B0604020202020204" pitchFamily="34" charset="0"/>
              <a:ea typeface="Arial" panose="020B0604020202020204" pitchFamily="34" charset="0"/>
            </a:endParaRPr>
          </a:p>
          <a:p>
            <a:pPr marL="742950" lvl="1" indent="-285750" algn="just">
              <a:lnSpc>
                <a:spcPct val="115000"/>
              </a:lnSpc>
              <a:spcBef>
                <a:spcPts val="190"/>
              </a:spcBef>
              <a:spcAft>
                <a:spcPts val="0"/>
              </a:spcAft>
              <a:buFont typeface="Courier New" panose="02070309020205020404" pitchFamily="49" charset="0"/>
              <a:buChar char="o"/>
            </a:pPr>
            <a:r>
              <a:rPr lang="fr-FR" dirty="0">
                <a:solidFill>
                  <a:srgbClr val="000000"/>
                </a:solidFill>
                <a:latin typeface="Times New Roman" panose="02020603050405020304" pitchFamily="18" charset="0"/>
                <a:ea typeface="Arial" panose="020B0604020202020204" pitchFamily="34" charset="0"/>
              </a:rPr>
              <a:t>Collège Guillaume-</a:t>
            </a:r>
            <a:r>
              <a:rPr lang="fr-FR" dirty="0" err="1">
                <a:solidFill>
                  <a:srgbClr val="000000"/>
                </a:solidFill>
                <a:latin typeface="Times New Roman" panose="02020603050405020304" pitchFamily="18" charset="0"/>
                <a:ea typeface="Arial" panose="020B0604020202020204" pitchFamily="34" charset="0"/>
              </a:rPr>
              <a:t>Douarré</a:t>
            </a:r>
            <a:r>
              <a:rPr lang="fr-FR" dirty="0">
                <a:solidFill>
                  <a:srgbClr val="000000"/>
                </a:solidFill>
                <a:latin typeface="Times New Roman" panose="02020603050405020304" pitchFamily="18" charset="0"/>
                <a:ea typeface="Arial" panose="020B0604020202020204" pitchFamily="34" charset="0"/>
              </a:rPr>
              <a:t> (Ouvéa, DDEC).</a:t>
            </a:r>
            <a:endParaRPr lang="fr-NC" dirty="0">
              <a:effectLst/>
              <a:latin typeface="Arial" panose="020B0604020202020204" pitchFamily="34" charset="0"/>
              <a:ea typeface="Arial" panose="020B0604020202020204" pitchFamily="34" charset="0"/>
            </a:endParaRPr>
          </a:p>
        </p:txBody>
      </p:sp>
      <p:pic>
        <p:nvPicPr>
          <p:cNvPr id="5" name="Picture 4">
            <a:extLst>
              <a:ext uri="{FF2B5EF4-FFF2-40B4-BE49-F238E27FC236}">
                <a16:creationId xmlns:a16="http://schemas.microsoft.com/office/drawing/2014/main" id="{0B79A88C-2FB9-4D22-926D-8EC59E996A04}"/>
              </a:ext>
            </a:extLst>
          </p:cNvPr>
          <p:cNvPicPr>
            <a:picLocks noChangeAspect="1"/>
          </p:cNvPicPr>
          <p:nvPr/>
        </p:nvPicPr>
        <p:blipFill>
          <a:blip r:embed="rId6"/>
          <a:stretch>
            <a:fillRect/>
          </a:stretch>
        </p:blipFill>
        <p:spPr>
          <a:xfrm>
            <a:off x="7553537" y="2078152"/>
            <a:ext cx="1360754" cy="905445"/>
          </a:xfrm>
          <a:prstGeom prst="rect">
            <a:avLst/>
          </a:prstGeom>
        </p:spPr>
      </p:pic>
      <p:pic>
        <p:nvPicPr>
          <p:cNvPr id="6" name="Picture 5">
            <a:extLst>
              <a:ext uri="{FF2B5EF4-FFF2-40B4-BE49-F238E27FC236}">
                <a16:creationId xmlns:a16="http://schemas.microsoft.com/office/drawing/2014/main" id="{BB5F70F5-4A06-4F55-99A7-A9B8FC9D6412}"/>
              </a:ext>
            </a:extLst>
          </p:cNvPr>
          <p:cNvPicPr>
            <a:picLocks noChangeAspect="1"/>
          </p:cNvPicPr>
          <p:nvPr/>
        </p:nvPicPr>
        <p:blipFill>
          <a:blip r:embed="rId7"/>
          <a:stretch>
            <a:fillRect/>
          </a:stretch>
        </p:blipFill>
        <p:spPr>
          <a:xfrm>
            <a:off x="5586628" y="2340090"/>
            <a:ext cx="1721676" cy="859160"/>
          </a:xfrm>
          <a:prstGeom prst="rect">
            <a:avLst/>
          </a:prstGeom>
        </p:spPr>
      </p:pic>
      <p:pic>
        <p:nvPicPr>
          <p:cNvPr id="7" name="Picture 6">
            <a:extLst>
              <a:ext uri="{FF2B5EF4-FFF2-40B4-BE49-F238E27FC236}">
                <a16:creationId xmlns:a16="http://schemas.microsoft.com/office/drawing/2014/main" id="{B6E00922-1BAD-414F-B4AD-D23BC3BC1495}"/>
              </a:ext>
            </a:extLst>
          </p:cNvPr>
          <p:cNvPicPr>
            <a:picLocks noChangeAspect="1"/>
          </p:cNvPicPr>
          <p:nvPr/>
        </p:nvPicPr>
        <p:blipFill>
          <a:blip r:embed="rId8"/>
          <a:stretch>
            <a:fillRect/>
          </a:stretch>
        </p:blipFill>
        <p:spPr>
          <a:xfrm>
            <a:off x="7744335" y="3343637"/>
            <a:ext cx="1148719" cy="1152128"/>
          </a:xfrm>
          <a:prstGeom prst="rect">
            <a:avLst/>
          </a:prstGeom>
        </p:spPr>
      </p:pic>
      <p:pic>
        <p:nvPicPr>
          <p:cNvPr id="8" name="Picture 7">
            <a:extLst>
              <a:ext uri="{FF2B5EF4-FFF2-40B4-BE49-F238E27FC236}">
                <a16:creationId xmlns:a16="http://schemas.microsoft.com/office/drawing/2014/main" id="{7CAEA21E-C2F7-427A-8118-B58643B5302A}"/>
              </a:ext>
            </a:extLst>
          </p:cNvPr>
          <p:cNvPicPr>
            <a:picLocks noChangeAspect="1"/>
          </p:cNvPicPr>
          <p:nvPr/>
        </p:nvPicPr>
        <p:blipFill>
          <a:blip r:embed="rId9"/>
          <a:stretch>
            <a:fillRect/>
          </a:stretch>
        </p:blipFill>
        <p:spPr>
          <a:xfrm>
            <a:off x="6084591" y="3343637"/>
            <a:ext cx="1303045" cy="1152128"/>
          </a:xfrm>
          <a:prstGeom prst="rect">
            <a:avLst/>
          </a:prstGeom>
        </p:spPr>
      </p:pic>
      <p:pic>
        <p:nvPicPr>
          <p:cNvPr id="9" name="Picture 8">
            <a:extLst>
              <a:ext uri="{FF2B5EF4-FFF2-40B4-BE49-F238E27FC236}">
                <a16:creationId xmlns:a16="http://schemas.microsoft.com/office/drawing/2014/main" id="{ECAEC32D-9E1F-4E6F-BB58-FB20F90B7898}"/>
              </a:ext>
            </a:extLst>
          </p:cNvPr>
          <p:cNvPicPr>
            <a:picLocks noChangeAspect="1"/>
          </p:cNvPicPr>
          <p:nvPr/>
        </p:nvPicPr>
        <p:blipFill rotWithShape="1">
          <a:blip r:embed="rId10"/>
          <a:srcRect r="20027"/>
          <a:stretch/>
        </p:blipFill>
        <p:spPr>
          <a:xfrm>
            <a:off x="6447466" y="4771235"/>
            <a:ext cx="2593738" cy="938212"/>
          </a:xfrm>
          <a:prstGeom prst="rect">
            <a:avLst/>
          </a:prstGeom>
        </p:spPr>
      </p:pic>
      <p:pic>
        <p:nvPicPr>
          <p:cNvPr id="10" name="Picture 9">
            <a:extLst>
              <a:ext uri="{FF2B5EF4-FFF2-40B4-BE49-F238E27FC236}">
                <a16:creationId xmlns:a16="http://schemas.microsoft.com/office/drawing/2014/main" id="{DF2F9BDD-1C4B-42B6-8AF4-634197F9824C}"/>
              </a:ext>
            </a:extLst>
          </p:cNvPr>
          <p:cNvPicPr>
            <a:picLocks noChangeAspect="1"/>
          </p:cNvPicPr>
          <p:nvPr/>
        </p:nvPicPr>
        <p:blipFill>
          <a:blip r:embed="rId11"/>
          <a:stretch>
            <a:fillRect/>
          </a:stretch>
        </p:blipFill>
        <p:spPr>
          <a:xfrm>
            <a:off x="4514060" y="3429000"/>
            <a:ext cx="1213367" cy="1066765"/>
          </a:xfrm>
          <a:prstGeom prst="rect">
            <a:avLst/>
          </a:prstGeom>
        </p:spPr>
      </p:pic>
      <p:pic>
        <p:nvPicPr>
          <p:cNvPr id="11" name="Picture 10">
            <a:extLst>
              <a:ext uri="{FF2B5EF4-FFF2-40B4-BE49-F238E27FC236}">
                <a16:creationId xmlns:a16="http://schemas.microsoft.com/office/drawing/2014/main" id="{39F602C5-F204-4180-88F4-5215ABE40CB2}"/>
              </a:ext>
            </a:extLst>
          </p:cNvPr>
          <p:cNvPicPr>
            <a:picLocks noChangeAspect="1"/>
          </p:cNvPicPr>
          <p:nvPr/>
        </p:nvPicPr>
        <p:blipFill>
          <a:blip r:embed="rId12"/>
          <a:stretch>
            <a:fillRect/>
          </a:stretch>
        </p:blipFill>
        <p:spPr>
          <a:xfrm>
            <a:off x="4644008" y="4963967"/>
            <a:ext cx="1508214" cy="684097"/>
          </a:xfrm>
          <a:prstGeom prst="rect">
            <a:avLst/>
          </a:prstGeom>
        </p:spPr>
      </p:pic>
      <p:pic>
        <p:nvPicPr>
          <p:cNvPr id="12" name="Picture 11">
            <a:extLst>
              <a:ext uri="{FF2B5EF4-FFF2-40B4-BE49-F238E27FC236}">
                <a16:creationId xmlns:a16="http://schemas.microsoft.com/office/drawing/2014/main" id="{CC248B72-E102-4173-80F6-9601ABA52CE6}"/>
              </a:ext>
            </a:extLst>
          </p:cNvPr>
          <p:cNvPicPr>
            <a:picLocks noChangeAspect="1"/>
          </p:cNvPicPr>
          <p:nvPr/>
        </p:nvPicPr>
        <p:blipFill>
          <a:blip r:embed="rId13"/>
          <a:stretch>
            <a:fillRect/>
          </a:stretch>
        </p:blipFill>
        <p:spPr>
          <a:xfrm>
            <a:off x="4627234" y="5786413"/>
            <a:ext cx="1680756" cy="659705"/>
          </a:xfrm>
          <a:prstGeom prst="rect">
            <a:avLst/>
          </a:prstGeom>
        </p:spPr>
      </p:pic>
    </p:spTree>
    <p:extLst>
      <p:ext uri="{BB962C8B-B14F-4D97-AF65-F5344CB8AC3E}">
        <p14:creationId xmlns:p14="http://schemas.microsoft.com/office/powerpoint/2010/main" val="1842963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0" descr="logoEDD_001.jpg"/>
          <p:cNvPicPr>
            <a:picLocks noChangeAspect="1" noChangeArrowheads="1"/>
          </p:cNvPicPr>
          <p:nvPr/>
        </p:nvPicPr>
        <p:blipFill>
          <a:blip r:embed="rId3" cstate="print"/>
          <a:srcRect r="73981" b="70895"/>
          <a:stretch>
            <a:fillRect/>
          </a:stretch>
        </p:blipFill>
        <p:spPr bwMode="auto">
          <a:xfrm>
            <a:off x="3275856" y="188640"/>
            <a:ext cx="2032124" cy="1628800"/>
          </a:xfrm>
          <a:prstGeom prst="rect">
            <a:avLst/>
          </a:prstGeom>
          <a:noFill/>
          <a:ln w="9525">
            <a:noFill/>
            <a:miter lim="800000"/>
            <a:headEnd/>
            <a:tailEnd/>
          </a:ln>
        </p:spPr>
      </p:pic>
      <p:pic>
        <p:nvPicPr>
          <p:cNvPr id="16" name="Image 15" descr="Logo gouvernement_de_la_nouvelle_caledonie.jpg"/>
          <p:cNvPicPr/>
          <p:nvPr/>
        </p:nvPicPr>
        <p:blipFill>
          <a:blip r:embed="rId4" cstate="print"/>
          <a:srcRect l="33570" t="9381" r="34519" b="8255"/>
          <a:stretch>
            <a:fillRect/>
          </a:stretch>
        </p:blipFill>
        <p:spPr>
          <a:xfrm>
            <a:off x="0" y="0"/>
            <a:ext cx="1259632" cy="1628800"/>
          </a:xfrm>
          <a:prstGeom prst="rect">
            <a:avLst/>
          </a:prstGeom>
        </p:spPr>
      </p:pic>
      <p:pic>
        <p:nvPicPr>
          <p:cNvPr id="17" name="Image 16"/>
          <p:cNvPicPr>
            <a:picLocks noChangeAspect="1" noChangeArrowheads="1"/>
          </p:cNvPicPr>
          <p:nvPr/>
        </p:nvPicPr>
        <p:blipFill>
          <a:blip r:embed="rId5" cstate="print"/>
          <a:srcRect/>
          <a:stretch>
            <a:fillRect/>
          </a:stretch>
        </p:blipFill>
        <p:spPr bwMode="auto">
          <a:xfrm>
            <a:off x="7308304" y="0"/>
            <a:ext cx="1835696" cy="1576718"/>
          </a:xfrm>
          <a:prstGeom prst="rect">
            <a:avLst/>
          </a:prstGeom>
          <a:noFill/>
          <a:ln w="9525">
            <a:noFill/>
            <a:miter lim="800000"/>
            <a:headEnd/>
            <a:tailEnd/>
          </a:ln>
        </p:spPr>
      </p:pic>
      <p:sp>
        <p:nvSpPr>
          <p:cNvPr id="18" name="ZoneTexte 17"/>
          <p:cNvSpPr txBox="1"/>
          <p:nvPr/>
        </p:nvSpPr>
        <p:spPr>
          <a:xfrm>
            <a:off x="1115616" y="1844824"/>
            <a:ext cx="6408712" cy="1138773"/>
          </a:xfrm>
          <a:prstGeom prst="rect">
            <a:avLst/>
          </a:prstGeom>
          <a:solidFill>
            <a:schemeClr val="bg1">
              <a:lumMod val="85000"/>
            </a:schemeClr>
          </a:solidFill>
        </p:spPr>
        <p:txBody>
          <a:bodyPr wrap="square" rtlCol="0">
            <a:spAutoFit/>
          </a:bodyPr>
          <a:lstStyle/>
          <a:p>
            <a:pPr algn="ctr"/>
            <a:r>
              <a:rPr lang="fr-FR" sz="2400" b="1" dirty="0"/>
              <a:t>Établissements labellisés en 2019</a:t>
            </a:r>
          </a:p>
          <a:p>
            <a:pPr algn="ctr"/>
            <a:r>
              <a:rPr lang="fr-FR" sz="2000" b="1" dirty="0"/>
              <a:t>Niveau 1:</a:t>
            </a:r>
          </a:p>
          <a:p>
            <a:pPr algn="ctr"/>
            <a:endParaRPr lang="fr-FR" sz="2400" b="1" dirty="0"/>
          </a:p>
        </p:txBody>
      </p:sp>
      <p:sp>
        <p:nvSpPr>
          <p:cNvPr id="2" name="Rectangle 1">
            <a:extLst>
              <a:ext uri="{FF2B5EF4-FFF2-40B4-BE49-F238E27FC236}">
                <a16:creationId xmlns:a16="http://schemas.microsoft.com/office/drawing/2014/main" id="{462E4897-25A3-40A6-A35A-63E1E1EEE73B}"/>
              </a:ext>
            </a:extLst>
          </p:cNvPr>
          <p:cNvSpPr/>
          <p:nvPr/>
        </p:nvSpPr>
        <p:spPr>
          <a:xfrm>
            <a:off x="-30133" y="2204864"/>
            <a:ext cx="4362123" cy="4154984"/>
          </a:xfrm>
          <a:prstGeom prst="rect">
            <a:avLst/>
          </a:prstGeom>
        </p:spPr>
        <p:txBody>
          <a:bodyPr wrap="square">
            <a:spAutoFit/>
          </a:bodyPr>
          <a:lstStyle/>
          <a:p>
            <a:r>
              <a:rPr lang="fr-FR" b="1" u="sng" dirty="0"/>
              <a:t>Quatre lycées :</a:t>
            </a:r>
            <a:r>
              <a:rPr lang="fr-FR" b="1" dirty="0"/>
              <a:t> </a:t>
            </a:r>
          </a:p>
          <a:p>
            <a:endParaRPr lang="fr-NC" sz="1600" dirty="0"/>
          </a:p>
          <a:p>
            <a:pPr lvl="1"/>
            <a:r>
              <a:rPr lang="fr-FR" dirty="0"/>
              <a:t>Lycée Lapérouse,</a:t>
            </a:r>
            <a:endParaRPr lang="fr-NC" sz="1600" dirty="0"/>
          </a:p>
          <a:p>
            <a:pPr lvl="1"/>
            <a:r>
              <a:rPr lang="fr-FR" dirty="0"/>
              <a:t>LP Père-</a:t>
            </a:r>
            <a:r>
              <a:rPr lang="fr-FR" dirty="0" err="1"/>
              <a:t>Gueneau</a:t>
            </a:r>
            <a:r>
              <a:rPr lang="fr-FR" dirty="0"/>
              <a:t> (Bourail, DDEC), </a:t>
            </a:r>
            <a:endParaRPr lang="fr-NC" sz="1600" dirty="0"/>
          </a:p>
          <a:p>
            <a:pPr lvl="1"/>
            <a:r>
              <a:rPr lang="fr-FR" dirty="0"/>
              <a:t>LP Johanna-</a:t>
            </a:r>
            <a:r>
              <a:rPr lang="fr-FR" dirty="0" err="1"/>
              <a:t>Vakié</a:t>
            </a:r>
            <a:r>
              <a:rPr lang="fr-FR" dirty="0"/>
              <a:t> (</a:t>
            </a:r>
            <a:r>
              <a:rPr lang="fr-FR" dirty="0" err="1"/>
              <a:t>Houailou</a:t>
            </a:r>
            <a:r>
              <a:rPr lang="fr-FR" dirty="0"/>
              <a:t>, DDEC), </a:t>
            </a:r>
            <a:endParaRPr lang="fr-NC" sz="1600" dirty="0"/>
          </a:p>
          <a:p>
            <a:pPr lvl="1"/>
            <a:r>
              <a:rPr lang="en-US" dirty="0"/>
              <a:t>LP Gabriel-</a:t>
            </a:r>
            <a:r>
              <a:rPr lang="en-US" dirty="0" err="1"/>
              <a:t>Rivat</a:t>
            </a:r>
            <a:r>
              <a:rPr lang="en-US" dirty="0"/>
              <a:t> (</a:t>
            </a:r>
            <a:r>
              <a:rPr lang="en-US" dirty="0" err="1"/>
              <a:t>Pouebo</a:t>
            </a:r>
            <a:r>
              <a:rPr lang="en-US" dirty="0"/>
              <a:t>, DDEC).</a:t>
            </a:r>
            <a:endParaRPr lang="fr-NC" sz="1600" dirty="0"/>
          </a:p>
          <a:p>
            <a:r>
              <a:rPr lang="en-US" dirty="0"/>
              <a:t> </a:t>
            </a:r>
          </a:p>
          <a:p>
            <a:endParaRPr lang="en-US" sz="1600" dirty="0"/>
          </a:p>
          <a:p>
            <a:endParaRPr lang="fr-NC" sz="1600" dirty="0"/>
          </a:p>
          <a:p>
            <a:r>
              <a:rPr lang="fr-FR" b="1" u="sng" dirty="0"/>
              <a:t>Quatre écoles :</a:t>
            </a:r>
            <a:r>
              <a:rPr lang="fr-FR" b="1" dirty="0"/>
              <a:t> </a:t>
            </a:r>
            <a:endParaRPr lang="fr-NC" sz="1600" b="1" dirty="0"/>
          </a:p>
          <a:p>
            <a:pPr lvl="1"/>
            <a:r>
              <a:rPr lang="fr-FR" dirty="0"/>
              <a:t>École </a:t>
            </a:r>
            <a:r>
              <a:rPr lang="fr-FR" dirty="0" err="1"/>
              <a:t>Notre-Dame-de-l’Ile-des-Pins</a:t>
            </a:r>
            <a:r>
              <a:rPr lang="fr-FR" dirty="0"/>
              <a:t>, </a:t>
            </a:r>
            <a:endParaRPr lang="fr-NC" sz="1600" dirty="0"/>
          </a:p>
          <a:p>
            <a:pPr lvl="1"/>
            <a:r>
              <a:rPr lang="fr-FR" dirty="0"/>
              <a:t>École de </a:t>
            </a:r>
            <a:r>
              <a:rPr lang="fr-FR" dirty="0" err="1"/>
              <a:t>Wala</a:t>
            </a:r>
            <a:r>
              <a:rPr lang="fr-FR" dirty="0"/>
              <a:t> (</a:t>
            </a:r>
            <a:r>
              <a:rPr lang="fr-FR" dirty="0" err="1"/>
              <a:t>Belep</a:t>
            </a:r>
            <a:r>
              <a:rPr lang="fr-FR" dirty="0"/>
              <a:t>),</a:t>
            </a:r>
            <a:endParaRPr lang="fr-NC" sz="1600" dirty="0"/>
          </a:p>
          <a:p>
            <a:pPr lvl="1"/>
            <a:r>
              <a:rPr lang="fr-FR" dirty="0"/>
              <a:t>École de </a:t>
            </a:r>
            <a:r>
              <a:rPr lang="fr-FR" dirty="0" err="1"/>
              <a:t>Pouebo</a:t>
            </a:r>
            <a:r>
              <a:rPr lang="fr-FR" dirty="0"/>
              <a:t>, </a:t>
            </a:r>
            <a:endParaRPr lang="fr-NC" sz="1600" dirty="0"/>
          </a:p>
          <a:p>
            <a:pPr lvl="1"/>
            <a:r>
              <a:rPr lang="en-US" dirty="0"/>
              <a:t>École St-Joseph-de-Cluny.</a:t>
            </a:r>
            <a:endParaRPr lang="fr-NC" sz="1600" dirty="0"/>
          </a:p>
          <a:p>
            <a:r>
              <a:rPr lang="en-US" dirty="0"/>
              <a:t> </a:t>
            </a:r>
            <a:endParaRPr lang="fr-NC" sz="1600" dirty="0"/>
          </a:p>
        </p:txBody>
      </p:sp>
      <p:pic>
        <p:nvPicPr>
          <p:cNvPr id="3" name="Picture 2">
            <a:extLst>
              <a:ext uri="{FF2B5EF4-FFF2-40B4-BE49-F238E27FC236}">
                <a16:creationId xmlns:a16="http://schemas.microsoft.com/office/drawing/2014/main" id="{6CBF64E4-C992-4D6A-B3BB-73A28D4E1FBA}"/>
              </a:ext>
            </a:extLst>
          </p:cNvPr>
          <p:cNvPicPr>
            <a:picLocks noChangeAspect="1"/>
          </p:cNvPicPr>
          <p:nvPr/>
        </p:nvPicPr>
        <p:blipFill>
          <a:blip r:embed="rId6"/>
          <a:stretch>
            <a:fillRect/>
          </a:stretch>
        </p:blipFill>
        <p:spPr>
          <a:xfrm>
            <a:off x="4712893" y="3750795"/>
            <a:ext cx="4252488" cy="1063122"/>
          </a:xfrm>
          <a:prstGeom prst="rect">
            <a:avLst/>
          </a:prstGeom>
        </p:spPr>
      </p:pic>
      <p:pic>
        <p:nvPicPr>
          <p:cNvPr id="4" name="Picture 3">
            <a:extLst>
              <a:ext uri="{FF2B5EF4-FFF2-40B4-BE49-F238E27FC236}">
                <a16:creationId xmlns:a16="http://schemas.microsoft.com/office/drawing/2014/main" id="{63559321-3F71-4CBD-8A20-376603997177}"/>
              </a:ext>
            </a:extLst>
          </p:cNvPr>
          <p:cNvPicPr>
            <a:picLocks noChangeAspect="1"/>
          </p:cNvPicPr>
          <p:nvPr/>
        </p:nvPicPr>
        <p:blipFill>
          <a:blip r:embed="rId7"/>
          <a:stretch>
            <a:fillRect/>
          </a:stretch>
        </p:blipFill>
        <p:spPr>
          <a:xfrm>
            <a:off x="4534276" y="5226307"/>
            <a:ext cx="4609723" cy="1138774"/>
          </a:xfrm>
          <a:prstGeom prst="rect">
            <a:avLst/>
          </a:prstGeom>
        </p:spPr>
      </p:pic>
      <p:pic>
        <p:nvPicPr>
          <p:cNvPr id="13" name="Picture 12">
            <a:extLst>
              <a:ext uri="{FF2B5EF4-FFF2-40B4-BE49-F238E27FC236}">
                <a16:creationId xmlns:a16="http://schemas.microsoft.com/office/drawing/2014/main" id="{2499CF96-4242-4DA7-BE05-6CA058669545}"/>
              </a:ext>
            </a:extLst>
          </p:cNvPr>
          <p:cNvPicPr>
            <a:picLocks noChangeAspect="1"/>
          </p:cNvPicPr>
          <p:nvPr/>
        </p:nvPicPr>
        <p:blipFill>
          <a:blip r:embed="rId8"/>
          <a:stretch>
            <a:fillRect/>
          </a:stretch>
        </p:blipFill>
        <p:spPr>
          <a:xfrm>
            <a:off x="6839137" y="1989108"/>
            <a:ext cx="1781944" cy="1567330"/>
          </a:xfrm>
          <a:prstGeom prst="rect">
            <a:avLst/>
          </a:prstGeom>
        </p:spPr>
      </p:pic>
    </p:spTree>
    <p:extLst>
      <p:ext uri="{BB962C8B-B14F-4D97-AF65-F5344CB8AC3E}">
        <p14:creationId xmlns:p14="http://schemas.microsoft.com/office/powerpoint/2010/main" val="3467223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noChangeArrowheads="1"/>
          </p:cNvPicPr>
          <p:nvPr/>
        </p:nvPicPr>
        <p:blipFill>
          <a:blip r:embed="rId2" cstate="print"/>
          <a:srcRect/>
          <a:stretch>
            <a:fillRect/>
          </a:stretch>
        </p:blipFill>
        <p:spPr bwMode="auto">
          <a:xfrm>
            <a:off x="7164288" y="188640"/>
            <a:ext cx="1835696" cy="1576718"/>
          </a:xfrm>
          <a:prstGeom prst="rect">
            <a:avLst/>
          </a:prstGeom>
          <a:noFill/>
          <a:ln w="9525">
            <a:noFill/>
            <a:miter lim="800000"/>
            <a:headEnd/>
            <a:tailEnd/>
          </a:ln>
        </p:spPr>
      </p:pic>
      <p:sp>
        <p:nvSpPr>
          <p:cNvPr id="1331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4" name="Image 23" descr="Logo gouvernement_de_la_nouvelle_caledonie.jpg"/>
          <p:cNvPicPr/>
          <p:nvPr/>
        </p:nvPicPr>
        <p:blipFill>
          <a:blip r:embed="rId3" cstate="print"/>
          <a:srcRect l="33570" t="9381" r="34519" b="8255"/>
          <a:stretch>
            <a:fillRect/>
          </a:stretch>
        </p:blipFill>
        <p:spPr>
          <a:xfrm>
            <a:off x="251520" y="188640"/>
            <a:ext cx="1259632" cy="1628800"/>
          </a:xfrm>
          <a:prstGeom prst="rect">
            <a:avLst/>
          </a:prstGeom>
        </p:spPr>
      </p:pic>
      <p:sp>
        <p:nvSpPr>
          <p:cNvPr id="1332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027" name="Picture 3" descr="logoEDD_001"/>
          <p:cNvPicPr>
            <a:picLocks noGrp="1" noChangeAspect="1" noChangeArrowheads="1"/>
          </p:cNvPicPr>
          <p:nvPr>
            <p:ph idx="1"/>
          </p:nvPr>
        </p:nvPicPr>
        <p:blipFill>
          <a:blip r:embed="rId4" cstate="print"/>
          <a:srcRect t="29814" r="73952" b="47327"/>
          <a:stretch>
            <a:fillRect/>
          </a:stretch>
        </p:blipFill>
        <p:spPr bwMode="auto">
          <a:xfrm>
            <a:off x="3131840" y="0"/>
            <a:ext cx="2297501" cy="1440160"/>
          </a:xfrm>
          <a:prstGeom prst="rect">
            <a:avLst/>
          </a:prstGeom>
          <a:noFill/>
          <a:ln w="9525">
            <a:noFill/>
            <a:miter lim="800000"/>
            <a:headEnd/>
            <a:tailEnd/>
          </a:ln>
        </p:spPr>
      </p:pic>
      <p:sp>
        <p:nvSpPr>
          <p:cNvPr id="32" name="ZoneTexte 31"/>
          <p:cNvSpPr txBox="1"/>
          <p:nvPr/>
        </p:nvSpPr>
        <p:spPr>
          <a:xfrm>
            <a:off x="1691680" y="1484784"/>
            <a:ext cx="5256584" cy="830997"/>
          </a:xfrm>
          <a:prstGeom prst="rect">
            <a:avLst/>
          </a:prstGeom>
          <a:solidFill>
            <a:schemeClr val="bg1">
              <a:lumMod val="85000"/>
            </a:schemeClr>
          </a:solidFill>
        </p:spPr>
        <p:txBody>
          <a:bodyPr wrap="square" rtlCol="0">
            <a:spAutoFit/>
          </a:bodyPr>
          <a:lstStyle/>
          <a:p>
            <a:pPr algn="ctr"/>
            <a:r>
              <a:rPr lang="fr-FR" sz="2400" b="1" dirty="0"/>
              <a:t>3 Établissements labellisés en 2019</a:t>
            </a:r>
          </a:p>
          <a:p>
            <a:pPr algn="ctr"/>
            <a:r>
              <a:rPr lang="fr-FR" sz="2400" b="1" dirty="0"/>
              <a:t>Niveau 2:</a:t>
            </a:r>
          </a:p>
        </p:txBody>
      </p:sp>
      <p:sp>
        <p:nvSpPr>
          <p:cNvPr id="2" name="Rectangle 1">
            <a:extLst>
              <a:ext uri="{FF2B5EF4-FFF2-40B4-BE49-F238E27FC236}">
                <a16:creationId xmlns:a16="http://schemas.microsoft.com/office/drawing/2014/main" id="{657C7E71-8337-402A-AFE1-A486547E2DC1}"/>
              </a:ext>
            </a:extLst>
          </p:cNvPr>
          <p:cNvSpPr/>
          <p:nvPr/>
        </p:nvSpPr>
        <p:spPr>
          <a:xfrm>
            <a:off x="323528" y="2563559"/>
            <a:ext cx="4572000" cy="2677656"/>
          </a:xfrm>
          <a:prstGeom prst="rect">
            <a:avLst/>
          </a:prstGeom>
        </p:spPr>
        <p:txBody>
          <a:bodyPr>
            <a:spAutoFit/>
          </a:bodyPr>
          <a:lstStyle/>
          <a:p>
            <a:endParaRPr lang="fr-NC" sz="1600" dirty="0"/>
          </a:p>
          <a:p>
            <a:pPr lvl="0"/>
            <a:r>
              <a:rPr lang="fr-FR" dirty="0"/>
              <a:t>Collège Jean-</a:t>
            </a:r>
            <a:r>
              <a:rPr lang="fr-FR" dirty="0" err="1"/>
              <a:t>Mariotti</a:t>
            </a:r>
            <a:r>
              <a:rPr lang="fr-FR" dirty="0"/>
              <a:t>, </a:t>
            </a:r>
          </a:p>
          <a:p>
            <a:pPr lvl="0"/>
            <a:endParaRPr lang="fr-FR" sz="1600" dirty="0"/>
          </a:p>
          <a:p>
            <a:pPr lvl="0"/>
            <a:endParaRPr lang="fr-FR" sz="1600" dirty="0"/>
          </a:p>
          <a:p>
            <a:pPr lvl="0"/>
            <a:endParaRPr lang="fr-NC" sz="1600" dirty="0"/>
          </a:p>
          <a:p>
            <a:pPr lvl="0"/>
            <a:r>
              <a:rPr lang="fr-FR" dirty="0"/>
              <a:t>Lycée Commercial et Hôtelier Auguste-Escoffier, </a:t>
            </a:r>
          </a:p>
          <a:p>
            <a:pPr lvl="0"/>
            <a:endParaRPr lang="fr-FR" sz="1600" dirty="0"/>
          </a:p>
          <a:p>
            <a:pPr lvl="0"/>
            <a:endParaRPr lang="fr-NC" sz="1600" dirty="0"/>
          </a:p>
          <a:p>
            <a:r>
              <a:rPr lang="fr-FR" dirty="0"/>
              <a:t>Lycée St-Joseph-de-Cluny</a:t>
            </a:r>
            <a:endParaRPr lang="fr-NC" dirty="0">
              <a:latin typeface="Arial" panose="020B0604020202020204" pitchFamily="34" charset="0"/>
              <a:ea typeface="Arial" panose="020B0604020202020204" pitchFamily="34" charset="0"/>
            </a:endParaRPr>
          </a:p>
        </p:txBody>
      </p:sp>
      <p:pic>
        <p:nvPicPr>
          <p:cNvPr id="23" name="Image 18" descr="logo_college_mariotti.jpg">
            <a:extLst>
              <a:ext uri="{FF2B5EF4-FFF2-40B4-BE49-F238E27FC236}">
                <a16:creationId xmlns:a16="http://schemas.microsoft.com/office/drawing/2014/main" id="{650013E9-73E6-4878-9B87-953C44180FAA}"/>
              </a:ext>
            </a:extLst>
          </p:cNvPr>
          <p:cNvPicPr>
            <a:picLocks noChangeAspect="1"/>
          </p:cNvPicPr>
          <p:nvPr/>
        </p:nvPicPr>
        <p:blipFill>
          <a:blip r:embed="rId5" cstate="print"/>
          <a:stretch>
            <a:fillRect/>
          </a:stretch>
        </p:blipFill>
        <p:spPr>
          <a:xfrm>
            <a:off x="5403334" y="2019258"/>
            <a:ext cx="1598267" cy="1811369"/>
          </a:xfrm>
          <a:prstGeom prst="rect">
            <a:avLst/>
          </a:prstGeom>
        </p:spPr>
      </p:pic>
      <p:pic>
        <p:nvPicPr>
          <p:cNvPr id="25" name="Espace réservé du contenu 3" descr="http://weblpch.ac-noumea.nc/IMG/arton141.jpg?1467624283">
            <a:extLst>
              <a:ext uri="{FF2B5EF4-FFF2-40B4-BE49-F238E27FC236}">
                <a16:creationId xmlns:a16="http://schemas.microsoft.com/office/drawing/2014/main" id="{921D02C0-02E9-480C-8C76-15C9FE710893}"/>
              </a:ext>
            </a:extLst>
          </p:cNvPr>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4128" y="4249609"/>
            <a:ext cx="2880320" cy="1080120"/>
          </a:xfrm>
          <a:prstGeom prst="rect">
            <a:avLst/>
          </a:prstGeom>
          <a:noFill/>
          <a:ln>
            <a:noFill/>
          </a:ln>
        </p:spPr>
      </p:pic>
      <p:pic>
        <p:nvPicPr>
          <p:cNvPr id="30" name="Image 16">
            <a:hlinkClick r:id="rId7"/>
            <a:extLst>
              <a:ext uri="{FF2B5EF4-FFF2-40B4-BE49-F238E27FC236}">
                <a16:creationId xmlns:a16="http://schemas.microsoft.com/office/drawing/2014/main" id="{D6437B86-07DF-4FF0-8902-CFF53CA606C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4935" y="5085184"/>
            <a:ext cx="1851310" cy="1512168"/>
          </a:xfrm>
          <a:prstGeom prst="rect">
            <a:avLst/>
          </a:prstGeom>
        </p:spPr>
      </p:pic>
    </p:spTree>
    <p:extLst>
      <p:ext uri="{BB962C8B-B14F-4D97-AF65-F5344CB8AC3E}">
        <p14:creationId xmlns:p14="http://schemas.microsoft.com/office/powerpoint/2010/main" val="1524615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MERCI  DE VOTRE ATTENTION</a:t>
            </a:r>
          </a:p>
        </p:txBody>
      </p:sp>
      <p:pic>
        <p:nvPicPr>
          <p:cNvPr id="7" name="Content Placeholder 6" descr="A picture containing person, table, indoor, sitting&#10;&#10;Description automatically generated">
            <a:extLst>
              <a:ext uri="{FF2B5EF4-FFF2-40B4-BE49-F238E27FC236}">
                <a16:creationId xmlns:a16="http://schemas.microsoft.com/office/drawing/2014/main" id="{D8A3B0FE-7313-4D5D-A148-A473D54E30E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6634" y="1223361"/>
            <a:ext cx="3669792" cy="2438400"/>
          </a:xfrm>
        </p:spPr>
      </p:pic>
      <p:pic>
        <p:nvPicPr>
          <p:cNvPr id="9" name="Picture 8" descr="A group of people in a field&#10;&#10;Description automatically generated">
            <a:extLst>
              <a:ext uri="{FF2B5EF4-FFF2-40B4-BE49-F238E27FC236}">
                <a16:creationId xmlns:a16="http://schemas.microsoft.com/office/drawing/2014/main" id="{81CC7D70-FA17-41E3-A2E3-5DBB950BFE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915" y="4077072"/>
            <a:ext cx="3928117" cy="2468687"/>
          </a:xfrm>
          <a:prstGeom prst="rect">
            <a:avLst/>
          </a:prstGeom>
        </p:spPr>
      </p:pic>
      <p:pic>
        <p:nvPicPr>
          <p:cNvPr id="11" name="Picture 10" descr="A person sitting on a pile of hay&#10;&#10;Description automatically generated">
            <a:extLst>
              <a:ext uri="{FF2B5EF4-FFF2-40B4-BE49-F238E27FC236}">
                <a16:creationId xmlns:a16="http://schemas.microsoft.com/office/drawing/2014/main" id="{96E62455-C2BB-4467-833B-9BCF10CBC3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1440906"/>
            <a:ext cx="2901950" cy="43561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C7DC6780-DAEE-40E9-B4DE-F361C77DC7F5}"/>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764704"/>
            <a:ext cx="9144000" cy="6093296"/>
          </a:xfrm>
        </p:spPr>
      </p:pic>
      <p:sp>
        <p:nvSpPr>
          <p:cNvPr id="6" name="Title 5">
            <a:extLst>
              <a:ext uri="{FF2B5EF4-FFF2-40B4-BE49-F238E27FC236}">
                <a16:creationId xmlns:a16="http://schemas.microsoft.com/office/drawing/2014/main" id="{8E2F5DD4-E066-4664-B3F6-7B87D5D8D775}"/>
              </a:ext>
            </a:extLst>
          </p:cNvPr>
          <p:cNvSpPr>
            <a:spLocks noGrp="1"/>
          </p:cNvSpPr>
          <p:nvPr>
            <p:ph type="title"/>
          </p:nvPr>
        </p:nvSpPr>
        <p:spPr>
          <a:xfrm>
            <a:off x="-180528" y="116632"/>
            <a:ext cx="9144000" cy="490066"/>
          </a:xfrm>
        </p:spPr>
        <p:txBody>
          <a:bodyPr>
            <a:normAutofit fontScale="90000"/>
          </a:bodyPr>
          <a:lstStyle/>
          <a:p>
            <a:r>
              <a:rPr lang="fr-FR" sz="3100" b="1" u="sng" dirty="0">
                <a:solidFill>
                  <a:srgbClr val="AD1C72"/>
                </a:solidFill>
                <a:latin typeface="Arial" panose="020B0604020202020204" pitchFamily="34" charset="0"/>
              </a:rPr>
              <a:t>A l’échelle mondiale de l’UNESCO</a:t>
            </a:r>
            <a:r>
              <a:rPr lang="fr-FR" b="1" u="sng" dirty="0">
                <a:solidFill>
                  <a:srgbClr val="AD1C72"/>
                </a:solidFill>
                <a:latin typeface="Arial" panose="020B0604020202020204" pitchFamily="34" charset="0"/>
              </a:rPr>
              <a:t>:</a:t>
            </a:r>
            <a:br>
              <a:rPr lang="fr-FR" b="1" u="sng" dirty="0">
                <a:solidFill>
                  <a:srgbClr val="AD1C72"/>
                </a:solidFill>
                <a:latin typeface="Arial" panose="020B0604020202020204" pitchFamily="34" charset="0"/>
              </a:rPr>
            </a:br>
            <a:r>
              <a:rPr lang="fr-FR" sz="2200" b="1" u="sng" dirty="0">
                <a:solidFill>
                  <a:srgbClr val="AD1C72"/>
                </a:solidFill>
                <a:latin typeface="Arial" panose="020B0604020202020204" pitchFamily="34" charset="0"/>
              </a:rPr>
              <a:t>‘Penser global, Agir local’</a:t>
            </a:r>
            <a:endParaRPr lang="fr-NC" sz="2200" dirty="0"/>
          </a:p>
        </p:txBody>
      </p:sp>
    </p:spTree>
    <p:extLst>
      <p:ext uri="{BB962C8B-B14F-4D97-AF65-F5344CB8AC3E}">
        <p14:creationId xmlns:p14="http://schemas.microsoft.com/office/powerpoint/2010/main" val="1561156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0F921-A6F5-47C2-9F0E-A52FF8AF27E3}"/>
              </a:ext>
            </a:extLst>
          </p:cNvPr>
          <p:cNvSpPr>
            <a:spLocks noGrp="1"/>
          </p:cNvSpPr>
          <p:nvPr>
            <p:ph type="title"/>
          </p:nvPr>
        </p:nvSpPr>
        <p:spPr/>
        <p:txBody>
          <a:bodyPr/>
          <a:lstStyle/>
          <a:p>
            <a:endParaRPr lang="fr-NC"/>
          </a:p>
        </p:txBody>
      </p:sp>
      <p:sp>
        <p:nvSpPr>
          <p:cNvPr id="4" name="Sous-titre 2">
            <a:extLst>
              <a:ext uri="{FF2B5EF4-FFF2-40B4-BE49-F238E27FC236}">
                <a16:creationId xmlns:a16="http://schemas.microsoft.com/office/drawing/2014/main" id="{15D7E1C7-7A7A-49D3-8A8E-FCB83EB6B01C}"/>
              </a:ext>
            </a:extLst>
          </p:cNvPr>
          <p:cNvSpPr>
            <a:spLocks noGrp="1"/>
          </p:cNvSpPr>
          <p:nvPr>
            <p:ph idx="1"/>
          </p:nvPr>
        </p:nvSpPr>
        <p:spPr>
          <a:xfrm>
            <a:off x="457200" y="1600200"/>
            <a:ext cx="8229600" cy="4525963"/>
          </a:xfrm>
        </p:spPr>
        <p:txBody>
          <a:bodyPr>
            <a:normAutofit fontScale="92500" lnSpcReduction="10000"/>
          </a:bodyPr>
          <a:lstStyle/>
          <a:p>
            <a:pPr fontAlgn="base"/>
            <a:r>
              <a:rPr lang="fr-FR" dirty="0">
                <a:solidFill>
                  <a:srgbClr val="002060"/>
                </a:solidFill>
              </a:rPr>
              <a:t>«  L’Éducation au Développement Durable (EDD), c’est d’abord une éducation au destin mondial, elle n’est pas un gadget mais bien un outil pédagogique au service des enseignants, (..) elle ne se résume pas à des savoirs, elle s’investit dans une pratique, et est aussi un savoir-faire et un savoir-être. »</a:t>
            </a:r>
          </a:p>
          <a:p>
            <a:pPr fontAlgn="base"/>
            <a:endParaRPr lang="fr-FR" dirty="0"/>
          </a:p>
          <a:p>
            <a:r>
              <a:rPr lang="fr-FR" sz="1800" dirty="0"/>
              <a:t>Madame la ministre de l’Education Nationale, de l’Enseignement Supérieur et de la Recherche le 4 décembre 2015, COP 21, </a:t>
            </a:r>
            <a:r>
              <a:rPr lang="fr-FR" sz="1800" dirty="0" err="1"/>
              <a:t>thematic</a:t>
            </a:r>
            <a:r>
              <a:rPr lang="fr-FR" sz="1800" dirty="0"/>
              <a:t> </a:t>
            </a:r>
            <a:r>
              <a:rPr lang="fr-FR" sz="1800" dirty="0" err="1"/>
              <a:t>day</a:t>
            </a:r>
            <a:r>
              <a:rPr lang="fr-FR" sz="1800" dirty="0"/>
              <a:t>  ‘ l’Education au développement Durable ‘.</a:t>
            </a:r>
          </a:p>
        </p:txBody>
      </p:sp>
    </p:spTree>
    <p:extLst>
      <p:ext uri="{BB962C8B-B14F-4D97-AF65-F5344CB8AC3E}">
        <p14:creationId xmlns:p14="http://schemas.microsoft.com/office/powerpoint/2010/main" val="4225205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3A5525-3ED9-42CE-9D66-C3C0F99231EF}"/>
              </a:ext>
            </a:extLst>
          </p:cNvPr>
          <p:cNvSpPr txBox="1"/>
          <p:nvPr/>
        </p:nvSpPr>
        <p:spPr>
          <a:xfrm>
            <a:off x="683568" y="1778913"/>
            <a:ext cx="7632848" cy="3108543"/>
          </a:xfrm>
          <a:prstGeom prst="rect">
            <a:avLst/>
          </a:prstGeom>
          <a:noFill/>
        </p:spPr>
        <p:txBody>
          <a:bodyPr wrap="square" rtlCol="0">
            <a:spAutoFit/>
          </a:bodyPr>
          <a:lstStyle/>
          <a:p>
            <a:r>
              <a:rPr lang="fr-FR" dirty="0"/>
              <a:t>L'éducation nationale est pleinement mobilisée dans la lutte contre le changement climatique et en faveur de la biodiversité. La rentrée 2019 met pleinement en application ces objectifs. </a:t>
            </a:r>
          </a:p>
          <a:p>
            <a:endParaRPr lang="fr-FR" dirty="0"/>
          </a:p>
          <a:p>
            <a:r>
              <a:rPr lang="fr-FR" dirty="0"/>
              <a:t>Les élèves sont appelés à être des acteurs majeurs de la transition écologique, et les écoles et établissements des lieux exemplaires de la protection de l'environnement.</a:t>
            </a:r>
          </a:p>
          <a:p>
            <a:endParaRPr lang="fr-FR" dirty="0"/>
          </a:p>
          <a:p>
            <a:endParaRPr lang="fr-FR" sz="800" b="1" dirty="0"/>
          </a:p>
          <a:p>
            <a:r>
              <a:rPr lang="fr-FR" b="1" dirty="0"/>
              <a:t>Jean-Michel Blanquer</a:t>
            </a:r>
            <a:r>
              <a:rPr lang="fr-FR" dirty="0"/>
              <a:t> a rappelé lors de la rentrée d’août 2019, l'engagement de l'éducation nationale envers l’Education au Développement Durable (EDD).</a:t>
            </a:r>
          </a:p>
          <a:p>
            <a:endParaRPr lang="fr-FR" sz="800" dirty="0"/>
          </a:p>
        </p:txBody>
      </p:sp>
      <p:sp>
        <p:nvSpPr>
          <p:cNvPr id="5" name="Rectangle 4">
            <a:extLst>
              <a:ext uri="{FF2B5EF4-FFF2-40B4-BE49-F238E27FC236}">
                <a16:creationId xmlns:a16="http://schemas.microsoft.com/office/drawing/2014/main" id="{22CB9533-6EC3-493B-9FDB-4F87C89F1B73}"/>
              </a:ext>
            </a:extLst>
          </p:cNvPr>
          <p:cNvSpPr/>
          <p:nvPr/>
        </p:nvSpPr>
        <p:spPr>
          <a:xfrm>
            <a:off x="683568" y="212447"/>
            <a:ext cx="7920880" cy="1292662"/>
          </a:xfrm>
          <a:prstGeom prst="rect">
            <a:avLst/>
          </a:prstGeom>
        </p:spPr>
        <p:txBody>
          <a:bodyPr wrap="square">
            <a:spAutoFit/>
          </a:bodyPr>
          <a:lstStyle/>
          <a:p>
            <a:r>
              <a:rPr lang="fr-FR" sz="2400" b="1" u="sng" dirty="0">
                <a:solidFill>
                  <a:srgbClr val="AD1C72"/>
                </a:solidFill>
                <a:latin typeface="Arial" panose="020B0604020202020204" pitchFamily="34" charset="0"/>
              </a:rPr>
              <a:t>A l’échelle nationale:</a:t>
            </a:r>
          </a:p>
          <a:p>
            <a:endParaRPr lang="fr-FR" b="1" dirty="0">
              <a:solidFill>
                <a:srgbClr val="AD1C72"/>
              </a:solidFill>
              <a:latin typeface="Arial" panose="020B0604020202020204" pitchFamily="34" charset="0"/>
            </a:endParaRPr>
          </a:p>
          <a:p>
            <a:r>
              <a:rPr lang="fr-FR" b="1" dirty="0">
                <a:solidFill>
                  <a:srgbClr val="AD1C72"/>
                </a:solidFill>
                <a:latin typeface="Arial" panose="020B0604020202020204" pitchFamily="34" charset="0"/>
              </a:rPr>
              <a:t>Une École engagée pour le développement durable et la transition écologique</a:t>
            </a:r>
            <a:endParaRPr lang="fr-NC" dirty="0"/>
          </a:p>
        </p:txBody>
      </p:sp>
      <p:pic>
        <p:nvPicPr>
          <p:cNvPr id="7" name="Image 0">
            <a:extLst>
              <a:ext uri="{FF2B5EF4-FFF2-40B4-BE49-F238E27FC236}">
                <a16:creationId xmlns:a16="http://schemas.microsoft.com/office/drawing/2014/main" id="{453D1FCD-C12B-485A-A020-717C433EAB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3981" b="70895"/>
          <a:stretch>
            <a:fillRect/>
          </a:stretch>
        </p:blipFill>
        <p:spPr bwMode="auto">
          <a:xfrm>
            <a:off x="6660232" y="4878607"/>
            <a:ext cx="2397267" cy="192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E:\Dropbox\EDD\COMITE EDD\CEEDD LJG\2017\jardin potager\20170727_133947COMPRESS.jpg">
            <a:extLst>
              <a:ext uri="{FF2B5EF4-FFF2-40B4-BE49-F238E27FC236}">
                <a16:creationId xmlns:a16="http://schemas.microsoft.com/office/drawing/2014/main" id="{4BC62167-81AD-46D5-B55B-AECFF266A5E9}"/>
              </a:ext>
            </a:extLst>
          </p:cNvPr>
          <p:cNvPicPr>
            <a:picLocks noChangeAspect="1" noChangeArrowheads="1"/>
          </p:cNvPicPr>
          <p:nvPr/>
        </p:nvPicPr>
        <p:blipFill>
          <a:blip r:embed="rId3" cstate="print"/>
          <a:srcRect/>
          <a:stretch>
            <a:fillRect/>
          </a:stretch>
        </p:blipFill>
        <p:spPr bwMode="auto">
          <a:xfrm>
            <a:off x="3995936" y="4887456"/>
            <a:ext cx="2520280" cy="1890210"/>
          </a:xfrm>
          <a:prstGeom prst="rect">
            <a:avLst/>
          </a:prstGeom>
          <a:noFill/>
        </p:spPr>
      </p:pic>
      <p:pic>
        <p:nvPicPr>
          <p:cNvPr id="10" name="Picture 9" descr="A person sitting at a table with a birthday cake&#10;&#10;Description automatically generated">
            <a:extLst>
              <a:ext uri="{FF2B5EF4-FFF2-40B4-BE49-F238E27FC236}">
                <a16:creationId xmlns:a16="http://schemas.microsoft.com/office/drawing/2014/main" id="{121FD98C-17BE-4E27-B3EF-9E9C32B49D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908" y="4928490"/>
            <a:ext cx="2733688" cy="1816404"/>
          </a:xfrm>
          <a:prstGeom prst="rect">
            <a:avLst/>
          </a:prstGeom>
        </p:spPr>
      </p:pic>
    </p:spTree>
    <p:extLst>
      <p:ext uri="{BB962C8B-B14F-4D97-AF65-F5344CB8AC3E}">
        <p14:creationId xmlns:p14="http://schemas.microsoft.com/office/powerpoint/2010/main" val="3967247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screenshot&#10;&#10;Description automatically generated">
            <a:extLst>
              <a:ext uri="{FF2B5EF4-FFF2-40B4-BE49-F238E27FC236}">
                <a16:creationId xmlns:a16="http://schemas.microsoft.com/office/drawing/2014/main" id="{FC3D80AB-7788-4B78-BB2E-F08246CFBB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5936" y="-6108"/>
            <a:ext cx="4275622" cy="6864108"/>
          </a:xfrm>
        </p:spPr>
      </p:pic>
      <p:sp>
        <p:nvSpPr>
          <p:cNvPr id="6" name="TextBox 5">
            <a:extLst>
              <a:ext uri="{FF2B5EF4-FFF2-40B4-BE49-F238E27FC236}">
                <a16:creationId xmlns:a16="http://schemas.microsoft.com/office/drawing/2014/main" id="{A20F9CB6-2204-4A06-89DA-4B45E4AF6703}"/>
              </a:ext>
            </a:extLst>
          </p:cNvPr>
          <p:cNvSpPr txBox="1"/>
          <p:nvPr/>
        </p:nvSpPr>
        <p:spPr>
          <a:xfrm>
            <a:off x="827584" y="476672"/>
            <a:ext cx="2499467" cy="369332"/>
          </a:xfrm>
          <a:prstGeom prst="rect">
            <a:avLst/>
          </a:prstGeom>
          <a:noFill/>
        </p:spPr>
        <p:txBody>
          <a:bodyPr wrap="none" rtlCol="0">
            <a:spAutoFit/>
          </a:bodyPr>
          <a:lstStyle/>
          <a:p>
            <a:r>
              <a:rPr lang="fr-FR" dirty="0"/>
              <a:t>« Les nouveautés 2019 »</a:t>
            </a:r>
            <a:endParaRPr lang="fr-NC" dirty="0"/>
          </a:p>
        </p:txBody>
      </p:sp>
    </p:spTree>
    <p:extLst>
      <p:ext uri="{BB962C8B-B14F-4D97-AF65-F5344CB8AC3E}">
        <p14:creationId xmlns:p14="http://schemas.microsoft.com/office/powerpoint/2010/main" val="201404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3F530-993A-4DA5-AD01-8296BC16D616}"/>
              </a:ext>
            </a:extLst>
          </p:cNvPr>
          <p:cNvSpPr>
            <a:spLocks noGrp="1"/>
          </p:cNvSpPr>
          <p:nvPr>
            <p:ph type="title"/>
          </p:nvPr>
        </p:nvSpPr>
        <p:spPr/>
        <p:txBody>
          <a:bodyPr/>
          <a:lstStyle/>
          <a:p>
            <a:endParaRPr lang="fr-NC" dirty="0"/>
          </a:p>
        </p:txBody>
      </p:sp>
      <p:sp>
        <p:nvSpPr>
          <p:cNvPr id="3" name="Content Placeholder 2">
            <a:extLst>
              <a:ext uri="{FF2B5EF4-FFF2-40B4-BE49-F238E27FC236}">
                <a16:creationId xmlns:a16="http://schemas.microsoft.com/office/drawing/2014/main" id="{13C5EBE6-DF3E-4FC3-897C-5E8D0FF4317B}"/>
              </a:ext>
            </a:extLst>
          </p:cNvPr>
          <p:cNvSpPr>
            <a:spLocks noGrp="1"/>
          </p:cNvSpPr>
          <p:nvPr>
            <p:ph idx="1"/>
          </p:nvPr>
        </p:nvSpPr>
        <p:spPr>
          <a:xfrm>
            <a:off x="0" y="1484784"/>
            <a:ext cx="8928992" cy="3096344"/>
          </a:xfrm>
        </p:spPr>
        <p:txBody>
          <a:bodyPr>
            <a:normAutofit lnSpcReduction="10000"/>
          </a:bodyPr>
          <a:lstStyle/>
          <a:p>
            <a:pPr marL="0" lvl="0" indent="0">
              <a:spcBef>
                <a:spcPts val="0"/>
              </a:spcBef>
              <a:buNone/>
            </a:pPr>
            <a:r>
              <a:rPr lang="fr-FR" sz="1800" dirty="0">
                <a:solidFill>
                  <a:prstClr val="black"/>
                </a:solidFill>
              </a:rPr>
              <a:t> "De la maternelle au lycée, les élèves sont sensibilisés au développement durable et motivés. </a:t>
            </a:r>
            <a:r>
              <a:rPr lang="fr-FR" altLang="fr-NC" sz="1800" dirty="0">
                <a:solidFill>
                  <a:prstClr val="black"/>
                </a:solidFill>
              </a:rPr>
              <a:t>L’</a:t>
            </a:r>
            <a:r>
              <a:rPr lang="fr-FR" altLang="fr-NC" sz="1800" b="1" dirty="0">
                <a:solidFill>
                  <a:srgbClr val="FFFF00"/>
                </a:solidFill>
              </a:rPr>
              <a:t>É</a:t>
            </a:r>
            <a:r>
              <a:rPr lang="fr-FR" altLang="fr-NC" sz="1800" dirty="0">
                <a:solidFill>
                  <a:prstClr val="black"/>
                </a:solidFill>
              </a:rPr>
              <a:t>ducation au</a:t>
            </a:r>
            <a:r>
              <a:rPr lang="fr-FR" altLang="fr-NC" sz="1800" b="1" dirty="0">
                <a:solidFill>
                  <a:prstClr val="black"/>
                </a:solidFill>
              </a:rPr>
              <a:t> </a:t>
            </a:r>
            <a:r>
              <a:rPr lang="fr-FR" altLang="fr-NC" sz="1800" b="1" dirty="0">
                <a:solidFill>
                  <a:srgbClr val="FFFF00"/>
                </a:solidFill>
              </a:rPr>
              <a:t>D</a:t>
            </a:r>
            <a:r>
              <a:rPr lang="fr-FR" altLang="fr-NC" sz="1800" dirty="0">
                <a:solidFill>
                  <a:prstClr val="black"/>
                </a:solidFill>
              </a:rPr>
              <a:t>éveloppement</a:t>
            </a:r>
            <a:r>
              <a:rPr lang="fr-FR" altLang="fr-NC" sz="1800" b="1" dirty="0">
                <a:solidFill>
                  <a:prstClr val="black"/>
                </a:solidFill>
              </a:rPr>
              <a:t> </a:t>
            </a:r>
            <a:r>
              <a:rPr lang="fr-FR" altLang="fr-NC" sz="1800" b="1" dirty="0">
                <a:solidFill>
                  <a:srgbClr val="FFFF00"/>
                </a:solidFill>
              </a:rPr>
              <a:t>D</a:t>
            </a:r>
            <a:r>
              <a:rPr lang="fr-FR" altLang="fr-NC" sz="1800" dirty="0">
                <a:solidFill>
                  <a:prstClr val="black"/>
                </a:solidFill>
              </a:rPr>
              <a:t>urable</a:t>
            </a:r>
            <a:r>
              <a:rPr lang="fr-FR" altLang="fr-NC" sz="1800" b="1" dirty="0">
                <a:solidFill>
                  <a:prstClr val="black"/>
                </a:solidFill>
              </a:rPr>
              <a:t> </a:t>
            </a:r>
            <a:r>
              <a:rPr lang="fr-FR" altLang="fr-NC" sz="1800" b="1" dirty="0">
                <a:solidFill>
                  <a:srgbClr val="FFFF00"/>
                </a:solidFill>
              </a:rPr>
              <a:t>(EDD) </a:t>
            </a:r>
            <a:r>
              <a:rPr lang="fr-FR" sz="1800" dirty="0">
                <a:solidFill>
                  <a:prstClr val="black"/>
                </a:solidFill>
              </a:rPr>
              <a:t>a un impact sur les comportements, sur la façon de  vivre en société". Mais c'est aussi "une philosophie qui ouvre sur le monde et sur l'avenir". JM Blanquer.</a:t>
            </a:r>
          </a:p>
          <a:p>
            <a:pPr marL="0" lvl="0" indent="0">
              <a:spcBef>
                <a:spcPts val="0"/>
              </a:spcBef>
              <a:buNone/>
            </a:pPr>
            <a:endParaRPr lang="fr-FR" sz="800" dirty="0">
              <a:solidFill>
                <a:prstClr val="black"/>
              </a:solidFill>
            </a:endParaRPr>
          </a:p>
          <a:p>
            <a:pPr marL="0" lvl="0" indent="0">
              <a:spcBef>
                <a:spcPts val="0"/>
              </a:spcBef>
              <a:buNone/>
            </a:pPr>
            <a:endParaRPr lang="fr-FR" sz="800" dirty="0">
              <a:solidFill>
                <a:prstClr val="black"/>
              </a:solidFill>
            </a:endParaRPr>
          </a:p>
          <a:p>
            <a:pPr marL="0" lvl="0" indent="0">
              <a:spcBef>
                <a:spcPts val="0"/>
              </a:spcBef>
              <a:buNone/>
            </a:pPr>
            <a:r>
              <a:rPr lang="fr-FR" sz="1800" dirty="0">
                <a:solidFill>
                  <a:prstClr val="black"/>
                </a:solidFill>
              </a:rPr>
              <a:t>L'EDD </a:t>
            </a:r>
            <a:r>
              <a:rPr lang="fr-FR" altLang="fr-NC" sz="1800" dirty="0">
                <a:solidFill>
                  <a:prstClr val="black"/>
                </a:solidFill>
              </a:rPr>
              <a:t>participe à la mise en œuvre d’une </a:t>
            </a:r>
            <a:r>
              <a:rPr lang="fr-FR" altLang="fr-NC" sz="1800" b="1" dirty="0">
                <a:solidFill>
                  <a:prstClr val="black"/>
                </a:solidFill>
              </a:rPr>
              <a:t>politique à long terme</a:t>
            </a:r>
            <a:r>
              <a:rPr lang="fr-FR" altLang="fr-NC" sz="1800" dirty="0">
                <a:solidFill>
                  <a:prstClr val="black"/>
                </a:solidFill>
              </a:rPr>
              <a:t>, de formation du  futur citoyen, qui a pour objectif d’associer la préservation de l’</a:t>
            </a:r>
            <a:r>
              <a:rPr lang="fr-FR" altLang="fr-NC" sz="1800" b="1" dirty="0">
                <a:solidFill>
                  <a:prstClr val="black"/>
                </a:solidFill>
              </a:rPr>
              <a:t>environnement</a:t>
            </a:r>
            <a:r>
              <a:rPr lang="fr-FR" altLang="fr-NC" sz="1800" dirty="0">
                <a:solidFill>
                  <a:prstClr val="black"/>
                </a:solidFill>
              </a:rPr>
              <a:t>, </a:t>
            </a:r>
            <a:r>
              <a:rPr lang="fr-FR" altLang="fr-NC" sz="1800" b="1" dirty="0">
                <a:solidFill>
                  <a:prstClr val="black"/>
                </a:solidFill>
              </a:rPr>
              <a:t>l’équité sociale, les atouts culturels </a:t>
            </a:r>
            <a:r>
              <a:rPr lang="fr-FR" altLang="fr-NC" sz="1800" dirty="0">
                <a:solidFill>
                  <a:prstClr val="black"/>
                </a:solidFill>
              </a:rPr>
              <a:t>et une </a:t>
            </a:r>
            <a:r>
              <a:rPr lang="fr-FR" altLang="fr-NC" sz="1800" b="1" dirty="0">
                <a:solidFill>
                  <a:prstClr val="black"/>
                </a:solidFill>
              </a:rPr>
              <a:t>économie solidaire.</a:t>
            </a:r>
            <a:r>
              <a:rPr lang="fr-FR" altLang="fr-NC" sz="1800" dirty="0">
                <a:solidFill>
                  <a:prstClr val="black"/>
                </a:solidFill>
              </a:rPr>
              <a:t> </a:t>
            </a:r>
          </a:p>
          <a:p>
            <a:pPr marL="0" lvl="0" indent="0">
              <a:spcBef>
                <a:spcPts val="0"/>
              </a:spcBef>
              <a:buNone/>
            </a:pPr>
            <a:endParaRPr lang="fr-FR" altLang="fr-NC" sz="1800" dirty="0">
              <a:solidFill>
                <a:prstClr val="black"/>
              </a:solidFill>
            </a:endParaRPr>
          </a:p>
          <a:p>
            <a:pPr marL="0" lvl="0" indent="0">
              <a:spcBef>
                <a:spcPts val="0"/>
              </a:spcBef>
              <a:buNone/>
            </a:pPr>
            <a:endParaRPr lang="fr-FR" altLang="fr-NC" sz="800" dirty="0">
              <a:solidFill>
                <a:prstClr val="black"/>
              </a:solidFill>
            </a:endParaRPr>
          </a:p>
          <a:p>
            <a:pPr marL="0" lvl="0" indent="0">
              <a:spcBef>
                <a:spcPts val="0"/>
              </a:spcBef>
              <a:buNone/>
            </a:pPr>
            <a:r>
              <a:rPr lang="fr-FR" altLang="fr-NC" sz="1800" dirty="0">
                <a:solidFill>
                  <a:prstClr val="black"/>
                </a:solidFill>
              </a:rPr>
              <a:t>L’EDD, inscrite dans tous les programmes,</a:t>
            </a:r>
            <a:r>
              <a:rPr lang="fr-FR" altLang="fr-NC" sz="1800" dirty="0">
                <a:solidFill>
                  <a:srgbClr val="C0504D"/>
                </a:solidFill>
              </a:rPr>
              <a:t> </a:t>
            </a:r>
            <a:r>
              <a:rPr lang="fr-FR" altLang="fr-NC" sz="1800" dirty="0">
                <a:solidFill>
                  <a:prstClr val="black"/>
                </a:solidFill>
              </a:rPr>
              <a:t>vise à l’acquisition de </a:t>
            </a:r>
            <a:r>
              <a:rPr lang="fr-FR" altLang="fr-NC" sz="1800" b="1" dirty="0">
                <a:solidFill>
                  <a:prstClr val="black"/>
                </a:solidFill>
              </a:rPr>
              <a:t>connaissances</a:t>
            </a:r>
            <a:r>
              <a:rPr lang="fr-FR" altLang="fr-NC" sz="1800" dirty="0">
                <a:solidFill>
                  <a:prstClr val="black"/>
                </a:solidFill>
              </a:rPr>
              <a:t> et de </a:t>
            </a:r>
            <a:r>
              <a:rPr lang="fr-FR" altLang="fr-NC" sz="1800" b="1" dirty="0">
                <a:solidFill>
                  <a:prstClr val="black"/>
                </a:solidFill>
              </a:rPr>
              <a:t>capacités </a:t>
            </a:r>
            <a:r>
              <a:rPr lang="fr-FR" altLang="fr-NC" sz="1800" dirty="0">
                <a:solidFill>
                  <a:prstClr val="black"/>
                </a:solidFill>
              </a:rPr>
              <a:t>pour développer des </a:t>
            </a:r>
            <a:r>
              <a:rPr lang="fr-FR" altLang="fr-NC" sz="1800" b="1" dirty="0">
                <a:solidFill>
                  <a:prstClr val="black"/>
                </a:solidFill>
              </a:rPr>
              <a:t>attitudes responsables,  </a:t>
            </a:r>
            <a:r>
              <a:rPr lang="fr-FR" altLang="fr-NC" sz="1800" dirty="0">
                <a:solidFill>
                  <a:prstClr val="black"/>
                </a:solidFill>
              </a:rPr>
              <a:t>face à nos actes quotidiens et à leurs impacts.</a:t>
            </a:r>
            <a:endParaRPr lang="fr-NC" sz="1800" dirty="0">
              <a:solidFill>
                <a:prstClr val="black"/>
              </a:solidFill>
            </a:endParaRPr>
          </a:p>
        </p:txBody>
      </p:sp>
      <p:pic>
        <p:nvPicPr>
          <p:cNvPr id="4" name="Image 6">
            <a:extLst>
              <a:ext uri="{FF2B5EF4-FFF2-40B4-BE49-F238E27FC236}">
                <a16:creationId xmlns:a16="http://schemas.microsoft.com/office/drawing/2014/main" id="{9B0EFD1A-A1CF-4DB5-9B2B-5A5EF76588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73" y="19890"/>
            <a:ext cx="91440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378EEAD-0A73-4AAC-861E-2573145B5A8F}"/>
              </a:ext>
            </a:extLst>
          </p:cNvPr>
          <p:cNvSpPr txBox="1"/>
          <p:nvPr/>
        </p:nvSpPr>
        <p:spPr>
          <a:xfrm>
            <a:off x="0" y="4758729"/>
            <a:ext cx="5547883" cy="923330"/>
          </a:xfrm>
          <a:prstGeom prst="rect">
            <a:avLst/>
          </a:prstGeom>
          <a:noFill/>
        </p:spPr>
        <p:txBody>
          <a:bodyPr wrap="square" rtlCol="0">
            <a:spAutoFit/>
          </a:bodyPr>
          <a:lstStyle/>
          <a:p>
            <a:r>
              <a:rPr lang="fr-FR" dirty="0"/>
              <a:t>Il y a dans l’EDD, à la fois la volonté d’éduquer à la citoyenneté, et celle de donner à appliquer des connaissances.</a:t>
            </a:r>
            <a:endParaRPr lang="fr-NC" dirty="0"/>
          </a:p>
        </p:txBody>
      </p:sp>
      <p:pic>
        <p:nvPicPr>
          <p:cNvPr id="7" name="Picture 6" descr="A picture containing tree, outdoor, person, child&#10;&#10;Description automatically generated">
            <a:extLst>
              <a:ext uri="{FF2B5EF4-FFF2-40B4-BE49-F238E27FC236}">
                <a16:creationId xmlns:a16="http://schemas.microsoft.com/office/drawing/2014/main" id="{8D9368EF-AC65-489D-B659-FEE86D436D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949824" y="4830258"/>
            <a:ext cx="2345879" cy="1559587"/>
          </a:xfrm>
          <a:prstGeom prst="rect">
            <a:avLst/>
          </a:prstGeom>
        </p:spPr>
      </p:pic>
      <p:pic>
        <p:nvPicPr>
          <p:cNvPr id="9" name="Picture 8" descr="A group of people standing next to a window&#10;&#10;Description automatically generated">
            <a:extLst>
              <a:ext uri="{FF2B5EF4-FFF2-40B4-BE49-F238E27FC236}">
                <a16:creationId xmlns:a16="http://schemas.microsoft.com/office/drawing/2014/main" id="{9DD36362-C8C4-44AC-A73B-8BF11E0C02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4479518"/>
            <a:ext cx="1837953" cy="2321501"/>
          </a:xfrm>
          <a:prstGeom prst="rect">
            <a:avLst/>
          </a:prstGeom>
        </p:spPr>
      </p:pic>
    </p:spTree>
    <p:extLst>
      <p:ext uri="{BB962C8B-B14F-4D97-AF65-F5344CB8AC3E}">
        <p14:creationId xmlns:p14="http://schemas.microsoft.com/office/powerpoint/2010/main" val="3244041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CB9533-6EC3-493B-9FDB-4F87C89F1B73}"/>
              </a:ext>
            </a:extLst>
          </p:cNvPr>
          <p:cNvSpPr/>
          <p:nvPr/>
        </p:nvSpPr>
        <p:spPr>
          <a:xfrm>
            <a:off x="683568" y="212447"/>
            <a:ext cx="7920880" cy="5293757"/>
          </a:xfrm>
          <a:prstGeom prst="rect">
            <a:avLst/>
          </a:prstGeom>
        </p:spPr>
        <p:txBody>
          <a:bodyPr wrap="square">
            <a:spAutoFit/>
          </a:bodyPr>
          <a:lstStyle/>
          <a:p>
            <a:r>
              <a:rPr lang="fr-FR" b="1" u="sng" dirty="0">
                <a:solidFill>
                  <a:srgbClr val="AD1C72"/>
                </a:solidFill>
                <a:latin typeface="Arial" panose="020B0604020202020204" pitchFamily="34" charset="0"/>
              </a:rPr>
              <a:t>A l’échelle territoriale:</a:t>
            </a:r>
          </a:p>
          <a:p>
            <a:r>
              <a:rPr lang="fr-FR" dirty="0"/>
              <a:t>Etablissements et communautés éducatives bénéficient d’une même dynamique depuis :</a:t>
            </a:r>
          </a:p>
          <a:p>
            <a:endParaRPr lang="fr-FR" sz="800" b="1" dirty="0">
              <a:latin typeface="Arial" panose="020B0604020202020204" pitchFamily="34" charset="0"/>
            </a:endParaRPr>
          </a:p>
          <a:p>
            <a:r>
              <a:rPr lang="fr-FR" b="1" dirty="0"/>
              <a:t>2013: Genèse du projet académique </a:t>
            </a:r>
            <a:r>
              <a:rPr lang="fr-FR" dirty="0"/>
              <a:t>d’EDD et de l’</a:t>
            </a:r>
            <a:r>
              <a:rPr lang="fr-FR" dirty="0" err="1"/>
              <a:t>éco-label</a:t>
            </a:r>
            <a:r>
              <a:rPr lang="fr-FR" dirty="0"/>
              <a:t> calédonien, groupe de travail « l’EDD de la maternelle à la Terminale », élaboration d’une charte coordonnée par la Mission aux Actions Scientifiques et l’association Symbiose. (Validation du gouvernement et du vice-recteur décembre 2013)</a:t>
            </a:r>
          </a:p>
          <a:p>
            <a:endParaRPr lang="fr-FR" sz="800" b="1" dirty="0"/>
          </a:p>
          <a:p>
            <a:r>
              <a:rPr lang="fr-FR" b="1" dirty="0"/>
              <a:t>2014: Expérimentation </a:t>
            </a:r>
            <a:r>
              <a:rPr lang="fr-FR" dirty="0"/>
              <a:t>de l’</a:t>
            </a:r>
            <a:r>
              <a:rPr lang="fr-FR" dirty="0" err="1"/>
              <a:t>éco-label</a:t>
            </a:r>
            <a:r>
              <a:rPr lang="fr-FR" dirty="0"/>
              <a:t> calédonien, accompagnement des établissements pilotes, renforcement des partenariats, formation des personnels.</a:t>
            </a:r>
          </a:p>
          <a:p>
            <a:endParaRPr lang="fr-FR" sz="800" dirty="0"/>
          </a:p>
          <a:p>
            <a:r>
              <a:rPr lang="fr-FR" b="1" dirty="0"/>
              <a:t>2015: Harmonisation avec le label E3D national, </a:t>
            </a:r>
            <a:r>
              <a:rPr lang="fr-FR" dirty="0"/>
              <a:t>suivant les directives nationales, 1ere remise de labels E3D, accompagnement et développement du réseau. </a:t>
            </a:r>
          </a:p>
          <a:p>
            <a:endParaRPr lang="fr-FR" sz="800" dirty="0"/>
          </a:p>
          <a:p>
            <a:r>
              <a:rPr lang="fr-FR" b="1" dirty="0"/>
              <a:t>2016: </a:t>
            </a:r>
            <a:r>
              <a:rPr lang="fr-FR" dirty="0"/>
              <a:t>Inscription du label E3D </a:t>
            </a:r>
            <a:r>
              <a:rPr lang="fr-FR" b="1" dirty="0"/>
              <a:t>au Projet Educatif de la Nouvelle Calédonie (PENC), </a:t>
            </a:r>
            <a:r>
              <a:rPr lang="fr-FR" dirty="0"/>
              <a:t>2eme promotion E3D.</a:t>
            </a:r>
          </a:p>
          <a:p>
            <a:endParaRPr lang="fr-FR" dirty="0"/>
          </a:p>
          <a:p>
            <a:endParaRPr lang="fr-FR" dirty="0"/>
          </a:p>
          <a:p>
            <a:br>
              <a:rPr lang="fr-FR" dirty="0"/>
            </a:br>
            <a:endParaRPr lang="fr-NC" dirty="0"/>
          </a:p>
        </p:txBody>
      </p:sp>
      <p:pic>
        <p:nvPicPr>
          <p:cNvPr id="6" name="Image 12" descr="Capture2.JPG">
            <a:extLst>
              <a:ext uri="{FF2B5EF4-FFF2-40B4-BE49-F238E27FC236}">
                <a16:creationId xmlns:a16="http://schemas.microsoft.com/office/drawing/2014/main" id="{F8AED603-08C1-4C69-8C14-073A15588045}"/>
              </a:ext>
            </a:extLst>
          </p:cNvPr>
          <p:cNvPicPr>
            <a:picLocks noChangeAspect="1"/>
          </p:cNvPicPr>
          <p:nvPr/>
        </p:nvPicPr>
        <p:blipFill>
          <a:blip r:embed="rId2" cstate="print"/>
          <a:stretch>
            <a:fillRect/>
          </a:stretch>
        </p:blipFill>
        <p:spPr>
          <a:xfrm>
            <a:off x="3864492" y="4122120"/>
            <a:ext cx="4739956" cy="2714701"/>
          </a:xfrm>
          <a:prstGeom prst="rect">
            <a:avLst/>
          </a:prstGeom>
        </p:spPr>
      </p:pic>
      <p:pic>
        <p:nvPicPr>
          <p:cNvPr id="7" name="Image 11" descr="projet-educatif_001.png">
            <a:extLst>
              <a:ext uri="{FF2B5EF4-FFF2-40B4-BE49-F238E27FC236}">
                <a16:creationId xmlns:a16="http://schemas.microsoft.com/office/drawing/2014/main" id="{419AF448-8589-47BA-8C2A-293B6E985DD6}"/>
              </a:ext>
            </a:extLst>
          </p:cNvPr>
          <p:cNvPicPr>
            <a:picLocks noChangeAspect="1"/>
          </p:cNvPicPr>
          <p:nvPr/>
        </p:nvPicPr>
        <p:blipFill>
          <a:blip r:embed="rId3" cstate="print"/>
          <a:stretch>
            <a:fillRect/>
          </a:stretch>
        </p:blipFill>
        <p:spPr>
          <a:xfrm>
            <a:off x="1115616" y="4437112"/>
            <a:ext cx="1737225" cy="2325320"/>
          </a:xfrm>
          <a:prstGeom prst="rect">
            <a:avLst/>
          </a:prstGeom>
        </p:spPr>
      </p:pic>
    </p:spTree>
    <p:extLst>
      <p:ext uri="{BB962C8B-B14F-4D97-AF65-F5344CB8AC3E}">
        <p14:creationId xmlns:p14="http://schemas.microsoft.com/office/powerpoint/2010/main" val="4005091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3798C3-1B4D-470C-B60F-BDC4992386BD}"/>
              </a:ext>
            </a:extLst>
          </p:cNvPr>
          <p:cNvSpPr>
            <a:spLocks noGrp="1"/>
          </p:cNvSpPr>
          <p:nvPr>
            <p:ph idx="1"/>
          </p:nvPr>
        </p:nvSpPr>
        <p:spPr>
          <a:xfrm>
            <a:off x="457200" y="980728"/>
            <a:ext cx="8229600" cy="5145435"/>
          </a:xfrm>
        </p:spPr>
        <p:txBody>
          <a:bodyPr>
            <a:normAutofit fontScale="85000" lnSpcReduction="10000"/>
          </a:bodyPr>
          <a:lstStyle/>
          <a:p>
            <a:r>
              <a:rPr lang="fr-FR" dirty="0"/>
              <a:t>La charte de labellisation « E3D » de l’académie de Nouvelle-Calédonie a été établie en conformité avec le référentiel national de labellisation (circulaire n° 2015018 du 4-2-2015 parue au BOEN n°6 du 5 février  2015): </a:t>
            </a:r>
          </a:p>
          <a:p>
            <a:r>
              <a:rPr lang="fr-FR" dirty="0"/>
              <a:t>«  Peut  être  considéré  comme  «  E3D  -  École/Établissement  en  démarche  de développement durable » tout établissement scolaire ou toute école engagés dans un projet de développement durable fondé sur la mise en œuvre d'un projet établissant une continuité entre les enseignements, la vie scolaire, la gestion et la maintenance de la structure scolaire tout en s'ouvrant sur l'extérieur par le partenariat ». </a:t>
            </a:r>
          </a:p>
          <a:p>
            <a:endParaRPr lang="fr-NC" dirty="0"/>
          </a:p>
        </p:txBody>
      </p:sp>
      <p:pic>
        <p:nvPicPr>
          <p:cNvPr id="4" name="Image 0">
            <a:extLst>
              <a:ext uri="{FF2B5EF4-FFF2-40B4-BE49-F238E27FC236}">
                <a16:creationId xmlns:a16="http://schemas.microsoft.com/office/drawing/2014/main" id="{231CC5C0-7E4A-4FC3-8890-1F7A11631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3981" b="70895"/>
          <a:stretch>
            <a:fillRect/>
          </a:stretch>
        </p:blipFill>
        <p:spPr bwMode="auto">
          <a:xfrm>
            <a:off x="7668344" y="5661248"/>
            <a:ext cx="1361905" cy="1091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4686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CB9533-6EC3-493B-9FDB-4F87C89F1B73}"/>
              </a:ext>
            </a:extLst>
          </p:cNvPr>
          <p:cNvSpPr/>
          <p:nvPr/>
        </p:nvSpPr>
        <p:spPr>
          <a:xfrm>
            <a:off x="1475656" y="212447"/>
            <a:ext cx="7128792" cy="3970318"/>
          </a:xfrm>
          <a:prstGeom prst="rect">
            <a:avLst/>
          </a:prstGeom>
        </p:spPr>
        <p:txBody>
          <a:bodyPr wrap="square">
            <a:spAutoFit/>
          </a:bodyPr>
          <a:lstStyle/>
          <a:p>
            <a:r>
              <a:rPr lang="fr-FR" b="1" u="sng" dirty="0">
                <a:solidFill>
                  <a:srgbClr val="AD1C72"/>
                </a:solidFill>
                <a:latin typeface="Arial" panose="020B0604020202020204" pitchFamily="34" charset="0"/>
              </a:rPr>
              <a:t>A l’échelle territoriale:</a:t>
            </a:r>
          </a:p>
          <a:p>
            <a:endParaRPr lang="fr-FR" b="1" dirty="0">
              <a:solidFill>
                <a:srgbClr val="AD1C72"/>
              </a:solidFill>
              <a:latin typeface="Arial" panose="020B0604020202020204" pitchFamily="34" charset="0"/>
            </a:endParaRPr>
          </a:p>
          <a:p>
            <a:r>
              <a:rPr lang="fr-FR" b="1" dirty="0"/>
              <a:t>2017: Mise en œuvre du PENC,</a:t>
            </a:r>
            <a:r>
              <a:rPr lang="fr-FR" dirty="0"/>
              <a:t> 50% des établissements du secondaire labellisés.</a:t>
            </a:r>
          </a:p>
          <a:p>
            <a:endParaRPr lang="fr-FR" b="1" dirty="0"/>
          </a:p>
          <a:p>
            <a:r>
              <a:rPr lang="fr-FR" b="1" dirty="0"/>
              <a:t>2018: Mise en œuvre du parcours civique calédonien, </a:t>
            </a:r>
            <a:r>
              <a:rPr lang="fr-FR" dirty="0"/>
              <a:t>l’</a:t>
            </a:r>
            <a:r>
              <a:rPr lang="fr-FR" dirty="0" err="1"/>
              <a:t>edd</a:t>
            </a:r>
            <a:r>
              <a:rPr lang="fr-FR" dirty="0"/>
              <a:t> est une des 4 éducations contribuant à l’éducation à la citoyenneté, elle s’associe à l’éducation à la santé, l’éducation morale et civique et à la défense, à l’éducation aux médias et à l’information. Généralisation et approfondissement,</a:t>
            </a:r>
            <a:r>
              <a:rPr lang="fr-FR" b="1" dirty="0"/>
              <a:t> </a:t>
            </a:r>
            <a:r>
              <a:rPr lang="fr-FR" dirty="0"/>
              <a:t>3eme</a:t>
            </a:r>
            <a:r>
              <a:rPr lang="fr-FR" b="1" dirty="0"/>
              <a:t> </a:t>
            </a:r>
            <a:r>
              <a:rPr lang="fr-FR" dirty="0"/>
              <a:t>promotion niveau 1 et 2.</a:t>
            </a:r>
          </a:p>
          <a:p>
            <a:endParaRPr lang="fr-FR" dirty="0"/>
          </a:p>
          <a:p>
            <a:r>
              <a:rPr lang="fr-FR" b="1" dirty="0"/>
              <a:t>2019: 4eme remise de labels</a:t>
            </a:r>
            <a:r>
              <a:rPr lang="fr-FR" dirty="0"/>
              <a:t>, 70% des établissements du secondaire sont entrés en démarche de développement durable.</a:t>
            </a:r>
          </a:p>
          <a:p>
            <a:endParaRPr lang="fr-FR" dirty="0"/>
          </a:p>
        </p:txBody>
      </p:sp>
      <p:pic>
        <p:nvPicPr>
          <p:cNvPr id="9" name="Content Placeholder 6" descr="A picture containing person, table, indoor, sitting&#10;&#10;Description automatically generated">
            <a:extLst>
              <a:ext uri="{FF2B5EF4-FFF2-40B4-BE49-F238E27FC236}">
                <a16:creationId xmlns:a16="http://schemas.microsoft.com/office/drawing/2014/main" id="{AF85A9FD-325C-43D5-BFF1-94C50764CD2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37104" y="4182765"/>
            <a:ext cx="3669792" cy="2438400"/>
          </a:xfrm>
        </p:spPr>
      </p:pic>
    </p:spTree>
    <p:extLst>
      <p:ext uri="{BB962C8B-B14F-4D97-AF65-F5344CB8AC3E}">
        <p14:creationId xmlns:p14="http://schemas.microsoft.com/office/powerpoint/2010/main" val="3542003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0"/>
          </a:schemeClr>
        </a:solidFill>
        <a:effectLst/>
      </p:bgPr>
    </p:bg>
    <p:spTree>
      <p:nvGrpSpPr>
        <p:cNvPr id="1" name=""/>
        <p:cNvGrpSpPr/>
        <p:nvPr/>
      </p:nvGrpSpPr>
      <p:grpSpPr>
        <a:xfrm>
          <a:off x="0" y="0"/>
          <a:ext cx="0" cy="0"/>
          <a:chOff x="0" y="0"/>
          <a:chExt cx="0" cy="0"/>
        </a:xfrm>
      </p:grpSpPr>
      <p:pic>
        <p:nvPicPr>
          <p:cNvPr id="9" name="Content Placeholder 8" descr="A close up of a map&#10;&#10;Description automatically generated">
            <a:extLst>
              <a:ext uri="{FF2B5EF4-FFF2-40B4-BE49-F238E27FC236}">
                <a16:creationId xmlns:a16="http://schemas.microsoft.com/office/drawing/2014/main" id="{9CF631E5-14E6-48BE-99B7-E2161B51A3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79766" cy="6858000"/>
          </a:xfrm>
        </p:spPr>
      </p:pic>
      <p:pic>
        <p:nvPicPr>
          <p:cNvPr id="3" name="Picture 2" descr="A picture containing text, map&#10;&#10;Description automatically generated">
            <a:extLst>
              <a:ext uri="{FF2B5EF4-FFF2-40B4-BE49-F238E27FC236}">
                <a16:creationId xmlns:a16="http://schemas.microsoft.com/office/drawing/2014/main" id="{9AFC8D30-504F-44C3-9A63-0AFE31DE0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169"/>
            <a:ext cx="9144000" cy="6451661"/>
          </a:xfrm>
          <a:prstGeom prst="rect">
            <a:avLst/>
          </a:prstGeom>
        </p:spPr>
      </p:pic>
    </p:spTree>
    <p:extLst>
      <p:ext uri="{BB962C8B-B14F-4D97-AF65-F5344CB8AC3E}">
        <p14:creationId xmlns:p14="http://schemas.microsoft.com/office/powerpoint/2010/main" val="335481494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1387</TotalTime>
  <Words>1122</Words>
  <Application>Microsoft Office PowerPoint</Application>
  <PresentationFormat>On-screen Show (4:3)</PresentationFormat>
  <Paragraphs>139</Paragraphs>
  <Slides>20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Courier New</vt:lpstr>
      <vt:lpstr>Times New Roman</vt:lpstr>
      <vt:lpstr>Thème Office</vt:lpstr>
      <vt:lpstr> Cérémonie de remise des labels E3D: ‘Etablissement en Démarche de Développement Durable’   jeudi 19 septembre 2019 – Gouvernement de la Nouvelle-Calédonie </vt:lpstr>
      <vt:lpstr>A l’échelle mondiale de l’UNESCO: ‘Penser global, Agir local’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 charte du label E3D repose sur 3 domaines </vt:lpstr>
      <vt:lpstr>ECOLABELLISATION CALEDONIENNE</vt:lpstr>
      <vt:lpstr>Les 14 établissements labellisés en 2016 </vt:lpstr>
      <vt:lpstr>PowerPoint Presentation</vt:lpstr>
      <vt:lpstr>PowerPoint Presentation</vt:lpstr>
      <vt:lpstr>Les établissements labellisés 2018 (suite) </vt:lpstr>
      <vt:lpstr>PowerPoint Presentation</vt:lpstr>
      <vt:lpstr>PowerPoint Presentation</vt:lpstr>
      <vt:lpstr>PowerPoint Presentation</vt:lpstr>
      <vt:lpstr>MERCI  DE VOTRE ATTENTION</vt:lpstr>
      <vt:lpstr>PowerPoint Presentation</vt:lpstr>
    </vt:vector>
  </TitlesOfParts>
  <Company>Direction Diocésaine de l'Enseignement Catholique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établissements labellisés</dc:title>
  <dc:creator>XAVIER GAUTIER</dc:creator>
  <cp:lastModifiedBy>gautier</cp:lastModifiedBy>
  <cp:revision>184</cp:revision>
  <dcterms:created xsi:type="dcterms:W3CDTF">2016-08-25T04:35:26Z</dcterms:created>
  <dcterms:modified xsi:type="dcterms:W3CDTF">2019-11-24T01:10:59Z</dcterms:modified>
</cp:coreProperties>
</file>