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0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8" r:id="rId22"/>
    <p:sldId id="279" r:id="rId23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050D-1F83-4C28-867A-9D0D0C7E652D}" type="datetimeFigureOut">
              <a:rPr lang="fr-FR" smtClean="0"/>
              <a:t>22/08/2017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F0F81-2892-4C14-930F-C5735AF6A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05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1522745"/>
            <a:ext cx="10058400" cy="854695"/>
          </a:xfrm>
        </p:spPr>
        <p:txBody>
          <a:bodyPr>
            <a:noAutofit/>
          </a:bodyPr>
          <a:lstStyle/>
          <a:p>
            <a:pPr algn="ctr"/>
            <a:r>
              <a:rPr lang="fr-FR" sz="7200" dirty="0" smtClean="0"/>
              <a:t/>
            </a:r>
            <a:br>
              <a:rPr lang="fr-FR" sz="7200" dirty="0" smtClean="0"/>
            </a:br>
            <a:r>
              <a:rPr lang="fr-FR" sz="7200" dirty="0"/>
              <a:t/>
            </a:r>
            <a:br>
              <a:rPr lang="fr-FR" sz="7200" dirty="0"/>
            </a:br>
            <a:r>
              <a:rPr lang="fr-FR" sz="7200" dirty="0" smtClean="0"/>
              <a:t>L’économie aux concours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7280" y="4401832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Formation DU paf de Nouvelle </a:t>
            </a:r>
            <a:r>
              <a:rPr lang="fr-FR" dirty="0" err="1" smtClean="0"/>
              <a:t>Caledonie</a:t>
            </a:r>
            <a:endParaRPr lang="fr-FR" dirty="0" smtClean="0"/>
          </a:p>
          <a:p>
            <a:pPr algn="ctr"/>
            <a:r>
              <a:rPr lang="fr-FR" dirty="0" smtClean="0"/>
              <a:t>27 juin 2017- </a:t>
            </a:r>
            <a:r>
              <a:rPr lang="fr-FR" dirty="0" err="1" smtClean="0"/>
              <a:t>Lycee</a:t>
            </a:r>
            <a:r>
              <a:rPr lang="fr-FR" dirty="0" smtClean="0"/>
              <a:t> </a:t>
            </a:r>
            <a:r>
              <a:rPr lang="fr-FR" dirty="0" err="1" smtClean="0"/>
              <a:t>laperouse</a:t>
            </a:r>
            <a:r>
              <a:rPr lang="fr-FR" dirty="0" smtClean="0"/>
              <a:t> à </a:t>
            </a:r>
            <a:r>
              <a:rPr lang="fr-FR" dirty="0" err="1" smtClean="0"/>
              <a:t>noumea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2787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épreuves de l’agrégation </a:t>
            </a:r>
            <a:r>
              <a:rPr lang="fr-FR" dirty="0" smtClean="0"/>
              <a:t>externe-</a:t>
            </a:r>
            <a:br>
              <a:rPr lang="fr-FR" dirty="0" smtClean="0"/>
            </a:br>
            <a:r>
              <a:rPr lang="fr-FR" dirty="0" smtClean="0"/>
              <a:t>Sujet 2016 (écrit)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21" t="13205" r="25509" b="11115"/>
          <a:stretch/>
        </p:blipFill>
        <p:spPr>
          <a:xfrm>
            <a:off x="3808207" y="1873536"/>
            <a:ext cx="4410635" cy="43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6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Les épreuves de l’agrégation externe</a:t>
            </a:r>
            <a:br>
              <a:rPr lang="fr-FR" dirty="0" smtClean="0"/>
            </a:br>
            <a:r>
              <a:rPr lang="fr-FR" dirty="0" smtClean="0"/>
              <a:t>(Oral)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68648"/>
            <a:ext cx="10058400" cy="390044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Exposé</a:t>
            </a:r>
            <a:endParaRPr lang="fr-FR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/>
              <a:t>Durée de la préparation : 4 </a:t>
            </a:r>
            <a:r>
              <a:rPr lang="fr-FR" dirty="0" smtClean="0"/>
              <a:t>heures - Coefficient </a:t>
            </a:r>
            <a:r>
              <a:rPr lang="fr-FR" dirty="0"/>
              <a:t>1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Durée </a:t>
            </a:r>
            <a:r>
              <a:rPr lang="fr-FR" dirty="0"/>
              <a:t>totale de l'épreuve : 1 heure (exposé : 40 minutes maximum ; entretien : 20 minutes maximum)</a:t>
            </a:r>
          </a:p>
          <a:p>
            <a:r>
              <a:rPr lang="fr-FR" dirty="0" smtClean="0"/>
              <a:t>Exposé </a:t>
            </a:r>
            <a:r>
              <a:rPr lang="fr-FR" dirty="0"/>
              <a:t>à partir d’un sujet portant, au choix du candidat formulé lors de l'inscription et indépendamment de l'option A, B, C, D ou E choisie :</a:t>
            </a:r>
          </a:p>
          <a:p>
            <a:r>
              <a:rPr lang="fr-FR" dirty="0"/>
              <a:t>soit sur les éléments généraux du droit et sur le droit des affaires,</a:t>
            </a:r>
          </a:p>
          <a:p>
            <a:r>
              <a:rPr lang="fr-FR" dirty="0"/>
              <a:t>soit sur l'économie.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54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épreuves de l’agrégation externe</a:t>
            </a:r>
            <a:br>
              <a:rPr lang="fr-FR" dirty="0"/>
            </a:br>
            <a:r>
              <a:rPr lang="fr-FR" dirty="0" smtClean="0"/>
              <a:t>Sujets 2016(Oral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78946" y="1968648"/>
            <a:ext cx="5056093" cy="3900445"/>
          </a:xfrm>
        </p:spPr>
        <p:txBody>
          <a:bodyPr>
            <a:normAutofit/>
          </a:bodyPr>
          <a:lstStyle/>
          <a:p>
            <a:r>
              <a:rPr lang="fr-FR" dirty="0"/>
              <a:t>1. Le prix du temps </a:t>
            </a:r>
            <a:endParaRPr lang="fr-FR" dirty="0" smtClean="0"/>
          </a:p>
          <a:p>
            <a:r>
              <a:rPr lang="fr-FR" dirty="0" smtClean="0"/>
              <a:t>2</a:t>
            </a:r>
            <a:r>
              <a:rPr lang="fr-FR" dirty="0"/>
              <a:t>. Environnement et emploi : un optimum est-il possible ? </a:t>
            </a:r>
            <a:endParaRPr lang="fr-FR" dirty="0" smtClean="0"/>
          </a:p>
          <a:p>
            <a:r>
              <a:rPr lang="fr-FR" dirty="0" smtClean="0"/>
              <a:t>3</a:t>
            </a:r>
            <a:r>
              <a:rPr lang="fr-FR" dirty="0"/>
              <a:t>. La mobilité des facteurs de production </a:t>
            </a:r>
            <a:endParaRPr lang="fr-FR" dirty="0" smtClean="0"/>
          </a:p>
          <a:p>
            <a:r>
              <a:rPr lang="fr-FR" dirty="0" smtClean="0"/>
              <a:t>4</a:t>
            </a:r>
            <a:r>
              <a:rPr lang="fr-FR" dirty="0"/>
              <a:t>. La stagnation </a:t>
            </a:r>
            <a:r>
              <a:rPr lang="fr-FR" dirty="0" smtClean="0"/>
              <a:t>séculaire</a:t>
            </a:r>
          </a:p>
          <a:p>
            <a:r>
              <a:rPr lang="fr-FR" dirty="0" smtClean="0"/>
              <a:t> </a:t>
            </a:r>
            <a:r>
              <a:rPr lang="fr-FR" dirty="0"/>
              <a:t>5. </a:t>
            </a:r>
            <a:r>
              <a:rPr lang="fr-FR" dirty="0" smtClean="0"/>
              <a:t>Le </a:t>
            </a:r>
            <a:r>
              <a:rPr lang="fr-FR" dirty="0"/>
              <a:t>devenir de l’économie monde </a:t>
            </a:r>
            <a:endParaRPr lang="fr-FR" dirty="0" smtClean="0"/>
          </a:p>
          <a:p>
            <a:r>
              <a:rPr lang="fr-FR" dirty="0" smtClean="0"/>
              <a:t>6</a:t>
            </a:r>
            <a:r>
              <a:rPr lang="fr-FR" dirty="0"/>
              <a:t>. Endettement et croissance 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17920" y="1968647"/>
            <a:ext cx="5497158" cy="3900447"/>
          </a:xfrm>
        </p:spPr>
        <p:txBody>
          <a:bodyPr>
            <a:normAutofit/>
          </a:bodyPr>
          <a:lstStyle/>
          <a:p>
            <a:r>
              <a:rPr lang="fr-FR" dirty="0"/>
              <a:t>7. La gouvernance par la règle en zone euro </a:t>
            </a:r>
          </a:p>
          <a:p>
            <a:r>
              <a:rPr lang="fr-FR" dirty="0" smtClean="0"/>
              <a:t>8</a:t>
            </a:r>
            <a:r>
              <a:rPr lang="fr-FR" dirty="0"/>
              <a:t>. Les banques centrales peuvent-elles encore agir ?</a:t>
            </a:r>
          </a:p>
          <a:p>
            <a:r>
              <a:rPr lang="fr-FR" dirty="0"/>
              <a:t> 9. Peut-on réduire rapidement les déficits publics ? </a:t>
            </a:r>
          </a:p>
          <a:p>
            <a:r>
              <a:rPr lang="fr-FR" dirty="0"/>
              <a:t>10. Le revenu d’existence, nouveau contrat social ? </a:t>
            </a:r>
          </a:p>
          <a:p>
            <a:r>
              <a:rPr lang="fr-FR" dirty="0"/>
              <a:t>11. La rationalité </a:t>
            </a:r>
          </a:p>
          <a:p>
            <a:r>
              <a:rPr lang="fr-FR" dirty="0"/>
              <a:t>12. Salaires d'efficience et incitations </a:t>
            </a:r>
          </a:p>
          <a:p>
            <a:r>
              <a:rPr lang="fr-FR" dirty="0"/>
              <a:t>13. La valeur de l’information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40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programme d’économie du CAPLP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65468"/>
            <a:ext cx="10058400" cy="3803626"/>
          </a:xfrm>
        </p:spPr>
        <p:txBody>
          <a:bodyPr/>
          <a:lstStyle/>
          <a:p>
            <a:r>
              <a:rPr lang="fr-FR" dirty="0" smtClean="0"/>
              <a:t>Programme </a:t>
            </a:r>
            <a:r>
              <a:rPr lang="fr-FR" dirty="0"/>
              <a:t>commun aux différentes options du </a:t>
            </a:r>
            <a:r>
              <a:rPr lang="fr-FR" dirty="0" smtClean="0"/>
              <a:t>concours:</a:t>
            </a:r>
          </a:p>
          <a:p>
            <a:r>
              <a:rPr lang="fr-FR" dirty="0" smtClean="0"/>
              <a:t>Les </a:t>
            </a:r>
            <a:r>
              <a:rPr lang="fr-FR" dirty="0"/>
              <a:t>thèmes suivants traités au niveau M1 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- Économie générale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La dynamique de la croissance économique et le développement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Le financement de l'économie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L'intervention de l'État et la politique macroéconomique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Les échanges internationaux et la mondialisation de l'économie </a:t>
            </a:r>
          </a:p>
        </p:txBody>
      </p:sp>
    </p:spTree>
    <p:extLst>
      <p:ext uri="{BB962C8B-B14F-4D97-AF65-F5344CB8AC3E}">
        <p14:creationId xmlns:p14="http://schemas.microsoft.com/office/powerpoint/2010/main" val="280965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programme d’économie du CAPET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54710"/>
            <a:ext cx="10058400" cy="3814383"/>
          </a:xfrm>
        </p:spPr>
        <p:txBody>
          <a:bodyPr/>
          <a:lstStyle/>
          <a:p>
            <a:r>
              <a:rPr lang="fr-FR" dirty="0" smtClean="0"/>
              <a:t>Économie </a:t>
            </a:r>
            <a:r>
              <a:rPr lang="fr-FR" dirty="0"/>
              <a:t>générale 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/>
              <a:t>- Thèmes des programmes d'économie des classes de première et terminale« sciences et technologies du management de la gestion », traités au niveau M1. </a:t>
            </a:r>
            <a:endParaRPr lang="fr-FR" dirty="0" smtClean="0"/>
          </a:p>
          <a:p>
            <a:r>
              <a:rPr lang="fr-FR" dirty="0" smtClean="0"/>
              <a:t>B </a:t>
            </a:r>
            <a:r>
              <a:rPr lang="fr-FR" dirty="0"/>
              <a:t>- Thématiques complémentaires traitées au niveau M1 :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La dynamique de la croissance économique et le développement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La politique économique dans un cadre européen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La globalisation financière 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/>
              <a:t>La régulation de l'économie mondiale</a:t>
            </a:r>
          </a:p>
        </p:txBody>
      </p:sp>
    </p:spTree>
    <p:extLst>
      <p:ext uri="{BB962C8B-B14F-4D97-AF65-F5344CB8AC3E}">
        <p14:creationId xmlns:p14="http://schemas.microsoft.com/office/powerpoint/2010/main" val="105988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programme d’économie de l’agrégation (interne </a:t>
            </a:r>
            <a:r>
              <a:rPr lang="fr-FR" smtClean="0"/>
              <a:t>et externe)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6078072" cy="4361428"/>
          </a:xfrm>
        </p:spPr>
        <p:txBody>
          <a:bodyPr>
            <a:normAutofit fontScale="32500" lnSpcReduction="20000"/>
          </a:bodyPr>
          <a:lstStyle/>
          <a:p>
            <a:r>
              <a:rPr lang="fr-FR" sz="3700" dirty="0"/>
              <a:t>Le programme correspond aux connaissances requises pour enseigner l’économie dans le cycle terminal des lycées, dans les classes post-baccalauréat de lycée et dans les premiers cycles technologiques universitaires. Les candidats doivent maîtriser également les éléments suivants : </a:t>
            </a:r>
            <a:endParaRPr lang="fr-FR" sz="3700" dirty="0" smtClean="0"/>
          </a:p>
          <a:p>
            <a:r>
              <a:rPr lang="fr-FR" sz="3700" dirty="0" smtClean="0"/>
              <a:t>1</a:t>
            </a:r>
            <a:r>
              <a:rPr lang="fr-FR" sz="3700" dirty="0"/>
              <a:t>. Les comportements économiques et leur coordination </a:t>
            </a:r>
            <a:endParaRPr lang="fr-FR" sz="37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Rationalité et décision économiques du consommateur et du producteur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Structures des marchés et comportements de la firme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Coordination par les prix sur les marchés des biens et services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Coordination par les contrats et les règles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Marchés internes et externes du travail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Relations </a:t>
            </a:r>
            <a:r>
              <a:rPr lang="fr-FR" sz="3100" dirty="0" err="1"/>
              <a:t>inter-industrielles</a:t>
            </a:r>
            <a:r>
              <a:rPr lang="fr-FR" sz="3100" dirty="0"/>
              <a:t>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Marchés et régulation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Rôle de l’État </a:t>
            </a:r>
            <a:endParaRPr lang="fr-FR" sz="3100" dirty="0" smtClean="0"/>
          </a:p>
          <a:p>
            <a:r>
              <a:rPr lang="fr-FR" sz="3700" dirty="0"/>
              <a:t>2. Création de richesses et croissance économique </a:t>
            </a:r>
          </a:p>
          <a:p>
            <a:r>
              <a:rPr lang="fr-FR" sz="3100" dirty="0"/>
              <a:t>- Théories de la croissance et des fluctuations </a:t>
            </a:r>
          </a:p>
          <a:p>
            <a:r>
              <a:rPr lang="fr-FR" sz="3100" dirty="0"/>
              <a:t>- Économie de l'innovation</a:t>
            </a:r>
          </a:p>
          <a:p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36714" y="1845734"/>
            <a:ext cx="3818965" cy="4361427"/>
          </a:xfrm>
        </p:spPr>
        <p:txBody>
          <a:bodyPr>
            <a:normAutofit fontScale="32500" lnSpcReduction="20000"/>
          </a:bodyPr>
          <a:lstStyle/>
          <a:p>
            <a:r>
              <a:rPr lang="fr-FR" sz="3100" dirty="0"/>
              <a:t> - Économie du développement et du développement durable</a:t>
            </a:r>
          </a:p>
          <a:p>
            <a:r>
              <a:rPr lang="fr-FR" sz="3100" dirty="0"/>
              <a:t> - Théories et dynamique de l'échange international </a:t>
            </a:r>
          </a:p>
          <a:p>
            <a:r>
              <a:rPr lang="fr-FR" sz="4800" dirty="0" smtClean="0"/>
              <a:t>3</a:t>
            </a:r>
            <a:r>
              <a:rPr lang="fr-FR" sz="4800" dirty="0"/>
              <a:t>. Répartition des richesses </a:t>
            </a:r>
            <a:endParaRPr lang="fr-FR" sz="48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Économie des inégalités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Économie de la répartition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Politiques fiscales et de redistribution </a:t>
            </a:r>
            <a:endParaRPr lang="fr-FR" sz="3100" dirty="0" smtClean="0"/>
          </a:p>
          <a:p>
            <a:r>
              <a:rPr lang="fr-FR" sz="4800" dirty="0" smtClean="0"/>
              <a:t>4</a:t>
            </a:r>
            <a:r>
              <a:rPr lang="fr-FR" sz="4800" dirty="0"/>
              <a:t>. Financement de l'activité économique </a:t>
            </a:r>
            <a:endParaRPr lang="fr-FR" sz="48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Théorie et politique monétaire </a:t>
            </a:r>
            <a:endParaRPr lang="fr-FR" sz="3100" dirty="0" smtClean="0"/>
          </a:p>
          <a:p>
            <a:r>
              <a:rPr lang="fr-FR" sz="3100" dirty="0" smtClean="0"/>
              <a:t>- </a:t>
            </a:r>
            <a:r>
              <a:rPr lang="fr-FR" sz="3100" dirty="0"/>
              <a:t>Marchés et instruments financiers </a:t>
            </a:r>
            <a:endParaRPr lang="fr-FR" sz="3100" dirty="0" smtClean="0"/>
          </a:p>
          <a:p>
            <a:r>
              <a:rPr lang="fr-FR" sz="4800" dirty="0" smtClean="0"/>
              <a:t>5</a:t>
            </a:r>
            <a:r>
              <a:rPr lang="fr-FR" sz="4800" dirty="0"/>
              <a:t>. Politique et gouvernance </a:t>
            </a:r>
            <a:r>
              <a:rPr lang="fr-FR" sz="4800" dirty="0" smtClean="0"/>
              <a:t>économique</a:t>
            </a:r>
          </a:p>
          <a:p>
            <a:r>
              <a:rPr lang="fr-FR" sz="3100" dirty="0" smtClean="0"/>
              <a:t> </a:t>
            </a:r>
            <a:r>
              <a:rPr lang="fr-FR" sz="3100" dirty="0"/>
              <a:t>- Règles et politique de la </a:t>
            </a:r>
            <a:r>
              <a:rPr lang="fr-FR" sz="3100" dirty="0" smtClean="0"/>
              <a:t>concurrence</a:t>
            </a:r>
          </a:p>
          <a:p>
            <a:r>
              <a:rPr lang="fr-FR" sz="3100" dirty="0" smtClean="0"/>
              <a:t> </a:t>
            </a:r>
            <a:r>
              <a:rPr lang="fr-FR" sz="3100" dirty="0"/>
              <a:t>- Politiques de régulation </a:t>
            </a:r>
            <a:r>
              <a:rPr lang="fr-FR" sz="3100" dirty="0" smtClean="0"/>
              <a:t>conjoncturelle</a:t>
            </a:r>
          </a:p>
          <a:p>
            <a:r>
              <a:rPr lang="fr-FR" sz="3100" dirty="0" smtClean="0"/>
              <a:t> </a:t>
            </a:r>
            <a:r>
              <a:rPr lang="fr-FR" sz="3100" dirty="0"/>
              <a:t>- Gouvernance mondiale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73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ressources nécessaires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97280" y="2065468"/>
            <a:ext cx="10058400" cy="3803626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 Acquérir les connaissances</a:t>
            </a: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 Se doter d’outils indispensables</a:t>
            </a: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 Organiser ses ressources</a:t>
            </a: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4- S’entraîner à l’épreuve</a:t>
            </a: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 Avoir la bonne attitude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 Acquérir des connaissances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Connaître à fond un ouvrage de référence.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Puis approfondir certains sujets « à la mode »: les biens publics mondiaux, le revenu d’existence, la gouvernance mondiale… Imprimer, photocopier, faire des fiches à partir des documents trouvés dans les revues: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Economie et management;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Ecoflash</a:t>
            </a:r>
            <a:r>
              <a:rPr lang="fr-FR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Notes du CAE.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Des magazines et journaux d’actualité (Le Monde, Le Figaro, Les échos…)</a:t>
            </a:r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 smtClean="0"/>
          </a:p>
          <a:p>
            <a:pPr marL="201168" lvl="1" indent="0">
              <a:buNone/>
            </a:pPr>
            <a:r>
              <a:rPr lang="fr-FR" sz="2600" dirty="0" smtClean="0">
                <a:sym typeface="Wingdings" panose="05000000000000000000" pitchFamily="2" charset="2"/>
              </a:rPr>
              <a:t></a:t>
            </a:r>
            <a:r>
              <a:rPr lang="fr-FR" dirty="0" smtClean="0">
                <a:sym typeface="Wingdings" panose="05000000000000000000" pitchFamily="2" charset="2"/>
              </a:rPr>
              <a:t>Il y a plein d’articles intéressants! Ne pas se perdre. Pas de redondance. Les 3 revues précitées font le tour complet des questions.</a:t>
            </a:r>
            <a:endParaRPr lang="fr-FR" dirty="0" smtClean="0"/>
          </a:p>
          <a:p>
            <a:pPr lvl="1">
              <a:buFontTx/>
              <a:buChar char="-"/>
            </a:pPr>
            <a:endParaRPr lang="fr-FR" dirty="0"/>
          </a:p>
          <a:p>
            <a:pPr lvl="1">
              <a:buFontTx/>
              <a:buChar char="-"/>
            </a:pPr>
            <a:endParaRPr lang="fr-FR" dirty="0" smtClean="0"/>
          </a:p>
          <a:p>
            <a:pPr marL="201168" lvl="1" indent="0">
              <a:buNone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 smtClean="0"/>
          </a:p>
          <a:p>
            <a:pPr lvl="1">
              <a:buFontTx/>
              <a:buChar char="-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43" y="1909192"/>
            <a:ext cx="806823" cy="11675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93" y="1917017"/>
            <a:ext cx="924560" cy="11675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556" y="3723271"/>
            <a:ext cx="1047186" cy="145297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39" y="3644686"/>
            <a:ext cx="1183341" cy="17971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27" y="3766016"/>
            <a:ext cx="982732" cy="13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3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 Acquérir des connaissances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1000" dirty="0" smtClean="0"/>
          </a:p>
          <a:p>
            <a:pPr marL="0" indent="0" algn="ctr">
              <a:buNone/>
            </a:pPr>
            <a:r>
              <a:rPr lang="fr-FR" sz="4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petit plus indispensable:</a:t>
            </a:r>
          </a:p>
          <a:p>
            <a:pPr algn="ctr"/>
            <a:r>
              <a:rPr lang="fr-FR" sz="4400" dirty="0" smtClean="0"/>
              <a:t>Appropriez-vous 2 ou 3 exemples (livres, auteurs, entreprises, citations…) pas connus, vus et revus. Rien qu’à vous. </a:t>
            </a:r>
          </a:p>
          <a:p>
            <a:pPr algn="ctr"/>
            <a:r>
              <a:rPr lang="fr-FR" sz="4400" dirty="0" smtClean="0"/>
              <a:t>Et utilisez-les à fond!</a:t>
            </a:r>
          </a:p>
          <a:p>
            <a:pPr marL="0" indent="0">
              <a:buNone/>
            </a:pP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5403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 Se doter d’outils indispensables: les fiches!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faut bien vous connaître.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Utiliser l’ordi ou l’intemporel papier-crayon.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Les différents types de fiches: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Définitions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Auteurs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Ouvrages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Exemples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Thèmes particuliers (les enjeux écologiques, le vieillissement…)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</a:t>
            </a:r>
            <a:r>
              <a:rPr lang="fr-FR" dirty="0">
                <a:sym typeface="Wingdings" panose="05000000000000000000" pitchFamily="2" charset="2"/>
              </a:rPr>
              <a:t>Une fiche s’apprend pendant qu’on la </a:t>
            </a:r>
            <a:r>
              <a:rPr lang="fr-FR" dirty="0" smtClean="0">
                <a:sym typeface="Wingdings" panose="05000000000000000000" pitchFamily="2" charset="2"/>
              </a:rPr>
              <a:t>rédige</a:t>
            </a:r>
            <a:r>
              <a:rPr lang="fr-FR" dirty="0">
                <a:sym typeface="Wingdings" panose="05000000000000000000" pitchFamily="2" charset="2"/>
              </a:rPr>
              <a:t>.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Les classer (pochettes, couleurs…) </a:t>
            </a:r>
            <a:r>
              <a:rPr lang="fr-FR" dirty="0" smtClean="0">
                <a:sym typeface="Wingdings" panose="05000000000000000000" pitchFamily="2" charset="2"/>
              </a:rPr>
              <a:t>Le classement ne s’improvise pas entre l’écrit et l’oral.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01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L’économie aux concours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1- Définition des épreuves d’économie</a:t>
            </a:r>
          </a:p>
          <a:p>
            <a:pPr lvl="1"/>
            <a:r>
              <a:rPr lang="fr-FR" dirty="0" smtClean="0"/>
              <a:t>CAPLP</a:t>
            </a:r>
          </a:p>
          <a:p>
            <a:pPr lvl="1"/>
            <a:r>
              <a:rPr lang="fr-FR" dirty="0" smtClean="0"/>
              <a:t>CAPET</a:t>
            </a:r>
          </a:p>
          <a:p>
            <a:pPr lvl="1"/>
            <a:r>
              <a:rPr lang="fr-FR" dirty="0" smtClean="0"/>
              <a:t>Agrégation</a:t>
            </a:r>
          </a:p>
          <a:p>
            <a:pPr lvl="1"/>
            <a:endParaRPr lang="fr-FR" dirty="0"/>
          </a:p>
          <a:p>
            <a:pPr marL="201168" lvl="1" indent="0">
              <a:buNone/>
            </a:pPr>
            <a:r>
              <a:rPr lang="fr-FR" sz="2000" dirty="0"/>
              <a:t>2- Les ressources nécessaires</a:t>
            </a:r>
          </a:p>
          <a:p>
            <a:pPr marL="201168" lvl="1" indent="0">
              <a:buNone/>
            </a:pPr>
            <a:endParaRPr lang="fr-FR" sz="2000" dirty="0"/>
          </a:p>
          <a:p>
            <a:pPr marL="201168" lvl="1" indent="0">
              <a:buNone/>
            </a:pPr>
            <a:r>
              <a:rPr lang="fr-FR" sz="2000" dirty="0"/>
              <a:t>3- Les fondamentaux de l’économie</a:t>
            </a:r>
          </a:p>
          <a:p>
            <a:pPr marL="201168" lvl="1" indent="0">
              <a:buNone/>
            </a:pPr>
            <a:endParaRPr lang="fr-FR" sz="20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1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3- Organiser ses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36376"/>
            <a:ext cx="10058400" cy="393271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Là encore à vous de voir. Classeurs, pochettes, porte-vues (détachables ou pas). C’est un petit budget!</a:t>
            </a:r>
          </a:p>
          <a:p>
            <a:r>
              <a:rPr lang="fr-FR" dirty="0" smtClean="0"/>
              <a:t>A l’intérieur, tous les documents sont agrafés et rangés dans des pochettes plastifiées individuelles</a:t>
            </a:r>
          </a:p>
          <a:p>
            <a:r>
              <a:rPr lang="fr-FR" dirty="0" smtClean="0"/>
              <a:t>Chaque document est répertorié dans un sommaire général </a:t>
            </a:r>
          </a:p>
          <a:p>
            <a:r>
              <a:rPr lang="fr-FR" dirty="0" smtClean="0"/>
              <a:t>ex: Pour un sujet sur le budget européen:</a:t>
            </a:r>
          </a:p>
          <a:p>
            <a:r>
              <a:rPr lang="fr-FR" dirty="0" smtClean="0"/>
              <a:t>1- Eco. </a:t>
            </a:r>
          </a:p>
          <a:p>
            <a:r>
              <a:rPr lang="fr-FR" dirty="0" smtClean="0"/>
              <a:t>→ Pochette bleue, « Europe » </a:t>
            </a:r>
          </a:p>
          <a:p>
            <a:pPr marL="201168" lvl="1" indent="0">
              <a:buNone/>
            </a:pPr>
            <a:r>
              <a:rPr lang="fr-FR" dirty="0"/>
              <a:t>	</a:t>
            </a:r>
            <a:r>
              <a:rPr lang="fr-FR" dirty="0" smtClean="0"/>
              <a:t>- politiques économiques: Budgétaires </a:t>
            </a:r>
          </a:p>
          <a:p>
            <a:pPr marL="201168" lvl="1" indent="0">
              <a:buNone/>
            </a:pPr>
            <a:r>
              <a:rPr lang="fr-FR" dirty="0" smtClean="0"/>
              <a:t>	 	</a:t>
            </a:r>
            <a:r>
              <a:rPr lang="fr-FR" dirty="0" smtClean="0">
                <a:sym typeface="Wingdings" panose="05000000000000000000" pitchFamily="2" charset="2"/>
              </a:rPr>
              <a:t> </a:t>
            </a:r>
            <a:r>
              <a:rPr lang="fr-FR" dirty="0" smtClean="0"/>
              <a:t>« Quelle union budgétaire pour la zone euro? » (Rapport CAE février 2016)</a:t>
            </a:r>
          </a:p>
          <a:p>
            <a:pPr fontAlgn="base"/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sz="1400" dirty="0">
                <a:sym typeface="Wingdings" panose="05000000000000000000" pitchFamily="2" charset="2"/>
              </a:rPr>
              <a:t>  </a:t>
            </a:r>
            <a:r>
              <a:rPr lang="fr-FR" sz="1400" dirty="0" smtClean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« N</a:t>
            </a:r>
            <a:r>
              <a:rPr lang="fr-FR" sz="1800" dirty="0" smtClean="0"/>
              <a:t>on</a:t>
            </a:r>
            <a:r>
              <a:rPr lang="fr-FR" sz="1800" dirty="0"/>
              <a:t>, la France n'est pas perdante dans le budget européen </a:t>
            </a:r>
            <a:r>
              <a:rPr lang="fr-FR" sz="1800" dirty="0" smtClean="0"/>
              <a:t>! » (Le figaro, 19/04/2017)</a:t>
            </a:r>
            <a:endParaRPr lang="fr-FR" sz="1800" dirty="0"/>
          </a:p>
          <a:p>
            <a:pPr marL="201168" lvl="1" indent="0">
              <a:buNone/>
            </a:pPr>
            <a:endParaRPr lang="fr-FR" dirty="0" smtClean="0"/>
          </a:p>
          <a:p>
            <a:pPr marL="201168" lvl="1" indent="0">
              <a:buNone/>
            </a:pPr>
            <a:r>
              <a:rPr lang="fr-FR" sz="3000" b="1" dirty="0" smtClean="0">
                <a:sym typeface="Wingdings" panose="05000000000000000000" pitchFamily="2" charset="2"/>
              </a:rPr>
              <a:t></a:t>
            </a:r>
            <a:r>
              <a:rPr lang="fr-FR" dirty="0" smtClean="0"/>
              <a:t>Caser tout ceci, avec vos ouvrages de référence dans la « malle » pour l’oral de l’agrégation externe.</a:t>
            </a:r>
          </a:p>
          <a:p>
            <a:pPr marL="201168" lvl="1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23" y="339936"/>
            <a:ext cx="1344089" cy="13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6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 S’entraîner à l’épreuve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25618"/>
            <a:ext cx="10058400" cy="3943475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Entraînez-vous à l’écrit:</a:t>
            </a:r>
          </a:p>
          <a:p>
            <a:r>
              <a:rPr lang="fr-FR" dirty="0" smtClean="0"/>
              <a:t>- En rendant le sujet proposé dans le cadre de cette formation.</a:t>
            </a:r>
          </a:p>
          <a:p>
            <a:r>
              <a:rPr lang="fr-FR" dirty="0" smtClean="0"/>
              <a:t>- En traitant des sujets avec </a:t>
            </a:r>
            <a:r>
              <a:rPr lang="fr-FR" dirty="0" err="1" smtClean="0"/>
              <a:t>auto-correction</a:t>
            </a:r>
            <a:r>
              <a:rPr lang="fr-FR" dirty="0" smtClean="0"/>
              <a:t> (par exemple dans les rapports de jury)</a:t>
            </a:r>
          </a:p>
          <a:p>
            <a:r>
              <a:rPr lang="fr-FR" dirty="0" smtClean="0"/>
              <a:t>-Et surtout… Ecrivez! Faites les corrigés indicatifs pour vos élèves, c’est très efficace.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 </a:t>
            </a:r>
            <a:r>
              <a:rPr lang="fr-FR" dirty="0">
                <a:sym typeface="Wingdings" panose="05000000000000000000" pitchFamily="2" charset="2"/>
              </a:rPr>
              <a:t>O</a:t>
            </a:r>
            <a:r>
              <a:rPr lang="fr-FR" dirty="0" smtClean="0">
                <a:sym typeface="Wingdings" panose="05000000000000000000" pitchFamily="2" charset="2"/>
              </a:rPr>
              <a:t>n recrute un professeur. La base, c’est d’écrire français</a:t>
            </a:r>
            <a:r>
              <a:rPr lang="fr-FR" smtClean="0">
                <a:sym typeface="Wingdings" panose="05000000000000000000" pitchFamily="2" charset="2"/>
              </a:rPr>
              <a:t>. 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sz="1200" dirty="0">
              <a:sym typeface="Wingdings" panose="05000000000000000000" pitchFamily="2" charset="2"/>
            </a:endParaRPr>
          </a:p>
          <a:p>
            <a:r>
              <a:rPr lang="fr-FR" u="sng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Entraînez-vous à l’oral: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- Auprès de collègues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- Demandez à l’inspection d’organiser des oraux blancs lorsque vous serez admissible.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14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5- Avoir la bonne attitude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043952"/>
            <a:ext cx="10058400" cy="38251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Il faut y croire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Etre motivé et travailler sérieusement avec un objectif de réussite dès la première année.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Bien gérer son temps de travail</a:t>
            </a:r>
            <a:r>
              <a:rPr lang="fr-FR" dirty="0" smtClean="0"/>
              <a:t>. Etre efficient.</a:t>
            </a:r>
            <a:endParaRPr lang="fr-F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Rester humble mais confiant. Personne ne vous demande de tout savoir!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Pour le CAPLP et le CAPET: bien connaître les fondamentaux. Apprendre.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 smtClean="0"/>
              <a:t>Pour l’agrégation, bien connaître les débats actuels. Lire, lire et encore lire.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51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épreuves du CAPLP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sz="2300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FR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Epreuve écrite (admissibilité)</a:t>
            </a:r>
          </a:p>
          <a:p>
            <a:r>
              <a:rPr lang="fr-FR" sz="2600" b="1" dirty="0"/>
              <a:t>Épreuve de synthèse</a:t>
            </a:r>
          </a:p>
          <a:p>
            <a:r>
              <a:rPr lang="fr-FR" sz="2600" dirty="0"/>
              <a:t>Durée : 5 </a:t>
            </a:r>
            <a:r>
              <a:rPr lang="fr-FR" sz="2600" dirty="0" smtClean="0"/>
              <a:t>heures Coefficient </a:t>
            </a:r>
            <a:r>
              <a:rPr lang="fr-FR" sz="2600" dirty="0"/>
              <a:t>1</a:t>
            </a:r>
          </a:p>
          <a:p>
            <a:r>
              <a:rPr lang="fr-FR" sz="2600" dirty="0"/>
              <a:t>L'épreuve consiste en l'exploitation d'un dossier documentaire relatif à des problématiques professionnelles abordées sous l'angle managérial, juridique et économique.</a:t>
            </a:r>
          </a:p>
          <a:p>
            <a:r>
              <a:rPr lang="fr-FR" sz="2600" dirty="0"/>
              <a:t>Elle comporte deux parties 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/>
              <a:t> une </a:t>
            </a:r>
            <a:r>
              <a:rPr lang="fr-FR" sz="2600" dirty="0"/>
              <a:t>synthèse, à partir de la formulation d'une problématique fournie dans le sujet et centrée sur l'exploitation pédagogique d'une thématique professionnelle,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600" dirty="0" smtClean="0"/>
              <a:t> une </a:t>
            </a:r>
            <a:r>
              <a:rPr lang="fr-FR" sz="2600" dirty="0"/>
              <a:t>réponse à une série de questions à portée didactique, soit dans le domaine économique, soit dans le domaine juridique. Le candidat choisit de traiter la série de questions se rapportant à l'un ou à l'autre de ces domaines.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14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épreuves du CAPLP- Sujet 2016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05" t="11065" r="33031" b="15394"/>
          <a:stretch/>
        </p:blipFill>
        <p:spPr>
          <a:xfrm>
            <a:off x="4980790" y="1779357"/>
            <a:ext cx="3431689" cy="45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épreuves du CAPLP- Sujet 2016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2"/>
          <a:srcRect l="27357" t="23367" r="27682" b="65937"/>
          <a:stretch/>
        </p:blipFill>
        <p:spPr>
          <a:xfrm>
            <a:off x="2393307" y="1979408"/>
            <a:ext cx="7668600" cy="11403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7047" t="61325" r="28561" b="17791"/>
          <a:stretch/>
        </p:blipFill>
        <p:spPr>
          <a:xfrm>
            <a:off x="2393307" y="3253392"/>
            <a:ext cx="7515726" cy="22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épreuves du CAPET</a:t>
            </a:r>
            <a:br>
              <a:rPr lang="fr-FR" dirty="0" smtClean="0"/>
            </a:br>
            <a:r>
              <a:rPr lang="fr-FR" dirty="0" smtClean="0"/>
              <a:t>(Ecrit)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Épreuve </a:t>
            </a:r>
            <a:r>
              <a:rPr lang="fr-F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synthèse</a:t>
            </a:r>
          </a:p>
          <a:p>
            <a:r>
              <a:rPr lang="fr-FR" dirty="0"/>
              <a:t>Durée : 5 </a:t>
            </a:r>
            <a:r>
              <a:rPr lang="fr-FR" dirty="0" smtClean="0"/>
              <a:t>heures- Coefficient </a:t>
            </a:r>
            <a:r>
              <a:rPr lang="fr-FR" dirty="0"/>
              <a:t>1</a:t>
            </a:r>
          </a:p>
          <a:p>
            <a:r>
              <a:rPr lang="fr-FR" dirty="0"/>
              <a:t>L'épreuve consiste en l'exploitation d'un dossier documentaire relatif à des problématiques relevant du management des organisations et en l'étude de leurs prolongements économiques et juridiques. Le sujet de l'épreuve peut être commun à plusieurs options.</a:t>
            </a:r>
          </a:p>
          <a:p>
            <a:r>
              <a:rPr lang="fr-FR" dirty="0"/>
              <a:t>Elle comporte deux parties 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une </a:t>
            </a:r>
            <a:r>
              <a:rPr lang="fr-FR" dirty="0"/>
              <a:t>synthèse, à partir de la formulation d'une problématique fournie dans le sujet et centrée sur l'exploitation pédagogique d'un thème de management des organisations,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 une </a:t>
            </a:r>
            <a:r>
              <a:rPr lang="fr-FR" dirty="0"/>
              <a:t>réponse à une série de questions à portée didactique, soit dans le domaine économique, soit dans le domaine juridique. Le candidat choisit de traiter la série de questions se rapportant à l'un ou à l'autre de ces domaines.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393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épreuves du CAPET- sujet 2016 (</a:t>
            </a:r>
            <a:r>
              <a:rPr lang="fr-FR" dirty="0" err="1" smtClean="0"/>
              <a:t>ext</a:t>
            </a:r>
            <a:r>
              <a:rPr lang="fr-FR" dirty="0" smtClean="0"/>
              <a:t>.)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51" t="18018" r="25844" b="25287"/>
          <a:stretch/>
        </p:blipFill>
        <p:spPr>
          <a:xfrm>
            <a:off x="2843063" y="1820523"/>
            <a:ext cx="5924419" cy="42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0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épreuves du capet- Sujet 2016 (</a:t>
            </a:r>
            <a:r>
              <a:rPr lang="fr-FR" dirty="0" err="1" smtClean="0"/>
              <a:t>ext</a:t>
            </a:r>
            <a:r>
              <a:rPr lang="fr-FR" dirty="0" smtClean="0"/>
              <a:t>.)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19" t="21762" r="26178" b="10313"/>
          <a:stretch/>
        </p:blipFill>
        <p:spPr>
          <a:xfrm>
            <a:off x="3679115" y="1823479"/>
            <a:ext cx="5002306" cy="43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épreuves de l’agrégation externe</a:t>
            </a:r>
            <a:br>
              <a:rPr lang="fr-FR" dirty="0" smtClean="0"/>
            </a:br>
            <a:r>
              <a:rPr lang="fr-FR" dirty="0" smtClean="0"/>
              <a:t>(Ecrit)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1910280"/>
            <a:ext cx="10058400" cy="4023360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Composition </a:t>
            </a:r>
            <a:r>
              <a:rPr lang="fr-F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à partir d’un dossier</a:t>
            </a:r>
          </a:p>
          <a:p>
            <a:r>
              <a:rPr lang="fr-FR" dirty="0"/>
              <a:t>Durée : 5 </a:t>
            </a:r>
            <a:r>
              <a:rPr lang="fr-FR" dirty="0" smtClean="0"/>
              <a:t>heures- Coefficient </a:t>
            </a:r>
            <a:r>
              <a:rPr lang="fr-FR" dirty="0"/>
              <a:t>1</a:t>
            </a:r>
          </a:p>
          <a:p>
            <a:r>
              <a:rPr lang="fr-FR" dirty="0"/>
              <a:t>Composition à partir d’un dossier portant, au choix du candidat formulé lors de l'inscription, indépendamment de l'option A, B, C, D ou E choisie :</a:t>
            </a:r>
          </a:p>
          <a:p>
            <a:r>
              <a:rPr lang="fr-FR" dirty="0"/>
              <a:t>soit sur les éléments généraux du droit et sur le droit des affaires,</a:t>
            </a:r>
          </a:p>
          <a:p>
            <a:r>
              <a:rPr lang="fr-FR" dirty="0"/>
              <a:t>soit sur l'économie.</a:t>
            </a:r>
          </a:p>
          <a:p>
            <a:r>
              <a:rPr lang="fr-FR" dirty="0"/>
              <a:t>Cette épreuve consiste à répondre de façon structurée au sujet posé en se fondant sur des éléments fournis dans le dossier mais aussi en apportant ses connaissances personnelles et des exemples.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18083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622</TotalTime>
  <Words>941</Words>
  <Application>Microsoft Office PowerPoint</Application>
  <PresentationFormat>Grand écran</PresentationFormat>
  <Paragraphs>178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Rétrospective</vt:lpstr>
      <vt:lpstr>  L’économie aux concours</vt:lpstr>
      <vt:lpstr>L’économie aux concours</vt:lpstr>
      <vt:lpstr>Les épreuves du CAPLP</vt:lpstr>
      <vt:lpstr>Les épreuves du CAPLP- Sujet 2016</vt:lpstr>
      <vt:lpstr>Les épreuves du CAPLP- Sujet 2016</vt:lpstr>
      <vt:lpstr>Les épreuves du CAPET (Ecrit)</vt:lpstr>
      <vt:lpstr>Les épreuves du CAPET- sujet 2016 (ext.)</vt:lpstr>
      <vt:lpstr>Les épreuves du capet- Sujet 2016 (ext.)</vt:lpstr>
      <vt:lpstr>Les épreuves de l’agrégation externe (Ecrit)</vt:lpstr>
      <vt:lpstr>Les épreuves de l’agrégation externe- Sujet 2016 (écrit)</vt:lpstr>
      <vt:lpstr>Les épreuves de l’agrégation externe (Oral)</vt:lpstr>
      <vt:lpstr>Les épreuves de l’agrégation externe Sujets 2016(Oral)</vt:lpstr>
      <vt:lpstr>Le programme d’économie du CAPLP</vt:lpstr>
      <vt:lpstr>Le programme d’économie du CAPET</vt:lpstr>
      <vt:lpstr>Le programme d’économie de l’agrégation (interne et externe)</vt:lpstr>
      <vt:lpstr>Les ressources nécessaires</vt:lpstr>
      <vt:lpstr>1- Acquérir des connaissances</vt:lpstr>
      <vt:lpstr>1- Acquérir des connaissances</vt:lpstr>
      <vt:lpstr>2- Se doter d’outils indispensables: les fiches!</vt:lpstr>
      <vt:lpstr>3- Organiser ses ressources</vt:lpstr>
      <vt:lpstr>4- S’entraîner à l’épreuve </vt:lpstr>
      <vt:lpstr>5- Avoir la bonne attitude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L’économie aux concours</dc:title>
  <dc:creator>utilisateur;Marthe Boutillier</dc:creator>
  <cp:lastModifiedBy>utilisateur</cp:lastModifiedBy>
  <cp:revision>55</cp:revision>
  <cp:lastPrinted>2017-05-18T04:27:21Z</cp:lastPrinted>
  <dcterms:created xsi:type="dcterms:W3CDTF">2017-05-15T02:41:30Z</dcterms:created>
  <dcterms:modified xsi:type="dcterms:W3CDTF">2017-08-21T23:17:44Z</dcterms:modified>
</cp:coreProperties>
</file>