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2" r:id="rId4"/>
    <p:sldId id="257" r:id="rId5"/>
    <p:sldId id="258" r:id="rId6"/>
    <p:sldId id="261" r:id="rId7"/>
    <p:sldId id="263" r:id="rId8"/>
    <p:sldId id="264" r:id="rId9"/>
    <p:sldId id="265" r:id="rId10"/>
    <p:sldId id="266" r:id="rId11"/>
    <p:sldId id="267" r:id="rId12"/>
    <p:sldId id="268" r:id="rId13"/>
    <p:sldId id="269" r:id="rId14"/>
    <p:sldId id="270" r:id="rId15"/>
    <p:sldId id="272" r:id="rId16"/>
    <p:sldId id="273" r:id="rId17"/>
    <p:sldId id="271" r:id="rId18"/>
    <p:sldId id="275" r:id="rId19"/>
    <p:sldId id="276" r:id="rId20"/>
    <p:sldId id="274"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7/3/2016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avoirscdi.cndp.fr/index.php?id=483#hautpage" TargetMode="External"/><Relationship Id="rId2" Type="http://schemas.openxmlformats.org/officeDocument/2006/relationships/hyperlink" Target="En%20ligne%20:%20http:/www.cndp.fr/savoirscdi/societe-de-linformation/la-politique-documentaire/textesgeneraux/politiques-documentaires-et-impact-de-la-revolution-numerique.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20http:/www.cndp.fr/savoirscdi/metier.html" TargetMode="External"/><Relationship Id="rId2" Type="http://schemas.openxmlformats.org/officeDocument/2006/relationships/hyperlink" Target="http://www.fadben.asso.fr/Connaissances-et-competences-en.html" TargetMode="External"/><Relationship Id="rId1" Type="http://schemas.openxmlformats.org/officeDocument/2006/relationships/slideLayout" Target="../slideLayouts/slideLayout2.xml"/><Relationship Id="rId6" Type="http://schemas.openxmlformats.org/officeDocument/2006/relationships/hyperlink" Target="https://www.reseau-canope.fr/savoirscdi/cdi-outil-pedagogique/conduire-desprojets/travailler-en-partenariat/climat-scolaire-le-bien-etre-et-la-reussite-de-tous/etreprofesseur-documentaliste-et-vouloir-participer-a-lamelioration-du-climat-scolaire.html" TargetMode="External"/><Relationship Id="rId5" Type="http://schemas.openxmlformats.org/officeDocument/2006/relationships/hyperlink" Target="d&#8217;acc&#232;s%20aux%20ressources%20au-del&#224;%20de%20la%20seule%20probl&#233;matique%20de%20l&#8217;ouverture%20du%20CDI..." TargetMode="External"/><Relationship Id="rId4" Type="http://schemas.openxmlformats.org/officeDocument/2006/relationships/hyperlink" Target="http://www.cndp.fr/savoirscdi/metier.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docpourdocs.fr/spip.php?breve654" TargetMode="External"/><Relationship Id="rId3" Type="http://schemas.openxmlformats.org/officeDocument/2006/relationships/hyperlink" Target="http://eduscol.education.fr/cdi/culture-de-l-information" TargetMode="External"/><Relationship Id="rId7" Type="http://schemas.openxmlformats.org/officeDocument/2006/relationships/hyperlink" Target="http://eduscol.education.fr/cdi/culture-professionnelle/la-documentationaujourdhui/evolutions-doc-cdi" TargetMode="External"/><Relationship Id="rId2" Type="http://schemas.openxmlformats.org/officeDocument/2006/relationships/hyperlink" Target="https://www.reseau-canope.fr/savoirscdi/centre-de-ressources/fonds-documentaireacquisition-traitement/les-10-commandements-dune-politique-dacquisition" TargetMode="External"/><Relationship Id="rId1" Type="http://schemas.openxmlformats.org/officeDocument/2006/relationships/slideLayout" Target="../slideLayouts/slideLayout2.xml"/><Relationship Id="rId6" Type="http://schemas.openxmlformats.org/officeDocument/2006/relationships/hyperlink" Target="http://cache.media.eduscol.education.fr/file/actus_2012/77/1/2012_vademecum_culture_int%20_web_214771.pdf%20http:/eduscol.education.fr/cid59679/les-centres-de-connaissances-et-de-culture.html" TargetMode="External"/><Relationship Id="rId5" Type="http://schemas.openxmlformats.org/officeDocument/2006/relationships/hyperlink" Target="http://eduscol.education.fr/cdi/education-medias/incontournables" TargetMode="External"/><Relationship Id="rId4" Type="http://schemas.openxmlformats.org/officeDocument/2006/relationships/hyperlink" Target="http://eduscol.education.fr/numerique/dossier/competences/education-aux-media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ac-dijon.fr/" TargetMode="External"/><Relationship Id="rId2" Type="http://schemas.openxmlformats.org/officeDocument/2006/relationships/hyperlink" Target="http://eduscol.education.fr/cdi/anim/reunion-des-interlocuteurs-academiques/reunions/2005/evalpotitiqdoc" TargetMode="External"/><Relationship Id="rId1" Type="http://schemas.openxmlformats.org/officeDocument/2006/relationships/slideLayout" Target="../slideLayouts/slideLayout2.xml"/><Relationship Id="rId4" Type="http://schemas.openxmlformats.org/officeDocument/2006/relationships/hyperlink" Target="http://www.pearltrees.com/documentation_n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2514600"/>
            <a:ext cx="9284132" cy="2262781"/>
          </a:xfrm>
        </p:spPr>
        <p:txBody>
          <a:bodyPr>
            <a:normAutofit fontScale="90000"/>
          </a:bodyPr>
          <a:lstStyle/>
          <a:p>
            <a:r>
              <a:rPr lang="fr-FR" dirty="0"/>
              <a:t>La politique documentaire pédagogique et informationnelle</a:t>
            </a:r>
          </a:p>
        </p:txBody>
      </p:sp>
      <p:sp>
        <p:nvSpPr>
          <p:cNvPr id="3" name="Sous-titre 2"/>
          <p:cNvSpPr>
            <a:spLocks noGrp="1"/>
          </p:cNvSpPr>
          <p:nvPr>
            <p:ph type="subTitle" idx="1"/>
          </p:nvPr>
        </p:nvSpPr>
        <p:spPr>
          <a:xfrm>
            <a:off x="2589213" y="4777379"/>
            <a:ext cx="9284132" cy="1126283"/>
          </a:xfrm>
        </p:spPr>
        <p:txBody>
          <a:bodyPr>
            <a:normAutofit/>
          </a:bodyPr>
          <a:lstStyle/>
          <a:p>
            <a:r>
              <a:rPr lang="fr-FR" sz="2400" dirty="0"/>
              <a:t>Aide méthodologique et trame de réflexion</a:t>
            </a:r>
          </a:p>
        </p:txBody>
      </p:sp>
      <p:sp>
        <p:nvSpPr>
          <p:cNvPr id="4" name="ZoneTexte 3"/>
          <p:cNvSpPr txBox="1"/>
          <p:nvPr/>
        </p:nvSpPr>
        <p:spPr>
          <a:xfrm>
            <a:off x="5209309" y="6276109"/>
            <a:ext cx="6664036" cy="369332"/>
          </a:xfrm>
          <a:prstGeom prst="rect">
            <a:avLst/>
          </a:prstGeom>
          <a:noFill/>
        </p:spPr>
        <p:txBody>
          <a:bodyPr wrap="square" rtlCol="0">
            <a:spAutoFit/>
          </a:bodyPr>
          <a:lstStyle/>
          <a:p>
            <a:r>
              <a:rPr lang="fr-FR" dirty="0"/>
              <a:t>J. CLEMENT. C. TRAVAGLINI –  Formation PAF- Juillet 2016</a:t>
            </a:r>
          </a:p>
        </p:txBody>
      </p:sp>
    </p:spTree>
    <p:extLst>
      <p:ext uri="{BB962C8B-B14F-4D97-AF65-F5344CB8AC3E}">
        <p14:creationId xmlns:p14="http://schemas.microsoft.com/office/powerpoint/2010/main" val="1752533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464023"/>
            <a:ext cx="8915400" cy="6264323"/>
          </a:xfrm>
        </p:spPr>
        <p:txBody>
          <a:bodyPr>
            <a:noAutofit/>
          </a:bodyPr>
          <a:lstStyle/>
          <a:p>
            <a:pPr marL="0" lvl="2" indent="0">
              <a:buNone/>
            </a:pPr>
            <a:r>
              <a:rPr lang="fr-FR" sz="2200" b="1" dirty="0">
                <a:latin typeface="Arial Narrow" panose="020B0606020202030204" pitchFamily="34" charset="0"/>
              </a:rPr>
              <a:t>6) Pour le gestionnaire</a:t>
            </a:r>
          </a:p>
          <a:p>
            <a:pPr marL="800100" lvl="3" indent="-342900">
              <a:buFont typeface="Wingdings" panose="05000000000000000000" pitchFamily="2" charset="2"/>
              <a:buChar char="v"/>
            </a:pPr>
            <a:r>
              <a:rPr lang="fr-FR" sz="2200" dirty="0">
                <a:latin typeface="Arial Narrow" panose="020B0606020202030204" pitchFamily="34" charset="0"/>
              </a:rPr>
              <a:t>Simplifier la gestion des crédits</a:t>
            </a:r>
          </a:p>
          <a:p>
            <a:pPr marL="800100" lvl="3" indent="-342900">
              <a:buFont typeface="Wingdings" panose="05000000000000000000" pitchFamily="2" charset="2"/>
              <a:buChar char="v"/>
            </a:pPr>
            <a:r>
              <a:rPr lang="fr-FR" sz="2200" dirty="0">
                <a:latin typeface="Arial Narrow" panose="020B0606020202030204" pitchFamily="34" charset="0"/>
              </a:rPr>
              <a:t>Avoir une meilleure vue d’ensemble des ressources et des besoins de l’établissement</a:t>
            </a:r>
          </a:p>
          <a:p>
            <a:pPr marL="800100" lvl="3" indent="-342900">
              <a:buFont typeface="Wingdings" panose="05000000000000000000" pitchFamily="2" charset="2"/>
              <a:buChar char="v"/>
            </a:pPr>
            <a:r>
              <a:rPr lang="fr-FR" sz="2200" dirty="0">
                <a:latin typeface="Arial Narrow" panose="020B0606020202030204" pitchFamily="34" charset="0"/>
              </a:rPr>
              <a:t>Etre associé aux choix pédagogiques</a:t>
            </a:r>
          </a:p>
          <a:p>
            <a:pPr marL="0" indent="0">
              <a:buNone/>
            </a:pPr>
            <a:endParaRPr lang="fr-FR" sz="2200" b="1" dirty="0">
              <a:latin typeface="Arial Narrow" panose="020B0606020202030204" pitchFamily="34" charset="0"/>
            </a:endParaRPr>
          </a:p>
          <a:p>
            <a:pPr marL="0" indent="0">
              <a:buNone/>
            </a:pPr>
            <a:r>
              <a:rPr lang="fr-FR" sz="2200" b="1" dirty="0">
                <a:latin typeface="Arial Narrow" panose="020B0606020202030204" pitchFamily="34" charset="0"/>
              </a:rPr>
              <a:t>7) Pour les parents d’élèves</a:t>
            </a:r>
          </a:p>
          <a:p>
            <a:pPr lvl="1">
              <a:buFont typeface="Wingdings" panose="05000000000000000000" pitchFamily="2" charset="2"/>
              <a:buChar char="v"/>
            </a:pPr>
            <a:r>
              <a:rPr lang="fr-FR" sz="2200" dirty="0">
                <a:latin typeface="Arial Narrow" panose="020B0606020202030204" pitchFamily="34" charset="0"/>
              </a:rPr>
              <a:t>Etre informé des objectifs et des enjeux de la politique documentaire de l’établissement</a:t>
            </a:r>
          </a:p>
          <a:p>
            <a:pPr lvl="1">
              <a:buFont typeface="Wingdings" panose="05000000000000000000" pitchFamily="2" charset="2"/>
              <a:buChar char="v"/>
            </a:pPr>
            <a:r>
              <a:rPr lang="fr-FR" sz="2200" dirty="0">
                <a:latin typeface="Arial Narrow" panose="020B0606020202030204" pitchFamily="34" charset="0"/>
              </a:rPr>
              <a:t>Etre informé des pratiques et des règles de l’établissement</a:t>
            </a:r>
          </a:p>
          <a:p>
            <a:pPr marL="457200" lvl="1" indent="0">
              <a:buNone/>
            </a:pPr>
            <a:endParaRPr lang="fr-FR" sz="2200" dirty="0">
              <a:latin typeface="Arial Narrow" panose="020B0606020202030204" pitchFamily="34" charset="0"/>
            </a:endParaRPr>
          </a:p>
          <a:p>
            <a:pPr marL="0" lvl="1" indent="0">
              <a:buNone/>
            </a:pPr>
            <a:r>
              <a:rPr lang="fr-FR" sz="2200" b="1" dirty="0">
                <a:latin typeface="Arial Narrow" panose="020B0606020202030204" pitchFamily="34" charset="0"/>
              </a:rPr>
              <a:t>8) Pour le corps d’inspection</a:t>
            </a:r>
          </a:p>
          <a:p>
            <a:pPr marL="685800" lvl="2">
              <a:buFont typeface="Wingdings" panose="05000000000000000000" pitchFamily="2" charset="2"/>
              <a:buChar char="v"/>
            </a:pPr>
            <a:r>
              <a:rPr lang="fr-FR" sz="2200" dirty="0">
                <a:latin typeface="Arial Narrow" panose="020B0606020202030204" pitchFamily="34" charset="0"/>
              </a:rPr>
              <a:t>S’appuyer sur une dynamique d’équipe</a:t>
            </a:r>
          </a:p>
          <a:p>
            <a:pPr marL="685800" lvl="2">
              <a:buFont typeface="Wingdings" panose="05000000000000000000" pitchFamily="2" charset="2"/>
              <a:buChar char="v"/>
            </a:pPr>
            <a:r>
              <a:rPr lang="fr-FR" sz="2200" dirty="0">
                <a:latin typeface="Arial Narrow" panose="020B0606020202030204" pitchFamily="34" charset="0"/>
              </a:rPr>
              <a:t>Avoir une vision précise des ressources, des pratiques et des équipements.</a:t>
            </a:r>
          </a:p>
        </p:txBody>
      </p:sp>
    </p:spTree>
    <p:extLst>
      <p:ext uri="{BB962C8B-B14F-4D97-AF65-F5344CB8AC3E}">
        <p14:creationId xmlns:p14="http://schemas.microsoft.com/office/powerpoint/2010/main" val="341108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fade">
                                      <p:cBhvr>
                                        <p:cTn id="3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4334" y="214677"/>
            <a:ext cx="9576565" cy="754314"/>
          </a:xfrm>
        </p:spPr>
        <p:txBody>
          <a:bodyPr/>
          <a:lstStyle/>
          <a:p>
            <a:r>
              <a:rPr lang="fr-FR" dirty="0"/>
              <a:t>Les enjeux d’une politique documentaire</a:t>
            </a:r>
          </a:p>
        </p:txBody>
      </p:sp>
      <p:sp>
        <p:nvSpPr>
          <p:cNvPr id="3" name="Espace réservé du contenu 2"/>
          <p:cNvSpPr>
            <a:spLocks noGrp="1"/>
          </p:cNvSpPr>
          <p:nvPr>
            <p:ph idx="1"/>
          </p:nvPr>
        </p:nvSpPr>
        <p:spPr>
          <a:xfrm>
            <a:off x="2074460" y="968991"/>
            <a:ext cx="9430152" cy="5663821"/>
          </a:xfrm>
        </p:spPr>
        <p:txBody>
          <a:bodyPr>
            <a:normAutofit/>
          </a:bodyPr>
          <a:lstStyle/>
          <a:p>
            <a:pPr marL="0" indent="0" algn="just">
              <a:buNone/>
            </a:pPr>
            <a:r>
              <a:rPr lang="fr-FR" sz="2200" dirty="0">
                <a:latin typeface="Arial Narrow" panose="020B0606020202030204" pitchFamily="34" charset="0"/>
              </a:rPr>
              <a:t>Les enjeux sont multiples car une politique documentaire est au service d’une éducation à la culture de l’information qui vise des valeurs communes:</a:t>
            </a:r>
          </a:p>
          <a:p>
            <a:pPr algn="just">
              <a:buFontTx/>
              <a:buChar char="-"/>
            </a:pPr>
            <a:r>
              <a:rPr lang="fr-FR" sz="2200" b="1" dirty="0">
                <a:latin typeface="Arial Narrow" panose="020B0606020202030204" pitchFamily="34" charset="0"/>
              </a:rPr>
              <a:t>Égalité des chances et l’autonomie</a:t>
            </a:r>
            <a:r>
              <a:rPr lang="fr-FR" sz="2200" dirty="0">
                <a:latin typeface="Arial Narrow" panose="020B0606020202030204" pitchFamily="34" charset="0"/>
              </a:rPr>
              <a:t>: même culture de l’information pour tous les élèves</a:t>
            </a:r>
          </a:p>
          <a:p>
            <a:pPr algn="just">
              <a:buFontTx/>
              <a:buChar char="-"/>
            </a:pPr>
            <a:r>
              <a:rPr lang="fr-FR" sz="2200" b="1" dirty="0">
                <a:latin typeface="Arial Narrow" panose="020B0606020202030204" pitchFamily="34" charset="0"/>
              </a:rPr>
              <a:t>La réussite scolaire</a:t>
            </a:r>
            <a:r>
              <a:rPr lang="fr-FR" sz="2200" dirty="0">
                <a:latin typeface="Arial Narrow" panose="020B0606020202030204" pitchFamily="34" charset="0"/>
              </a:rPr>
              <a:t>: la politique documentaire contribue à la réussite scolaire de chaque élève. Au-delà de la « technique » puisque la politique documentaire regroupe à la fois le fonds, les modalités d’acquisition, les modalités technique de diffusion de l’information, elle concerne également le volet pédagogique. Elle reflète la vision de la fonction documentaire au sein de l’EPENC, qui sera contextualisée selon les établissements.</a:t>
            </a:r>
          </a:p>
          <a:p>
            <a:pPr algn="just">
              <a:buFontTx/>
              <a:buChar char="-"/>
            </a:pPr>
            <a:r>
              <a:rPr lang="fr-FR" sz="2200" b="1" dirty="0">
                <a:latin typeface="Arial Narrow" panose="020B0606020202030204" pitchFamily="34" charset="0"/>
              </a:rPr>
              <a:t>Changement de posture professionnelle: </a:t>
            </a:r>
            <a:r>
              <a:rPr lang="fr-FR" sz="2200" dirty="0">
                <a:latin typeface="Arial Narrow" panose="020B0606020202030204" pitchFamily="34" charset="0"/>
              </a:rPr>
              <a:t>la politique documentaire est un moyen pour les différents acteurs de l’EPENC de changer de posture et de représentation par rapport à notre rôle et d’exiger une meilleure prise en compte des spécificités de notre métier.</a:t>
            </a:r>
          </a:p>
          <a:p>
            <a:pPr algn="just">
              <a:buFontTx/>
              <a:buChar char="-"/>
            </a:pPr>
            <a:endParaRPr lang="fr-FR" sz="2200" dirty="0">
              <a:latin typeface="Arial Narrow" panose="020B0606020202030204" pitchFamily="34" charset="0"/>
            </a:endParaRPr>
          </a:p>
        </p:txBody>
      </p:sp>
    </p:spTree>
    <p:extLst>
      <p:ext uri="{BB962C8B-B14F-4D97-AF65-F5344CB8AC3E}">
        <p14:creationId xmlns:p14="http://schemas.microsoft.com/office/powerpoint/2010/main" val="132230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201029"/>
            <a:ext cx="8911687" cy="699723"/>
          </a:xfrm>
        </p:spPr>
        <p:txBody>
          <a:bodyPr/>
          <a:lstStyle/>
          <a:p>
            <a:r>
              <a:rPr lang="fr-FR" dirty="0"/>
              <a:t>Les composantes</a:t>
            </a:r>
          </a:p>
        </p:txBody>
      </p:sp>
      <p:sp>
        <p:nvSpPr>
          <p:cNvPr id="3" name="Espace réservé du contenu 2"/>
          <p:cNvSpPr>
            <a:spLocks noGrp="1"/>
          </p:cNvSpPr>
          <p:nvPr>
            <p:ph idx="1"/>
          </p:nvPr>
        </p:nvSpPr>
        <p:spPr>
          <a:xfrm>
            <a:off x="2589212" y="900751"/>
            <a:ext cx="9325284" cy="5677469"/>
          </a:xfrm>
        </p:spPr>
        <p:txBody>
          <a:bodyPr>
            <a:normAutofit lnSpcReduction="10000"/>
          </a:bodyPr>
          <a:lstStyle/>
          <a:p>
            <a:r>
              <a:rPr lang="fr-FR" sz="2400" b="1" dirty="0">
                <a:latin typeface="Arial Narrow" pitchFamily="34" charset="0"/>
              </a:rPr>
              <a:t>La politique documentaire peut s’organiser autour de quatre pôles (Trèfle à quatre feuilles) </a:t>
            </a:r>
            <a:endParaRPr lang="fr-FR" sz="2200" dirty="0"/>
          </a:p>
          <a:p>
            <a:pPr>
              <a:buFontTx/>
              <a:buChar char="-"/>
            </a:pPr>
            <a:r>
              <a:rPr lang="fr-FR" sz="2200" dirty="0">
                <a:latin typeface="Arial Narrow" pitchFamily="34" charset="0"/>
              </a:rPr>
              <a:t>Politique d’acquisition et d’accès aux ressources</a:t>
            </a:r>
          </a:p>
          <a:p>
            <a:pPr>
              <a:buFontTx/>
              <a:buChar char="-"/>
            </a:pPr>
            <a:r>
              <a:rPr lang="fr-FR" sz="2200" dirty="0">
                <a:latin typeface="Arial Narrow" pitchFamily="34" charset="0"/>
              </a:rPr>
              <a:t>Politique de gestion </a:t>
            </a:r>
          </a:p>
          <a:p>
            <a:pPr>
              <a:buFontTx/>
              <a:buChar char="-"/>
            </a:pPr>
            <a:r>
              <a:rPr lang="fr-FR" sz="2200" dirty="0">
                <a:latin typeface="Arial Narrow" pitchFamily="34" charset="0"/>
              </a:rPr>
              <a:t>Politique d’accueil et de diffusion de l’information (communication)</a:t>
            </a:r>
          </a:p>
          <a:p>
            <a:pPr>
              <a:buFontTx/>
              <a:buChar char="-"/>
            </a:pPr>
            <a:r>
              <a:rPr lang="fr-FR" sz="2200" dirty="0">
                <a:latin typeface="Arial Narrow" pitchFamily="34" charset="0"/>
              </a:rPr>
              <a:t>Politique de formation à la culture de l’information et des médias</a:t>
            </a:r>
          </a:p>
          <a:p>
            <a:pPr marL="0" indent="0" algn="ctr">
              <a:buNone/>
            </a:pPr>
            <a:r>
              <a:rPr lang="fr-FR" sz="2200" dirty="0">
                <a:latin typeface="Arial Narrow" pitchFamily="34" charset="0"/>
              </a:rPr>
              <a:t>Ces pôles sont en interaction et interdépendants.</a:t>
            </a:r>
          </a:p>
          <a:p>
            <a:pPr marL="0" indent="0">
              <a:buNone/>
            </a:pPr>
            <a:endParaRPr lang="fr-FR" sz="2200" dirty="0"/>
          </a:p>
          <a:p>
            <a:pPr marL="0" indent="0">
              <a:buNone/>
            </a:pPr>
            <a:r>
              <a:rPr lang="fr-FR" sz="2200" b="1" dirty="0">
                <a:latin typeface="Arial Narrow" pitchFamily="34" charset="0"/>
              </a:rPr>
              <a:t>Du CDI au </a:t>
            </a:r>
            <a:r>
              <a:rPr lang="fr-FR" sz="2200" b="1" i="1" dirty="0">
                <a:latin typeface="Arial Narrow" pitchFamily="34" charset="0"/>
              </a:rPr>
              <a:t>Centre de Connaissances et de Culture (CCC)</a:t>
            </a:r>
          </a:p>
          <a:p>
            <a:pPr marL="0" indent="0" algn="just">
              <a:buNone/>
            </a:pPr>
            <a:r>
              <a:rPr lang="fr-FR" sz="2200" dirty="0">
                <a:latin typeface="Arial Narrow" pitchFamily="34" charset="0"/>
              </a:rPr>
              <a:t>Afin d’évoluer progressivement vers un CCC, les moyens d’action pourront porter sur l’utilisation et la cohabitation du livre et du numérique, sur l’intégration de l’espace ressource CDI au sein de l’établissement mais également au sein de son environnement local ainsi que sur le développement d’une pédagogie centrée sur l’usager afin de développer son sens des responsabilités, son esprit d’initiative et son autonomie.</a:t>
            </a:r>
          </a:p>
        </p:txBody>
      </p:sp>
    </p:spTree>
    <p:extLst>
      <p:ext uri="{BB962C8B-B14F-4D97-AF65-F5344CB8AC3E}">
        <p14:creationId xmlns:p14="http://schemas.microsoft.com/office/powerpoint/2010/main" val="823834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2146" y="512618"/>
            <a:ext cx="8915400" cy="1280890"/>
          </a:xfrm>
        </p:spPr>
        <p:txBody>
          <a:bodyPr>
            <a:normAutofit fontScale="90000"/>
          </a:bodyPr>
          <a:lstStyle/>
          <a:p>
            <a:r>
              <a:rPr lang="fr-FR" sz="4000" dirty="0"/>
              <a:t>Contrôle et suivi d’une politique documentaire: l’évaluation</a:t>
            </a:r>
            <a:br>
              <a:rPr lang="fr-FR" dirty="0">
                <a:latin typeface="Arial Narrow" panose="020B0606020202030204" pitchFamily="34" charset="0"/>
              </a:rPr>
            </a:br>
            <a:endParaRPr lang="fr-FR" dirty="0"/>
          </a:p>
        </p:txBody>
      </p:sp>
      <p:sp>
        <p:nvSpPr>
          <p:cNvPr id="3" name="Espace réservé du contenu 2"/>
          <p:cNvSpPr>
            <a:spLocks noGrp="1"/>
          </p:cNvSpPr>
          <p:nvPr>
            <p:ph idx="1"/>
          </p:nvPr>
        </p:nvSpPr>
        <p:spPr>
          <a:xfrm>
            <a:off x="2147455" y="2452254"/>
            <a:ext cx="9739745" cy="4211781"/>
          </a:xfrm>
        </p:spPr>
        <p:txBody>
          <a:bodyPr>
            <a:normAutofit/>
          </a:bodyPr>
          <a:lstStyle/>
          <a:p>
            <a:pPr algn="just"/>
            <a:r>
              <a:rPr lang="fr-FR" sz="2200" dirty="0">
                <a:latin typeface="Arial Narrow" panose="020B0606020202030204" pitchFamily="34" charset="0"/>
              </a:rPr>
              <a:t>Il n’existe pas de document de référence </a:t>
            </a:r>
            <a:r>
              <a:rPr lang="fr-FR" sz="2200" b="1" dirty="0">
                <a:latin typeface="Arial Narrow" panose="020B0606020202030204" pitchFamily="34" charset="0"/>
              </a:rPr>
              <a:t>commun</a:t>
            </a:r>
            <a:r>
              <a:rPr lang="fr-FR" sz="2200" dirty="0">
                <a:latin typeface="Arial Narrow" panose="020B0606020202030204" pitchFamily="34" charset="0"/>
              </a:rPr>
              <a:t> à tous les CDI pour construire des indicateurs d’activités. Des documents existent sur le sujet mais c’est à chaque professeur-documentaliste de construire, de rechercher et de collecter des documents  sur différents supports sur le sujet afin de procéder à leur analyse. </a:t>
            </a:r>
          </a:p>
          <a:p>
            <a:pPr marL="0" indent="0" algn="just">
              <a:buNone/>
            </a:pPr>
            <a:endParaRPr lang="fr-FR" sz="2200" dirty="0">
              <a:latin typeface="Arial Narrow" panose="020B0606020202030204" pitchFamily="34" charset="0"/>
            </a:endParaRPr>
          </a:p>
          <a:p>
            <a:pPr algn="just"/>
            <a:r>
              <a:rPr lang="fr-FR" sz="2200" b="1" dirty="0">
                <a:latin typeface="Arial Narrow" panose="020B0606020202030204" pitchFamily="34" charset="0"/>
              </a:rPr>
              <a:t>L’objectif d’avoir un cadre est de ne pas « calquer » un modèle mais de faire ses propres choix en fonction de ses objectifs et de son établissement et de partager son expérience avec d’autres collègues.</a:t>
            </a:r>
          </a:p>
        </p:txBody>
      </p:sp>
    </p:spTree>
    <p:extLst>
      <p:ext uri="{BB962C8B-B14F-4D97-AF65-F5344CB8AC3E}">
        <p14:creationId xmlns:p14="http://schemas.microsoft.com/office/powerpoint/2010/main" val="213021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387927"/>
            <a:ext cx="8915400" cy="6206837"/>
          </a:xfrm>
        </p:spPr>
        <p:txBody>
          <a:bodyPr>
            <a:normAutofit/>
          </a:bodyPr>
          <a:lstStyle/>
          <a:p>
            <a:pPr algn="just"/>
            <a:endParaRPr lang="fr-FR" sz="2200" b="1" dirty="0">
              <a:latin typeface="Arial Narrow" panose="020B0606020202030204" pitchFamily="34" charset="0"/>
            </a:endParaRPr>
          </a:p>
          <a:p>
            <a:pPr algn="just"/>
            <a:r>
              <a:rPr lang="fr-FR" sz="2200" b="1" dirty="0">
                <a:latin typeface="Arial Narrow" panose="020B0606020202030204" pitchFamily="34" charset="0"/>
              </a:rPr>
              <a:t>L’objectif général est d’aller au-delà d’un simple contrôle basé sur le fonctionnement d’un espace documentaire. </a:t>
            </a:r>
            <a:r>
              <a:rPr lang="fr-FR" sz="2200" dirty="0">
                <a:latin typeface="Arial Narrow" panose="020B0606020202030204" pitchFamily="34" charset="0"/>
              </a:rPr>
              <a:t>Le but est de se placer dans une démarche globale enveloppant l’activité pédagogique et documentaire d’un établissement scolaire: </a:t>
            </a:r>
          </a:p>
          <a:p>
            <a:pPr marL="0" indent="0" algn="just">
              <a:spcBef>
                <a:spcPts val="0"/>
              </a:spcBef>
              <a:buNone/>
            </a:pPr>
            <a:r>
              <a:rPr lang="fr-FR" sz="2200" dirty="0">
                <a:latin typeface="Arial Narrow" panose="020B0606020202030204" pitchFamily="34" charset="0"/>
              </a:rPr>
              <a:t>	- </a:t>
            </a:r>
            <a:r>
              <a:rPr lang="fr-FR" sz="2200" b="1" dirty="0">
                <a:latin typeface="Arial Narrow" panose="020B0606020202030204" pitchFamily="34" charset="0"/>
              </a:rPr>
              <a:t>cela permet de se questionner sur son activité et d’en rendre compte;</a:t>
            </a:r>
          </a:p>
          <a:p>
            <a:pPr marL="0" indent="0" algn="just">
              <a:spcBef>
                <a:spcPts val="0"/>
              </a:spcBef>
              <a:buNone/>
            </a:pPr>
            <a:r>
              <a:rPr lang="fr-FR" sz="2200" dirty="0">
                <a:latin typeface="Arial Narrow" panose="020B0606020202030204" pitchFamily="34" charset="0"/>
              </a:rPr>
              <a:t>	- </a:t>
            </a:r>
            <a:r>
              <a:rPr lang="fr-FR" sz="2200" b="1" dirty="0">
                <a:latin typeface="Arial Narrow" panose="020B0606020202030204" pitchFamily="34" charset="0"/>
              </a:rPr>
              <a:t>de se placer dans une démarche de projet</a:t>
            </a:r>
            <a:r>
              <a:rPr lang="fr-FR" sz="2200" dirty="0">
                <a:latin typeface="Arial Narrow" panose="020B0606020202030204" pitchFamily="34" charset="0"/>
              </a:rPr>
              <a:t>, donc d’évolution et d’amélioration 	pour la conduite de ses actions ou l’atteinte de ses objectifs.</a:t>
            </a:r>
          </a:p>
          <a:p>
            <a:pPr marL="0" indent="0">
              <a:buNone/>
            </a:pPr>
            <a:endParaRPr lang="fr-FR" sz="2200" b="1" dirty="0">
              <a:latin typeface="Arial Narrow" panose="020B0606020202030204" pitchFamily="34" charset="0"/>
            </a:endParaRPr>
          </a:p>
          <a:p>
            <a:r>
              <a:rPr lang="fr-FR" sz="2200" b="1" dirty="0">
                <a:latin typeface="Arial Narrow" panose="020B0606020202030204" pitchFamily="34" charset="0"/>
              </a:rPr>
              <a:t>Enfin, l’objectif est de permettre au professeur-documentaliste de </a:t>
            </a:r>
            <a:r>
              <a:rPr lang="fr-FR" sz="2200" dirty="0">
                <a:latin typeface="Arial Narrow" panose="020B0606020202030204" pitchFamily="34" charset="0"/>
              </a:rPr>
              <a:t>:</a:t>
            </a:r>
          </a:p>
          <a:p>
            <a:pPr marL="0" indent="0">
              <a:buNone/>
            </a:pPr>
            <a:endParaRPr lang="fr-FR" sz="2200" dirty="0">
              <a:latin typeface="Arial Narrow" panose="020B0606020202030204" pitchFamily="34" charset="0"/>
            </a:endParaRPr>
          </a:p>
          <a:p>
            <a:pPr lvl="1">
              <a:spcBef>
                <a:spcPts val="0"/>
              </a:spcBef>
              <a:buFontTx/>
              <a:buChar char="-"/>
            </a:pPr>
            <a:r>
              <a:rPr lang="fr-FR" sz="2200" dirty="0">
                <a:latin typeface="Arial Narrow" panose="020B0606020202030204" pitchFamily="34" charset="0"/>
              </a:rPr>
              <a:t>faire valoir son activité, </a:t>
            </a:r>
          </a:p>
          <a:p>
            <a:pPr lvl="1">
              <a:spcBef>
                <a:spcPts val="0"/>
              </a:spcBef>
              <a:buFontTx/>
              <a:buChar char="-"/>
            </a:pPr>
            <a:r>
              <a:rPr lang="fr-FR" sz="2200" dirty="0">
                <a:latin typeface="Arial Narrow" panose="020B0606020202030204" pitchFamily="34" charset="0"/>
              </a:rPr>
              <a:t>montrer les limites et les avantages de son activité</a:t>
            </a:r>
          </a:p>
          <a:p>
            <a:pPr lvl="1" algn="just">
              <a:spcBef>
                <a:spcPts val="0"/>
              </a:spcBef>
              <a:buFontTx/>
              <a:buChar char="-"/>
            </a:pPr>
            <a:r>
              <a:rPr lang="fr-FR" sz="2200" dirty="0">
                <a:latin typeface="Arial Narrow" panose="020B0606020202030204" pitchFamily="34" charset="0"/>
              </a:rPr>
              <a:t>faire état de l’usage ou des manques de moyens mis à sa disposition pour assurer ses missions documentaires et pédagogiques.</a:t>
            </a:r>
          </a:p>
        </p:txBody>
      </p:sp>
    </p:spTree>
    <p:extLst>
      <p:ext uri="{BB962C8B-B14F-4D97-AF65-F5344CB8AC3E}">
        <p14:creationId xmlns:p14="http://schemas.microsoft.com/office/powerpoint/2010/main" val="2142175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388584"/>
            <a:ext cx="8911687" cy="761344"/>
          </a:xfrm>
        </p:spPr>
        <p:txBody>
          <a:bodyPr/>
          <a:lstStyle/>
          <a:p>
            <a:r>
              <a:rPr lang="fr-FR" dirty="0"/>
              <a:t>Stratégie et démarche à adopter</a:t>
            </a:r>
          </a:p>
        </p:txBody>
      </p:sp>
      <p:sp>
        <p:nvSpPr>
          <p:cNvPr id="3" name="Espace réservé du contenu 2"/>
          <p:cNvSpPr>
            <a:spLocks noGrp="1"/>
          </p:cNvSpPr>
          <p:nvPr>
            <p:ph idx="1"/>
          </p:nvPr>
        </p:nvSpPr>
        <p:spPr>
          <a:xfrm>
            <a:off x="2589212" y="1343891"/>
            <a:ext cx="8915400" cy="5264728"/>
          </a:xfrm>
        </p:spPr>
        <p:txBody>
          <a:bodyPr>
            <a:normAutofit lnSpcReduction="10000"/>
          </a:bodyPr>
          <a:lstStyle/>
          <a:p>
            <a:r>
              <a:rPr lang="fr-FR" sz="2200" b="1" dirty="0">
                <a:latin typeface="Arial Narrow" panose="020B0606020202030204" pitchFamily="34" charset="0"/>
              </a:rPr>
              <a:t>Les temps forts de la mise en œuvre:</a:t>
            </a:r>
          </a:p>
          <a:p>
            <a:pPr marL="0" indent="0">
              <a:buNone/>
            </a:pPr>
            <a:endParaRPr lang="fr-FR" sz="2200" b="1" dirty="0">
              <a:latin typeface="Arial Narrow" panose="020B0606020202030204" pitchFamily="34" charset="0"/>
            </a:endParaRPr>
          </a:p>
          <a:p>
            <a:pPr lvl="1">
              <a:buFont typeface="Wingdings" panose="05000000000000000000" pitchFamily="2" charset="2"/>
              <a:buChar char="ü"/>
            </a:pPr>
            <a:r>
              <a:rPr lang="fr-FR" sz="2200" b="1" dirty="0">
                <a:latin typeface="Arial Narrow" panose="020B0606020202030204" pitchFamily="34" charset="0"/>
              </a:rPr>
              <a:t> </a:t>
            </a:r>
            <a:r>
              <a:rPr lang="fr-FR" sz="2200" dirty="0">
                <a:latin typeface="Arial Narrow" panose="020B0606020202030204" pitchFamily="34" charset="0"/>
              </a:rPr>
              <a:t>Constituer un groupe de travail sous l’impulsion du chef d’établissement</a:t>
            </a:r>
          </a:p>
          <a:p>
            <a:pPr lvl="1" algn="just">
              <a:buFont typeface="Wingdings" panose="05000000000000000000" pitchFamily="2" charset="2"/>
              <a:buChar char="ü"/>
            </a:pPr>
            <a:r>
              <a:rPr lang="fr-FR" sz="2200" dirty="0">
                <a:latin typeface="Arial Narrow" panose="020B0606020202030204" pitchFamily="34" charset="0"/>
              </a:rPr>
              <a:t>Réaliser un état des lieux global des publics et des pratiques existantes (</a:t>
            </a:r>
            <a:r>
              <a:rPr lang="fr-FR" sz="2200" i="1" dirty="0">
                <a:latin typeface="Arial Narrow" panose="020B0606020202030204" pitchFamily="34" charset="0"/>
              </a:rPr>
              <a:t>fiche outil 1</a:t>
            </a:r>
            <a:r>
              <a:rPr lang="fr-FR" sz="2200" dirty="0">
                <a:latin typeface="Arial Narrow" panose="020B0606020202030204" pitchFamily="34" charset="0"/>
              </a:rPr>
              <a:t>) et rédiger un diagnostic (</a:t>
            </a:r>
            <a:r>
              <a:rPr lang="fr-FR" sz="2200" i="1" dirty="0">
                <a:latin typeface="Arial Narrow" panose="020B0606020202030204" pitchFamily="34" charset="0"/>
              </a:rPr>
              <a:t>fiche outil 2</a:t>
            </a:r>
            <a:r>
              <a:rPr lang="fr-FR" sz="2200" dirty="0">
                <a:latin typeface="Arial Narrow" panose="020B0606020202030204" pitchFamily="34" charset="0"/>
              </a:rPr>
              <a:t>)</a:t>
            </a:r>
          </a:p>
          <a:p>
            <a:pPr lvl="1">
              <a:buFont typeface="Wingdings" panose="05000000000000000000" pitchFamily="2" charset="2"/>
              <a:buChar char="ü"/>
            </a:pPr>
            <a:r>
              <a:rPr lang="fr-FR" sz="2200" dirty="0">
                <a:latin typeface="Arial Narrow" panose="020B0606020202030204" pitchFamily="34" charset="0"/>
              </a:rPr>
              <a:t>Communiquer le résultat de l’état des lieux (formaliser les résultats et prévoir la diffusion de l’information)</a:t>
            </a:r>
          </a:p>
          <a:p>
            <a:pPr lvl="1">
              <a:buFont typeface="Wingdings" panose="05000000000000000000" pitchFamily="2" charset="2"/>
              <a:buChar char="ü"/>
            </a:pPr>
            <a:r>
              <a:rPr lang="fr-FR" sz="2200" dirty="0">
                <a:latin typeface="Arial Narrow" panose="020B0606020202030204" pitchFamily="34" charset="0"/>
              </a:rPr>
              <a:t>Rédiger un projet de politique documentaire d’établissement en formalisant les grands objectifs (</a:t>
            </a:r>
            <a:r>
              <a:rPr lang="fr-FR" sz="2200" i="1" dirty="0">
                <a:latin typeface="Arial Narrow" panose="020B0606020202030204" pitchFamily="34" charset="0"/>
              </a:rPr>
              <a:t>fiche outil 3</a:t>
            </a:r>
            <a:r>
              <a:rPr lang="fr-FR" sz="2200" dirty="0">
                <a:latin typeface="Arial Narrow" panose="020B0606020202030204" pitchFamily="34" charset="0"/>
              </a:rPr>
              <a:t>) et en mettant en place une méthode de travail afin d’atteindre les objectifs (</a:t>
            </a:r>
            <a:r>
              <a:rPr lang="fr-FR" sz="2200" i="1" dirty="0">
                <a:latin typeface="Arial Narrow" panose="020B0606020202030204" pitchFamily="34" charset="0"/>
              </a:rPr>
              <a:t>fiche outil 4</a:t>
            </a:r>
            <a:r>
              <a:rPr lang="fr-FR" sz="2200" dirty="0">
                <a:latin typeface="Arial Narrow" panose="020B0606020202030204" pitchFamily="34" charset="0"/>
              </a:rPr>
              <a:t>).</a:t>
            </a:r>
          </a:p>
          <a:p>
            <a:pPr lvl="1">
              <a:buFont typeface="Wingdings" panose="05000000000000000000" pitchFamily="2" charset="2"/>
              <a:buChar char="ü"/>
            </a:pPr>
            <a:r>
              <a:rPr lang="fr-FR" sz="2200" dirty="0">
                <a:latin typeface="Arial Narrow" panose="020B0606020202030204" pitchFamily="34" charset="0"/>
              </a:rPr>
              <a:t>Instaurer une concertation (conseils d’enseignement, conseil pédagogique, CVL…) et faire valider en CA.</a:t>
            </a:r>
          </a:p>
          <a:p>
            <a:pPr lvl="1">
              <a:buFont typeface="Wingdings" panose="05000000000000000000" pitchFamily="2" charset="2"/>
              <a:buChar char="ü"/>
            </a:pPr>
            <a:r>
              <a:rPr lang="fr-FR" sz="2200" dirty="0">
                <a:latin typeface="Arial Narrow" panose="020B0606020202030204" pitchFamily="34" charset="0"/>
              </a:rPr>
              <a:t>Assurer le contrôle et le suivi annuel de la politique documentaire (</a:t>
            </a:r>
            <a:r>
              <a:rPr lang="fr-FR" sz="2200" i="1" dirty="0">
                <a:latin typeface="Arial Narrow" panose="020B0606020202030204" pitchFamily="34" charset="0"/>
              </a:rPr>
              <a:t>fiche outil 5</a:t>
            </a:r>
            <a:r>
              <a:rPr lang="fr-FR" sz="2200" dirty="0">
                <a:latin typeface="Arial Narrow" panose="020B0606020202030204" pitchFamily="34" charset="0"/>
              </a:rPr>
              <a:t>)</a:t>
            </a:r>
          </a:p>
          <a:p>
            <a:pPr marL="457200" lvl="1" indent="0">
              <a:buNone/>
            </a:pPr>
            <a:endParaRPr lang="fr-FR" sz="2000" dirty="0">
              <a:latin typeface="Arial Narrow" panose="020B0606020202030204" pitchFamily="34" charset="0"/>
            </a:endParaRPr>
          </a:p>
          <a:p>
            <a:pPr lvl="1">
              <a:buFont typeface="Wingdings" panose="05000000000000000000" pitchFamily="2" charset="2"/>
              <a:buChar char="ü"/>
            </a:pPr>
            <a:endParaRPr lang="fr-FR" sz="2000" dirty="0">
              <a:latin typeface="Arial Narrow" panose="020B0606020202030204" pitchFamily="34" charset="0"/>
            </a:endParaRPr>
          </a:p>
          <a:p>
            <a:pPr marL="0" indent="0">
              <a:buNone/>
            </a:pPr>
            <a:endParaRPr lang="fr-FR" dirty="0"/>
          </a:p>
        </p:txBody>
      </p:sp>
    </p:spTree>
    <p:extLst>
      <p:ext uri="{BB962C8B-B14F-4D97-AF65-F5344CB8AC3E}">
        <p14:creationId xmlns:p14="http://schemas.microsoft.com/office/powerpoint/2010/main" val="72055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319310"/>
            <a:ext cx="8911687" cy="664363"/>
          </a:xfrm>
        </p:spPr>
        <p:txBody>
          <a:bodyPr/>
          <a:lstStyle/>
          <a:p>
            <a:r>
              <a:rPr lang="fr-FR" dirty="0"/>
              <a:t>Conclusion</a:t>
            </a:r>
          </a:p>
        </p:txBody>
      </p:sp>
      <p:sp>
        <p:nvSpPr>
          <p:cNvPr id="3" name="Espace réservé du contenu 2"/>
          <p:cNvSpPr>
            <a:spLocks noGrp="1"/>
          </p:cNvSpPr>
          <p:nvPr>
            <p:ph idx="1"/>
          </p:nvPr>
        </p:nvSpPr>
        <p:spPr>
          <a:xfrm>
            <a:off x="2592925" y="1427018"/>
            <a:ext cx="8915400" cy="4475018"/>
          </a:xfrm>
        </p:spPr>
        <p:txBody>
          <a:bodyPr>
            <a:normAutofit/>
          </a:bodyPr>
          <a:lstStyle/>
          <a:p>
            <a:pPr marL="0" indent="0" algn="just">
              <a:buNone/>
            </a:pPr>
            <a:r>
              <a:rPr lang="fr-FR" sz="2200" dirty="0">
                <a:latin typeface="Arial Narrow" panose="020B0606020202030204" pitchFamily="34" charset="0"/>
              </a:rPr>
              <a:t>Le professeur-documentaliste est un enseignant bivalent, gestionnaire d’un lieu de culture et d’apprentissage. Il a pour mission </a:t>
            </a:r>
            <a:r>
              <a:rPr lang="fr-FR" sz="2200" b="1" dirty="0">
                <a:latin typeface="Arial Narrow" panose="020B0606020202030204" pitchFamily="34" charset="0"/>
              </a:rPr>
              <a:t>d’agir avec tous les membres de la communauté scolaire </a:t>
            </a:r>
            <a:r>
              <a:rPr lang="fr-FR" sz="2200" dirty="0">
                <a:latin typeface="Arial Narrow" panose="020B0606020202030204" pitchFamily="34" charset="0"/>
              </a:rPr>
              <a:t>afin d’accompagner les élèves, promouvoir la transversalité, développer la culture de l’information (…).</a:t>
            </a:r>
          </a:p>
          <a:p>
            <a:pPr marL="0" indent="0" algn="just">
              <a:buNone/>
            </a:pPr>
            <a:endParaRPr lang="fr-FR" sz="2200" dirty="0">
              <a:latin typeface="Arial Narrow" panose="020B0606020202030204" pitchFamily="34" charset="0"/>
            </a:endParaRPr>
          </a:p>
          <a:p>
            <a:pPr marL="0" indent="0" algn="just">
              <a:buNone/>
            </a:pPr>
            <a:r>
              <a:rPr lang="fr-FR" sz="2200" b="1" dirty="0">
                <a:latin typeface="Arial Narrow" panose="020B0606020202030204" pitchFamily="34" charset="0"/>
              </a:rPr>
              <a:t>La définition d’une politique documentaire </a:t>
            </a:r>
            <a:r>
              <a:rPr lang="fr-FR" sz="2200" dirty="0">
                <a:latin typeface="Arial Narrow" panose="020B0606020202030204" pitchFamily="34" charset="0"/>
              </a:rPr>
              <a:t>permettra de fixer à moyen et à long terme les orientations du lieu CDI et les activités du professeur-documentaliste, de délimiter son périmètre d’intervention, de poser ses objectifs de travail documentaire et pédagogique, de discuter et d’évaluer les ressources matérielles, humaines et financières qui seront allouées pour atteindre les objectifs fixés.</a:t>
            </a:r>
          </a:p>
        </p:txBody>
      </p:sp>
    </p:spTree>
    <p:extLst>
      <p:ext uri="{BB962C8B-B14F-4D97-AF65-F5344CB8AC3E}">
        <p14:creationId xmlns:p14="http://schemas.microsoft.com/office/powerpoint/2010/main" val="265563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84219" y="243110"/>
            <a:ext cx="8911687" cy="809835"/>
          </a:xfrm>
        </p:spPr>
        <p:txBody>
          <a:bodyPr/>
          <a:lstStyle/>
          <a:p>
            <a:r>
              <a:rPr lang="fr-FR" dirty="0"/>
              <a:t>Bibliographie / </a:t>
            </a:r>
            <a:r>
              <a:rPr lang="fr-FR" dirty="0" err="1"/>
              <a:t>sitographie</a:t>
            </a:r>
            <a:endParaRPr lang="fr-FR" dirty="0"/>
          </a:p>
        </p:txBody>
      </p:sp>
      <p:sp>
        <p:nvSpPr>
          <p:cNvPr id="3" name="Espace réservé du contenu 2"/>
          <p:cNvSpPr>
            <a:spLocks noGrp="1"/>
          </p:cNvSpPr>
          <p:nvPr>
            <p:ph idx="1"/>
          </p:nvPr>
        </p:nvSpPr>
        <p:spPr>
          <a:xfrm>
            <a:off x="1357745" y="1052945"/>
            <a:ext cx="10654146" cy="5583381"/>
          </a:xfrm>
        </p:spPr>
        <p:txBody>
          <a:bodyPr>
            <a:normAutofit fontScale="92500" lnSpcReduction="20000"/>
          </a:bodyPr>
          <a:lstStyle/>
          <a:p>
            <a:pPr marL="0" indent="360363">
              <a:buNone/>
            </a:pPr>
            <a:r>
              <a:rPr lang="fr-FR" sz="2400" b="1" dirty="0">
                <a:latin typeface="Arial Narrow" panose="020B0606020202030204" pitchFamily="34" charset="0"/>
              </a:rPr>
              <a:t>Ressources de l’inspection: </a:t>
            </a:r>
          </a:p>
          <a:p>
            <a:pPr marL="179388" indent="84138">
              <a:buNone/>
              <a:tabLst>
                <a:tab pos="179388" algn="l"/>
              </a:tabLst>
            </a:pPr>
            <a:r>
              <a:rPr lang="fr-FR" sz="2400" dirty="0">
                <a:latin typeface="Arial Narrow" panose="020B0606020202030204" pitchFamily="34" charset="0"/>
              </a:rPr>
              <a:t>- DURPAIRE, Jean-Louis, </a:t>
            </a:r>
            <a:r>
              <a:rPr lang="fr-FR" sz="2400" i="1" dirty="0">
                <a:latin typeface="Arial Narrow" panose="020B0606020202030204" pitchFamily="34" charset="0"/>
              </a:rPr>
              <a:t>Les politiques documentaires des établissements scolaires</a:t>
            </a:r>
            <a:r>
              <a:rPr lang="fr-FR" sz="2400" dirty="0">
                <a:latin typeface="Arial Narrow" panose="020B0606020202030204" pitchFamily="34" charset="0"/>
              </a:rPr>
              <a:t>, Rapport à Monsieur le ministre de l'éducation nationale, de l'enseignement supérieur et de la recherche, mai 2004.  </a:t>
            </a:r>
          </a:p>
          <a:p>
            <a:pPr marL="179388" indent="84138">
              <a:buNone/>
              <a:tabLst>
                <a:tab pos="179388" algn="l"/>
              </a:tabLst>
            </a:pPr>
            <a:r>
              <a:rPr lang="fr-FR" sz="2400" dirty="0">
                <a:latin typeface="Arial Narrow" panose="020B0606020202030204" pitchFamily="34" charset="0"/>
              </a:rPr>
              <a:t>- DURPAIRE, Jean-Louis. </a:t>
            </a:r>
            <a:r>
              <a:rPr lang="fr-FR" sz="2400" i="1" dirty="0">
                <a:latin typeface="Arial Narrow" panose="020B0606020202030204" pitchFamily="34" charset="0"/>
              </a:rPr>
              <a:t>La politique documentaire de l'établissement scolaire et culture numérique</a:t>
            </a:r>
            <a:r>
              <a:rPr lang="fr-FR" sz="2400" dirty="0">
                <a:latin typeface="Arial Narrow" panose="020B0606020202030204" pitchFamily="34" charset="0"/>
              </a:rPr>
              <a:t>. Administration et éducation , n° 117, mars 2008, p. 81 - 88.</a:t>
            </a:r>
          </a:p>
          <a:p>
            <a:pPr marL="179388" indent="0" defTabSz="360363">
              <a:buNone/>
            </a:pPr>
            <a:r>
              <a:rPr lang="fr-FR" sz="2400" dirty="0">
                <a:latin typeface="Arial Narrow" panose="020B0606020202030204" pitchFamily="34" charset="0"/>
              </a:rPr>
              <a:t>- WARZEE, Alain, </a:t>
            </a:r>
            <a:r>
              <a:rPr lang="fr-FR" sz="2400" i="1" dirty="0">
                <a:latin typeface="Arial Narrow" panose="020B0606020202030204" pitchFamily="34" charset="0"/>
              </a:rPr>
              <a:t>Les enjeux de la fonction documentaire dans l'établissement du second degré</a:t>
            </a:r>
            <a:r>
              <a:rPr lang="fr-FR" sz="2400" dirty="0">
                <a:latin typeface="Arial Narrow" panose="020B0606020202030204" pitchFamily="34" charset="0"/>
              </a:rPr>
              <a:t>, Inspection Générale de l'Éducation Nationale. ESEN, 30 janvier 2006.</a:t>
            </a:r>
          </a:p>
          <a:p>
            <a:endParaRPr lang="fr-FR" sz="2000" b="1" dirty="0">
              <a:latin typeface="Arial Narrow" panose="020B0606020202030204" pitchFamily="34" charset="0"/>
            </a:endParaRPr>
          </a:p>
          <a:p>
            <a:r>
              <a:rPr lang="fr-FR" sz="2400" b="1" dirty="0">
                <a:latin typeface="Arial Narrow" panose="020B0606020202030204" pitchFamily="34" charset="0"/>
              </a:rPr>
              <a:t>Articles de la revue INTERCDI </a:t>
            </a:r>
          </a:p>
          <a:p>
            <a:pPr>
              <a:buFontTx/>
              <a:buChar char="-"/>
            </a:pPr>
            <a:r>
              <a:rPr lang="fr-FR" sz="2400" dirty="0">
                <a:latin typeface="Arial Narrow" panose="020B0606020202030204" pitchFamily="34" charset="0"/>
              </a:rPr>
              <a:t>KOENIG, Didier, La politique documentaire d’un établissement d’enseignement, Inter-CDI (Etampes), n°180, 12/2002, p.3.</a:t>
            </a:r>
          </a:p>
          <a:p>
            <a:pPr>
              <a:buFontTx/>
              <a:buChar char="-"/>
            </a:pPr>
            <a:r>
              <a:rPr lang="fr-FR" sz="2400" dirty="0">
                <a:latin typeface="Arial Narrow" panose="020B0606020202030204" pitchFamily="34" charset="0"/>
              </a:rPr>
              <a:t>AUMASSON, Dominique, </a:t>
            </a:r>
            <a:r>
              <a:rPr lang="fr-FR" sz="2400" i="1" dirty="0">
                <a:latin typeface="Arial Narrow" panose="020B0606020202030204" pitchFamily="34" charset="0"/>
              </a:rPr>
              <a:t>Politique documentaire en établissement scolaire</a:t>
            </a:r>
            <a:r>
              <a:rPr lang="fr-FR" sz="2400" dirty="0">
                <a:latin typeface="Arial Narrow" panose="020B0606020202030204" pitchFamily="34" charset="0"/>
              </a:rPr>
              <a:t>, Inter-CDI (Etampes), n°187, 01/2004, p.7.</a:t>
            </a:r>
          </a:p>
          <a:p>
            <a:pPr>
              <a:buFontTx/>
              <a:buChar char="-"/>
            </a:pPr>
            <a:r>
              <a:rPr lang="fr-FR" sz="2400" dirty="0">
                <a:latin typeface="Arial Narrow" panose="020B0606020202030204" pitchFamily="34" charset="0"/>
              </a:rPr>
              <a:t>AFFALOU, Gérald, </a:t>
            </a:r>
            <a:r>
              <a:rPr lang="fr-FR" sz="2400" i="1" dirty="0">
                <a:latin typeface="Arial Narrow" panose="020B0606020202030204" pitchFamily="34" charset="0"/>
              </a:rPr>
              <a:t>Travailler ensemble à la politique documentaire</a:t>
            </a:r>
            <a:r>
              <a:rPr lang="fr-FR" sz="2400" dirty="0">
                <a:latin typeface="Arial Narrow" panose="020B0606020202030204" pitchFamily="34" charset="0"/>
              </a:rPr>
              <a:t>, Inter-CDI (Etampes), n°198, 11/2005, p.11.</a:t>
            </a:r>
          </a:p>
          <a:p>
            <a:pPr marL="0" indent="0">
              <a:buNone/>
            </a:pPr>
            <a:endParaRPr lang="fr-FR" sz="2000" dirty="0">
              <a:latin typeface="Arial Narrow" panose="020B0606020202030204" pitchFamily="34" charset="0"/>
            </a:endParaRPr>
          </a:p>
        </p:txBody>
      </p:sp>
    </p:spTree>
    <p:extLst>
      <p:ext uri="{BB962C8B-B14F-4D97-AF65-F5344CB8AC3E}">
        <p14:creationId xmlns:p14="http://schemas.microsoft.com/office/powerpoint/2010/main" val="1362953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360219"/>
            <a:ext cx="8915400" cy="6179126"/>
          </a:xfrm>
        </p:spPr>
        <p:txBody>
          <a:bodyPr/>
          <a:lstStyle/>
          <a:p>
            <a:r>
              <a:rPr lang="fr-FR" sz="2200" b="1" dirty="0">
                <a:latin typeface="Arial Narrow" panose="020B0606020202030204" pitchFamily="34" charset="0"/>
              </a:rPr>
              <a:t>Ouvrages/sites généralistes sur la profession et la politique documentaire</a:t>
            </a:r>
          </a:p>
          <a:p>
            <a:pPr>
              <a:buFontTx/>
              <a:buChar char="-"/>
            </a:pPr>
            <a:r>
              <a:rPr lang="fr-FR" sz="2000" dirty="0">
                <a:latin typeface="Arial Narrow" panose="020B0606020202030204" pitchFamily="34" charset="0"/>
              </a:rPr>
              <a:t>DOMPNIER, Nicolas, </a:t>
            </a:r>
            <a:r>
              <a:rPr lang="fr-FR" sz="2000" i="1" dirty="0">
                <a:latin typeface="Arial Narrow" panose="020B0606020202030204" pitchFamily="34" charset="0"/>
              </a:rPr>
              <a:t>Le guide de l’enseignant documentaliste: de la politique documentaire aux environnements numériques</a:t>
            </a:r>
            <a:r>
              <a:rPr lang="fr-FR" sz="2000" dirty="0">
                <a:latin typeface="Arial Narrow" panose="020B0606020202030204" pitchFamily="34" charset="0"/>
              </a:rPr>
              <a:t>, </a:t>
            </a:r>
            <a:r>
              <a:rPr lang="fr-FR" sz="2000" dirty="0" err="1">
                <a:latin typeface="Arial Narrow" panose="020B0606020202030204" pitchFamily="34" charset="0"/>
              </a:rPr>
              <a:t>Scéren</a:t>
            </a:r>
            <a:r>
              <a:rPr lang="fr-FR" sz="2000" dirty="0">
                <a:latin typeface="Arial Narrow" panose="020B0606020202030204" pitchFamily="34" charset="0"/>
              </a:rPr>
              <a:t> &amp; Hachette éducation, 2006, 159p. </a:t>
            </a:r>
          </a:p>
          <a:p>
            <a:pPr>
              <a:buFontTx/>
              <a:buChar char="-"/>
            </a:pPr>
            <a:r>
              <a:rPr lang="fr-FR" sz="2000" dirty="0">
                <a:latin typeface="Arial Narrow" panose="020B0606020202030204" pitchFamily="34" charset="0"/>
              </a:rPr>
              <a:t>CHAPRON, Françoise, </a:t>
            </a:r>
            <a:r>
              <a:rPr lang="fr-FR" sz="2000" i="1" dirty="0">
                <a:latin typeface="Arial Narrow" panose="020B0606020202030204" pitchFamily="34" charset="0"/>
              </a:rPr>
              <a:t>Les CDI des lycées et collèges. De l’imprimé @u numérique</a:t>
            </a:r>
            <a:r>
              <a:rPr lang="fr-FR" sz="2000" dirty="0">
                <a:latin typeface="Arial Narrow" panose="020B0606020202030204" pitchFamily="34" charset="0"/>
              </a:rPr>
              <a:t>, PUF, 2012, 315 p.</a:t>
            </a:r>
          </a:p>
          <a:p>
            <a:pPr>
              <a:buFontTx/>
              <a:buChar char="-"/>
            </a:pPr>
            <a:r>
              <a:rPr lang="fr-FR" sz="2000" dirty="0">
                <a:latin typeface="Arial Narrow" panose="020B0606020202030204" pitchFamily="34" charset="0"/>
              </a:rPr>
              <a:t>LE DEUFF, Olivier, La formation aux cultures numériques. Une nouvelle pédagogie pour une culture de l’information à l’heure du numérique, Ed. FYP, 2011, 159 p.</a:t>
            </a:r>
          </a:p>
          <a:p>
            <a:pPr>
              <a:buFontTx/>
              <a:buChar char="-"/>
            </a:pPr>
            <a:r>
              <a:rPr lang="fr-FR" sz="2000" dirty="0">
                <a:latin typeface="Arial Narrow" panose="020B0606020202030204" pitchFamily="34" charset="0"/>
              </a:rPr>
              <a:t>POISSENOT, Claude. </a:t>
            </a:r>
            <a:r>
              <a:rPr lang="fr-FR" sz="2000" i="1" dirty="0">
                <a:latin typeface="Arial Narrow" panose="020B0606020202030204" pitchFamily="34" charset="0"/>
              </a:rPr>
              <a:t>CDI : perceptions et réalités</a:t>
            </a:r>
            <a:r>
              <a:rPr lang="fr-FR" sz="2000" dirty="0">
                <a:latin typeface="Arial Narrow" panose="020B0606020202030204" pitchFamily="34" charset="0"/>
              </a:rPr>
              <a:t>. </a:t>
            </a:r>
            <a:r>
              <a:rPr lang="fr-FR" sz="2000" dirty="0" err="1">
                <a:latin typeface="Arial Narrow" panose="020B0606020202030204" pitchFamily="34" charset="0"/>
              </a:rPr>
              <a:t>Canopé</a:t>
            </a:r>
            <a:r>
              <a:rPr lang="fr-FR" sz="2000" dirty="0">
                <a:latin typeface="Arial Narrow" panose="020B0606020202030204" pitchFamily="34" charset="0"/>
              </a:rPr>
              <a:t> éditions, 2014, 87 p.</a:t>
            </a:r>
          </a:p>
          <a:p>
            <a:pPr>
              <a:buFontTx/>
              <a:buChar char="-"/>
            </a:pPr>
            <a:r>
              <a:rPr lang="fr-FR" sz="2000" dirty="0">
                <a:latin typeface="Arial Narrow" panose="020B0606020202030204" pitchFamily="34" charset="0"/>
              </a:rPr>
              <a:t>CAVET, Dominique. </a:t>
            </a:r>
            <a:r>
              <a:rPr lang="fr-FR" sz="2000" i="1" dirty="0">
                <a:latin typeface="Arial Narrow" panose="020B0606020202030204" pitchFamily="34" charset="0"/>
              </a:rPr>
              <a:t>Politiques documentaires et impact de la révolution numérique.</a:t>
            </a:r>
            <a:r>
              <a:rPr lang="fr-FR" sz="2000" dirty="0">
                <a:latin typeface="Arial Narrow" panose="020B0606020202030204" pitchFamily="34" charset="0"/>
              </a:rPr>
              <a:t> Intervention de Dominique Cavet, responsable du secteur Documentation de l'IRD (Institut de Recherche pour le Développement) Mars 2006, 8 p. En ligne : </a:t>
            </a:r>
            <a:r>
              <a:rPr lang="fr-FR" sz="2000" dirty="0">
                <a:latin typeface="Arial Narrow" panose="020B0606020202030204" pitchFamily="34" charset="0"/>
                <a:hlinkClick r:id="rId2"/>
              </a:rPr>
              <a:t>http://www.cndp.fr/savoirscdi/societe-de-linformation/la-politique-documentaire/textesgeneraux/politiques-documentaires-et-impact-de-la-revolution-numerique.html </a:t>
            </a:r>
            <a:endParaRPr lang="fr-FR" sz="2000" dirty="0">
              <a:latin typeface="Arial Narrow" panose="020B0606020202030204" pitchFamily="34" charset="0"/>
            </a:endParaRPr>
          </a:p>
          <a:p>
            <a:pPr>
              <a:buFontTx/>
              <a:buChar char="-"/>
            </a:pPr>
            <a:r>
              <a:rPr lang="fr-FR" sz="2000" dirty="0">
                <a:latin typeface="Arial Narrow" panose="020B0606020202030204" pitchFamily="34" charset="0"/>
              </a:rPr>
              <a:t>FERRY, Françoise. </a:t>
            </a:r>
            <a:r>
              <a:rPr lang="fr-FR" sz="2000" i="1" dirty="0">
                <a:latin typeface="Arial Narrow" panose="020B0606020202030204" pitchFamily="34" charset="0"/>
              </a:rPr>
              <a:t>Politique documentaire, rôles et métiers</a:t>
            </a:r>
            <a:r>
              <a:rPr lang="fr-FR" sz="2000" dirty="0">
                <a:latin typeface="Arial Narrow" panose="020B0606020202030204" pitchFamily="34" charset="0"/>
              </a:rPr>
              <a:t>, 15 mars 2001.  En ligne : </a:t>
            </a:r>
            <a:r>
              <a:rPr lang="fr-FR" sz="2000" dirty="0">
                <a:latin typeface="Arial Narrow" panose="020B0606020202030204" pitchFamily="34" charset="0"/>
                <a:hlinkClick r:id="rId3"/>
              </a:rPr>
              <a:t>http://www.savoirscdi.cndp.fr/index.php?id=483#hautpage</a:t>
            </a:r>
            <a:endParaRPr lang="fr-FR" sz="2000" dirty="0">
              <a:latin typeface="Arial Narrow" panose="020B0606020202030204" pitchFamily="34" charset="0"/>
            </a:endParaRPr>
          </a:p>
          <a:p>
            <a:pPr>
              <a:buFontTx/>
              <a:buChar char="-"/>
            </a:pPr>
            <a:endParaRPr lang="fr-FR" sz="2000" dirty="0">
              <a:latin typeface="Arial Narrow" panose="020B0606020202030204" pitchFamily="34" charset="0"/>
            </a:endParaRPr>
          </a:p>
          <a:p>
            <a:pPr>
              <a:buFontTx/>
              <a:buChar char="-"/>
            </a:pPr>
            <a:endParaRPr lang="fr-FR" sz="2000" dirty="0">
              <a:latin typeface="Arial Narrow" panose="020B0606020202030204" pitchFamily="34" charset="0"/>
            </a:endParaRPr>
          </a:p>
        </p:txBody>
      </p:sp>
    </p:spTree>
    <p:extLst>
      <p:ext uri="{BB962C8B-B14F-4D97-AF65-F5344CB8AC3E}">
        <p14:creationId xmlns:p14="http://schemas.microsoft.com/office/powerpoint/2010/main" val="918144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512617"/>
            <a:ext cx="8915400" cy="5957455"/>
          </a:xfrm>
        </p:spPr>
        <p:txBody>
          <a:bodyPr/>
          <a:lstStyle/>
          <a:p>
            <a:r>
              <a:rPr lang="fr-FR" sz="2200" b="1" dirty="0">
                <a:latin typeface="Arial Narrow" panose="020B0606020202030204" pitchFamily="34" charset="0"/>
              </a:rPr>
              <a:t>Compétences documentaires et apprentissages</a:t>
            </a:r>
          </a:p>
          <a:p>
            <a:pPr>
              <a:buFontTx/>
              <a:buChar char="-"/>
            </a:pPr>
            <a:r>
              <a:rPr lang="fr-FR" sz="2000" dirty="0">
                <a:latin typeface="Arial Narrow" panose="020B0606020202030204" pitchFamily="34" charset="0"/>
              </a:rPr>
              <a:t>Connaissances et compétences en information – documentation. </a:t>
            </a:r>
            <a:r>
              <a:rPr lang="fr-FR" sz="2000" dirty="0" err="1">
                <a:latin typeface="Arial Narrow" panose="020B0606020202030204" pitchFamily="34" charset="0"/>
              </a:rPr>
              <a:t>Mediadoc</a:t>
            </a:r>
            <a:r>
              <a:rPr lang="fr-FR" sz="2000" dirty="0">
                <a:latin typeface="Arial Narrow" panose="020B0606020202030204" pitchFamily="34" charset="0"/>
              </a:rPr>
              <a:t> , n°5, déc.2010 En ligne : </a:t>
            </a:r>
            <a:r>
              <a:rPr lang="fr-FR" sz="2000" dirty="0">
                <a:latin typeface="Arial Narrow" panose="020B0606020202030204" pitchFamily="34" charset="0"/>
                <a:hlinkClick r:id="rId2"/>
              </a:rPr>
              <a:t>http://www.fadben.asso.fr/Connaissances-et-competences-en.html </a:t>
            </a:r>
            <a:endParaRPr lang="fr-FR" sz="2000" dirty="0">
              <a:latin typeface="Arial Narrow" panose="020B0606020202030204" pitchFamily="34" charset="0"/>
            </a:endParaRPr>
          </a:p>
          <a:p>
            <a:pPr>
              <a:buFontTx/>
              <a:buChar char="-"/>
            </a:pPr>
            <a:r>
              <a:rPr lang="fr-FR" sz="2000" dirty="0">
                <a:latin typeface="Arial Narrow" panose="020B0606020202030204" pitchFamily="34" charset="0"/>
              </a:rPr>
              <a:t>Consulter la rubrique « Métier » sur Savoirs CDI </a:t>
            </a:r>
            <a:r>
              <a:rPr lang="fr-FR" sz="2000" dirty="0">
                <a:latin typeface="Arial Narrow" panose="020B0606020202030204" pitchFamily="34" charset="0"/>
                <a:hlinkClick r:id="rId3" action="ppaction://hlinkfile"/>
              </a:rPr>
              <a:t>: </a:t>
            </a:r>
            <a:r>
              <a:rPr lang="fr-FR" sz="2000" dirty="0">
                <a:latin typeface="Arial Narrow" panose="020B0606020202030204" pitchFamily="34" charset="0"/>
                <a:hlinkClick r:id="rId4"/>
              </a:rPr>
              <a:t>http://www.cndp.fr/savoirscdi/metier.html</a:t>
            </a:r>
            <a:endParaRPr lang="fr-FR" sz="2000" dirty="0">
              <a:latin typeface="Arial Narrow" panose="020B0606020202030204" pitchFamily="34" charset="0"/>
            </a:endParaRPr>
          </a:p>
          <a:p>
            <a:pPr marL="0" indent="0">
              <a:buNone/>
            </a:pPr>
            <a:endParaRPr lang="fr-FR" sz="2000" dirty="0">
              <a:latin typeface="Arial Narrow" panose="020B0606020202030204" pitchFamily="34" charset="0"/>
            </a:endParaRPr>
          </a:p>
          <a:p>
            <a:r>
              <a:rPr lang="fr-FR" sz="2200" b="1" dirty="0">
                <a:latin typeface="Arial Narrow" panose="020B0606020202030204" pitchFamily="34" charset="0"/>
              </a:rPr>
              <a:t>La politique d’accueil comme outil d’amélioration du climat scolaire  </a:t>
            </a:r>
          </a:p>
          <a:p>
            <a:pPr marL="0" indent="0">
              <a:buNone/>
            </a:pPr>
            <a:r>
              <a:rPr lang="fr-FR" sz="2000" dirty="0">
                <a:latin typeface="Arial Narrow" panose="020B0606020202030204" pitchFamily="34" charset="0"/>
                <a:hlinkClick r:id="rId5" action="ppaction://hlinkfile"/>
              </a:rPr>
              <a:t>https://www.reseau-canope.fr/savoirscdi/cdi-outil-pedagogique/conduire-desprojets/travailler-en-partenariat/etre-professeur-documentaliste-et-vouloir-participer-alamelioration-du-climat-scolaire/repenser-laccueil-des-eleves-le-cdi-comme-outildamelioration-du-climat-scolaire.html </a:t>
            </a:r>
            <a:endParaRPr lang="fr-FR" sz="2000" dirty="0">
              <a:latin typeface="Arial Narrow" panose="020B0606020202030204" pitchFamily="34" charset="0"/>
            </a:endParaRPr>
          </a:p>
          <a:p>
            <a:pPr marL="0" indent="0">
              <a:buNone/>
            </a:pPr>
            <a:endParaRPr lang="fr-FR" sz="800" b="1" dirty="0">
              <a:latin typeface="Arial Narrow" panose="020B0606020202030204" pitchFamily="34" charset="0"/>
            </a:endParaRPr>
          </a:p>
          <a:p>
            <a:pPr marL="0" indent="0">
              <a:buNone/>
            </a:pPr>
            <a:r>
              <a:rPr lang="fr-FR" sz="2000" dirty="0">
                <a:latin typeface="Arial Narrow" panose="020B0606020202030204" pitchFamily="34" charset="0"/>
                <a:hlinkClick r:id="rId6"/>
              </a:rPr>
              <a:t>https://www.reseau-canope.fr/savoirscdi/cdi-outil-pedagogique/conduire-desprojets/travailler-en-partenariat/climat-scolaire-le-bien-etre-et-la-reussite-de-tous/etreprofesseur-documentaliste-et-vouloir-participer-a-lamelioration-du-climat-scolaire.html</a:t>
            </a:r>
            <a:endParaRPr lang="fr-FR" sz="2000" dirty="0">
              <a:latin typeface="Arial Narrow" panose="020B0606020202030204" pitchFamily="34" charset="0"/>
            </a:endParaRPr>
          </a:p>
          <a:p>
            <a:pPr marL="0" indent="0">
              <a:buNone/>
            </a:pPr>
            <a:endParaRPr lang="fr-FR" sz="2000" dirty="0">
              <a:latin typeface="Arial Narrow" panose="020B0606020202030204" pitchFamily="34" charset="0"/>
            </a:endParaRPr>
          </a:p>
        </p:txBody>
      </p:sp>
    </p:spTree>
    <p:extLst>
      <p:ext uri="{BB962C8B-B14F-4D97-AF65-F5344CB8AC3E}">
        <p14:creationId xmlns:p14="http://schemas.microsoft.com/office/powerpoint/2010/main" val="103790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849741"/>
            <a:ext cx="8911687" cy="563422"/>
          </a:xfrm>
        </p:spPr>
        <p:txBody>
          <a:bodyPr>
            <a:normAutofit fontScale="90000"/>
          </a:bodyPr>
          <a:lstStyle/>
          <a:p>
            <a:r>
              <a:rPr lang="fr-FR" dirty="0"/>
              <a:t>Plan de la formation</a:t>
            </a:r>
          </a:p>
        </p:txBody>
      </p:sp>
      <p:sp>
        <p:nvSpPr>
          <p:cNvPr id="3" name="Espace réservé du contenu 2"/>
          <p:cNvSpPr>
            <a:spLocks noGrp="1"/>
          </p:cNvSpPr>
          <p:nvPr>
            <p:ph idx="1"/>
          </p:nvPr>
        </p:nvSpPr>
        <p:spPr>
          <a:xfrm>
            <a:off x="2589212" y="2139184"/>
            <a:ext cx="8915400" cy="4317949"/>
          </a:xfrm>
        </p:spPr>
        <p:txBody>
          <a:bodyPr>
            <a:noAutofit/>
          </a:bodyPr>
          <a:lstStyle/>
          <a:p>
            <a:r>
              <a:rPr lang="fr-FR" sz="2400" dirty="0">
                <a:latin typeface="Arial Narrow" panose="020B0606020202030204" pitchFamily="34" charset="0"/>
              </a:rPr>
              <a:t>Le cadre institutionnel</a:t>
            </a:r>
          </a:p>
          <a:p>
            <a:r>
              <a:rPr lang="fr-FR" sz="2400" dirty="0">
                <a:latin typeface="Arial Narrow" panose="020B0606020202030204" pitchFamily="34" charset="0"/>
              </a:rPr>
              <a:t>Définitions et objectifs d’une politique documentaire</a:t>
            </a:r>
          </a:p>
          <a:p>
            <a:r>
              <a:rPr lang="fr-FR" sz="2400" dirty="0">
                <a:latin typeface="Arial Narrow" panose="020B0606020202030204" pitchFamily="34" charset="0"/>
              </a:rPr>
              <a:t>Pourquoi et pour qui mettre en place une politique documentaire d’établissement?</a:t>
            </a:r>
          </a:p>
          <a:p>
            <a:r>
              <a:rPr lang="fr-FR" sz="2400" dirty="0">
                <a:latin typeface="Arial Narrow" panose="020B0606020202030204" pitchFamily="34" charset="0"/>
              </a:rPr>
              <a:t>Les enjeux</a:t>
            </a:r>
          </a:p>
          <a:p>
            <a:r>
              <a:rPr lang="fr-FR" sz="2400" dirty="0">
                <a:latin typeface="Arial Narrow" panose="020B0606020202030204" pitchFamily="34" charset="0"/>
              </a:rPr>
              <a:t>Les composantes</a:t>
            </a:r>
          </a:p>
          <a:p>
            <a:r>
              <a:rPr lang="fr-FR" sz="2400" dirty="0">
                <a:latin typeface="Arial Narrow" panose="020B0606020202030204" pitchFamily="34" charset="0"/>
              </a:rPr>
              <a:t>Contrôle et suivi d’une politique documentaire: l’évaluation</a:t>
            </a:r>
          </a:p>
          <a:p>
            <a:r>
              <a:rPr lang="fr-FR" sz="2400" dirty="0">
                <a:latin typeface="Arial Narrow" panose="020B0606020202030204" pitchFamily="34" charset="0"/>
              </a:rPr>
              <a:t>Stratégie et démarche à adopter</a:t>
            </a:r>
          </a:p>
        </p:txBody>
      </p:sp>
    </p:spTree>
    <p:extLst>
      <p:ext uri="{BB962C8B-B14F-4D97-AF65-F5344CB8AC3E}">
        <p14:creationId xmlns:p14="http://schemas.microsoft.com/office/powerpoint/2010/main" val="40496850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28801" y="748145"/>
            <a:ext cx="10266218" cy="5860474"/>
          </a:xfrm>
        </p:spPr>
        <p:txBody>
          <a:bodyPr>
            <a:normAutofit/>
          </a:bodyPr>
          <a:lstStyle/>
          <a:p>
            <a:r>
              <a:rPr lang="fr-FR" sz="2200" b="1" dirty="0">
                <a:latin typeface="Arial Narrow" panose="020B0606020202030204" pitchFamily="34" charset="0"/>
              </a:rPr>
              <a:t>La politique d’acquisition et d’accès aux ressources et de formation à la culture de l’information et des médias</a:t>
            </a:r>
          </a:p>
          <a:p>
            <a:pPr>
              <a:buFontTx/>
              <a:buChar char="-"/>
            </a:pPr>
            <a:r>
              <a:rPr lang="fr-FR" sz="2000" dirty="0">
                <a:latin typeface="Arial Narrow" panose="020B0606020202030204" pitchFamily="34" charset="0"/>
                <a:hlinkClick r:id="rId2"/>
              </a:rPr>
              <a:t>https://www.reseau-canope.fr/savoirscdi/centre-de-ressources/fonds-documentaireacquisition-traitement/les-10-commandements-dune-politique-dacquisition</a:t>
            </a:r>
            <a:endParaRPr lang="fr-FR" sz="2000" dirty="0">
              <a:latin typeface="Arial Narrow" panose="020B0606020202030204" pitchFamily="34" charset="0"/>
            </a:endParaRPr>
          </a:p>
          <a:p>
            <a:pPr>
              <a:buFontTx/>
              <a:buChar char="-"/>
            </a:pPr>
            <a:r>
              <a:rPr lang="fr-FR" sz="2000" dirty="0">
                <a:latin typeface="Arial Narrow" panose="020B0606020202030204" pitchFamily="34" charset="0"/>
                <a:hlinkClick r:id="rId3"/>
              </a:rPr>
              <a:t>http://eduscol.education.fr/cdi/culture-de-l-information</a:t>
            </a:r>
            <a:endParaRPr lang="fr-FR" sz="2000" dirty="0">
              <a:latin typeface="Arial Narrow" panose="020B0606020202030204" pitchFamily="34" charset="0"/>
            </a:endParaRPr>
          </a:p>
          <a:p>
            <a:pPr>
              <a:buFontTx/>
              <a:buChar char="-"/>
            </a:pPr>
            <a:r>
              <a:rPr lang="fr-FR" sz="2000" dirty="0">
                <a:latin typeface="Arial Narrow" panose="020B0606020202030204" pitchFamily="34" charset="0"/>
                <a:hlinkClick r:id="rId4"/>
              </a:rPr>
              <a:t>http://eduscol.education.fr/numerique/dossier/competences/education-aux-medias </a:t>
            </a:r>
            <a:endParaRPr lang="fr-FR" sz="2000" dirty="0">
              <a:latin typeface="Arial Narrow" panose="020B0606020202030204" pitchFamily="34" charset="0"/>
            </a:endParaRPr>
          </a:p>
          <a:p>
            <a:pPr>
              <a:buFontTx/>
              <a:buChar char="-"/>
            </a:pPr>
            <a:r>
              <a:rPr lang="fr-FR" sz="2000" dirty="0">
                <a:latin typeface="Arial Narrow" panose="020B0606020202030204" pitchFamily="34" charset="0"/>
                <a:hlinkClick r:id="rId5"/>
              </a:rPr>
              <a:t>http://eduscol.education.fr/cdi/education-medias/incontournables </a:t>
            </a:r>
            <a:endParaRPr lang="fr-FR" sz="2000" dirty="0">
              <a:latin typeface="Arial Narrow" panose="020B0606020202030204" pitchFamily="34" charset="0"/>
            </a:endParaRPr>
          </a:p>
          <a:p>
            <a:pPr marL="0" indent="0">
              <a:buNone/>
            </a:pPr>
            <a:endParaRPr lang="fr-FR" sz="2000" dirty="0">
              <a:latin typeface="Arial Narrow" panose="020B0606020202030204" pitchFamily="34" charset="0"/>
            </a:endParaRPr>
          </a:p>
          <a:p>
            <a:r>
              <a:rPr lang="fr-FR" sz="2200" b="1" dirty="0">
                <a:latin typeface="Arial Narrow" panose="020B0606020202030204" pitchFamily="34" charset="0"/>
              </a:rPr>
              <a:t>Le centre de connaissances et de culture (3C)</a:t>
            </a:r>
          </a:p>
          <a:p>
            <a:pPr>
              <a:buFontTx/>
              <a:buChar char="-"/>
            </a:pPr>
            <a:r>
              <a:rPr lang="de-DE" sz="2000" dirty="0">
                <a:latin typeface="Arial Narrow" panose="020B0606020202030204" pitchFamily="34" charset="0"/>
                <a:hlinkClick r:id="rId6"/>
              </a:rPr>
              <a:t>http://cache.media.eduscol.education.fr/file/actus_2012/77/1/2012_vademecum_culture_int _web_214771.pdf </a:t>
            </a:r>
          </a:p>
          <a:p>
            <a:pPr>
              <a:buFontTx/>
              <a:buChar char="-"/>
            </a:pPr>
            <a:r>
              <a:rPr lang="de-DE" sz="2000" dirty="0">
                <a:latin typeface="Arial Narrow" panose="020B0606020202030204" pitchFamily="34" charset="0"/>
                <a:hlinkClick r:id="rId6"/>
              </a:rPr>
              <a:t>http://eduscol.education.fr/cid59679/les-centres-de-connaissances-et-de-culture.html </a:t>
            </a:r>
            <a:endParaRPr lang="de-DE" sz="2000" dirty="0">
              <a:latin typeface="Arial Narrow" panose="020B0606020202030204" pitchFamily="34" charset="0"/>
            </a:endParaRPr>
          </a:p>
          <a:p>
            <a:pPr>
              <a:buFontTx/>
              <a:buChar char="-"/>
            </a:pPr>
            <a:r>
              <a:rPr lang="de-DE" sz="2000" dirty="0">
                <a:latin typeface="Arial Narrow" panose="020B0606020202030204" pitchFamily="34" charset="0"/>
                <a:hlinkClick r:id="rId7"/>
              </a:rPr>
              <a:t>http://eduscol.education.fr/cdi/culture-professionnelle/la-documentationaujourdhui/evolutions-doc-cdi</a:t>
            </a:r>
            <a:r>
              <a:rPr lang="de-DE" sz="2000" dirty="0">
                <a:latin typeface="Arial Narrow" panose="020B0606020202030204" pitchFamily="34" charset="0"/>
              </a:rPr>
              <a:t> </a:t>
            </a:r>
          </a:p>
          <a:p>
            <a:pPr>
              <a:buFontTx/>
              <a:buChar char="-"/>
            </a:pPr>
            <a:r>
              <a:rPr lang="de-DE" sz="2000" dirty="0">
                <a:latin typeface="Arial Narrow" panose="020B0606020202030204" pitchFamily="34" charset="0"/>
                <a:hlinkClick r:id="rId8"/>
              </a:rPr>
              <a:t>http://www.docpourdocs.fr/spip.php?breve654 </a:t>
            </a:r>
            <a:endParaRPr lang="fr-FR" sz="2000" dirty="0">
              <a:latin typeface="Arial Narrow" panose="020B0606020202030204" pitchFamily="34" charset="0"/>
            </a:endParaRPr>
          </a:p>
          <a:p>
            <a:pPr marL="0" indent="0">
              <a:buNone/>
            </a:pPr>
            <a:endParaRPr lang="fr-FR" sz="2000" dirty="0">
              <a:latin typeface="Arial Narrow" panose="020B0606020202030204" pitchFamily="34" charset="0"/>
            </a:endParaRPr>
          </a:p>
          <a:p>
            <a:pPr marL="0" indent="0">
              <a:buNone/>
            </a:pPr>
            <a:endParaRPr lang="fr-FR" sz="2000" dirty="0">
              <a:latin typeface="Arial Narrow" panose="020B0606020202030204" pitchFamily="34" charset="0"/>
            </a:endParaRPr>
          </a:p>
          <a:p>
            <a:endParaRPr lang="fr-FR" dirty="0"/>
          </a:p>
        </p:txBody>
      </p:sp>
    </p:spTree>
    <p:extLst>
      <p:ext uri="{BB962C8B-B14F-4D97-AF65-F5344CB8AC3E}">
        <p14:creationId xmlns:p14="http://schemas.microsoft.com/office/powerpoint/2010/main" val="1988161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1" y="387927"/>
            <a:ext cx="9228715" cy="5999018"/>
          </a:xfrm>
        </p:spPr>
        <p:txBody>
          <a:bodyPr/>
          <a:lstStyle/>
          <a:p>
            <a:r>
              <a:rPr lang="fr-FR" sz="2200" b="1" dirty="0">
                <a:latin typeface="Arial Narrow" panose="020B0606020202030204" pitchFamily="34" charset="0"/>
              </a:rPr>
              <a:t>L’évaluation d’une politique documentaire</a:t>
            </a:r>
          </a:p>
          <a:p>
            <a:pPr>
              <a:buFontTx/>
              <a:buChar char="-"/>
            </a:pPr>
            <a:r>
              <a:rPr lang="fr-FR" sz="2000" dirty="0">
                <a:latin typeface="Arial Narrow" panose="020B0606020202030204" pitchFamily="34" charset="0"/>
                <a:hlinkClick r:id="rId2"/>
              </a:rPr>
              <a:t>http://eduscol.education.fr/cdi/anim/reunion-des-interlocuteurs-academiques/reunions/2005/evalpotitiqdoc</a:t>
            </a:r>
            <a:endParaRPr lang="fr-FR" sz="2000" dirty="0">
              <a:latin typeface="Arial Narrow" panose="020B0606020202030204" pitchFamily="34" charset="0"/>
            </a:endParaRPr>
          </a:p>
          <a:p>
            <a:pPr>
              <a:buFontTx/>
              <a:buChar char="-"/>
            </a:pPr>
            <a:r>
              <a:rPr lang="fr-FR" sz="2000" dirty="0">
                <a:latin typeface="Arial Narrow" panose="020B0606020202030204" pitchFamily="34" charset="0"/>
              </a:rPr>
              <a:t>Evaluation du projet documentaire pédagogique. Académie de Dijon. En ligne: </a:t>
            </a:r>
            <a:r>
              <a:rPr lang="fr-FR" sz="2000" dirty="0">
                <a:latin typeface="Arial Narrow" panose="020B0606020202030204" pitchFamily="34" charset="0"/>
                <a:hlinkClick r:id="rId3"/>
              </a:rPr>
              <a:t>http://www.ac-dijon.fr</a:t>
            </a:r>
            <a:r>
              <a:rPr lang="fr-FR" sz="2000" dirty="0">
                <a:latin typeface="Arial Narrow" panose="020B0606020202030204" pitchFamily="34" charset="0"/>
              </a:rPr>
              <a:t> Rubrique politique documentaire.</a:t>
            </a:r>
          </a:p>
          <a:p>
            <a:pPr marL="0" indent="0">
              <a:buNone/>
            </a:pPr>
            <a:endParaRPr lang="fr-FR" sz="2000" dirty="0">
              <a:latin typeface="Arial Narrow" panose="020B0606020202030204" pitchFamily="34" charset="0"/>
            </a:endParaRPr>
          </a:p>
          <a:p>
            <a:r>
              <a:rPr lang="fr-FR" sz="2200" b="1" dirty="0">
                <a:latin typeface="Arial Narrow" panose="020B0606020202030204" pitchFamily="34" charset="0"/>
              </a:rPr>
              <a:t>Ressources </a:t>
            </a:r>
            <a:r>
              <a:rPr lang="fr-FR" sz="2200" b="1" dirty="0" err="1">
                <a:latin typeface="Arial Narrow" panose="020B0606020202030204" pitchFamily="34" charset="0"/>
              </a:rPr>
              <a:t>Pearltrees</a:t>
            </a:r>
            <a:r>
              <a:rPr lang="fr-FR" sz="2200" b="1" dirty="0">
                <a:latin typeface="Arial Narrow" panose="020B0606020202030204" pitchFamily="34" charset="0"/>
              </a:rPr>
              <a:t> des professeurs-documentalistes de Nouvelle-Calédonie. Rubrique politique documentaire</a:t>
            </a:r>
          </a:p>
          <a:p>
            <a:pPr>
              <a:buFontTx/>
              <a:buChar char="-"/>
            </a:pPr>
            <a:r>
              <a:rPr lang="fr-FR" sz="2000" dirty="0">
                <a:latin typeface="Arial Narrow" panose="020B0606020202030204" pitchFamily="34" charset="0"/>
                <a:hlinkClick r:id="rId4"/>
              </a:rPr>
              <a:t>http://www.pearltrees.com/documentation_nc</a:t>
            </a:r>
            <a:endParaRPr lang="fr-FR" sz="2000" dirty="0">
              <a:latin typeface="Arial Narrow" panose="020B0606020202030204" pitchFamily="34" charset="0"/>
            </a:endParaRPr>
          </a:p>
          <a:p>
            <a:pPr>
              <a:buFontTx/>
              <a:buChar char="-"/>
            </a:pPr>
            <a:endParaRPr lang="fr-FR" dirty="0"/>
          </a:p>
        </p:txBody>
      </p:sp>
    </p:spTree>
    <p:extLst>
      <p:ext uri="{BB962C8B-B14F-4D97-AF65-F5344CB8AC3E}">
        <p14:creationId xmlns:p14="http://schemas.microsoft.com/office/powerpoint/2010/main" val="3323967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10692" y="207819"/>
            <a:ext cx="9093920" cy="911962"/>
          </a:xfrm>
        </p:spPr>
        <p:txBody>
          <a:bodyPr>
            <a:normAutofit/>
          </a:bodyPr>
          <a:lstStyle/>
          <a:p>
            <a:r>
              <a:rPr lang="fr-FR" sz="4400" dirty="0"/>
              <a:t>Le cadre institutionnel</a:t>
            </a:r>
          </a:p>
        </p:txBody>
      </p:sp>
      <p:sp>
        <p:nvSpPr>
          <p:cNvPr id="5" name="ZoneTexte 4"/>
          <p:cNvSpPr txBox="1"/>
          <p:nvPr/>
        </p:nvSpPr>
        <p:spPr>
          <a:xfrm>
            <a:off x="2410692" y="1319749"/>
            <a:ext cx="9093920" cy="5078313"/>
          </a:xfrm>
          <a:prstGeom prst="rect">
            <a:avLst/>
          </a:prstGeom>
          <a:solidFill>
            <a:schemeClr val="bg1">
              <a:lumMod val="75000"/>
            </a:schemeClr>
          </a:solidFill>
        </p:spPr>
        <p:txBody>
          <a:bodyPr wrap="square" rtlCol="0">
            <a:spAutoFit/>
          </a:bodyPr>
          <a:lstStyle/>
          <a:p>
            <a:pPr algn="ctr"/>
            <a:endParaRPr lang="fr-FR" b="1" dirty="0">
              <a:latin typeface="Arial Narrow" pitchFamily="34" charset="0"/>
            </a:endParaRPr>
          </a:p>
          <a:p>
            <a:pPr algn="ctr"/>
            <a:endParaRPr lang="fr-FR" b="1" dirty="0">
              <a:latin typeface="Arial Narrow" pitchFamily="34" charset="0"/>
            </a:endParaRPr>
          </a:p>
          <a:p>
            <a:pPr algn="ctr"/>
            <a:r>
              <a:rPr lang="fr-FR" b="1" dirty="0">
                <a:latin typeface="Arial Narrow" pitchFamily="34" charset="0"/>
              </a:rPr>
              <a:t>PROJET EDUCATIF DE LA NOUVELLE-CALEDONIE</a:t>
            </a:r>
          </a:p>
          <a:p>
            <a:pPr algn="ctr"/>
            <a:r>
              <a:rPr lang="fr-FR" dirty="0">
                <a:latin typeface="Arial Narrow" pitchFamily="34" charset="0"/>
              </a:rPr>
              <a:t>Priorités éducatives</a:t>
            </a:r>
          </a:p>
          <a:p>
            <a:pPr algn="ctr"/>
            <a:endParaRPr lang="fr-FR" dirty="0"/>
          </a:p>
          <a:p>
            <a:pPr algn="ctr"/>
            <a:endParaRPr lang="fr-FR" b="1" dirty="0">
              <a:latin typeface="Arial Narrow" pitchFamily="34" charset="0"/>
            </a:endParaRPr>
          </a:p>
          <a:p>
            <a:r>
              <a:rPr lang="fr-FR" b="1" dirty="0">
                <a:latin typeface="Arial Narrow" pitchFamily="34" charset="0"/>
              </a:rPr>
              <a:t>                  </a:t>
            </a:r>
          </a:p>
          <a:p>
            <a:r>
              <a:rPr lang="fr-FR" b="1" dirty="0">
                <a:latin typeface="Arial Narrow" pitchFamily="34" charset="0"/>
              </a:rPr>
              <a:t>         		                      	       PROJET D’ETABLISSEMENT</a:t>
            </a:r>
          </a:p>
          <a:p>
            <a:r>
              <a:rPr lang="fr-FR" b="1" dirty="0">
                <a:latin typeface="Arial Narrow" pitchFamily="34" charset="0"/>
              </a:rPr>
              <a:t>	                       			                  </a:t>
            </a:r>
            <a:r>
              <a:rPr lang="fr-FR" dirty="0">
                <a:latin typeface="Arial Narrow" pitchFamily="34" charset="0"/>
              </a:rPr>
              <a:t>Contextualisation</a:t>
            </a:r>
          </a:p>
          <a:p>
            <a:endParaRPr lang="fr-FR" b="1" dirty="0">
              <a:latin typeface="Arial Narrow" pitchFamily="34" charset="0"/>
            </a:endParaRPr>
          </a:p>
          <a:p>
            <a:endParaRPr lang="fr-FR" b="1" dirty="0">
              <a:latin typeface="Arial Narrow" pitchFamily="34" charset="0"/>
            </a:endParaRPr>
          </a:p>
          <a:p>
            <a:pPr algn="ctr"/>
            <a:endParaRPr lang="fr-FR" dirty="0">
              <a:latin typeface="Arial Narrow" pitchFamily="34" charset="0"/>
            </a:endParaRPr>
          </a:p>
          <a:p>
            <a:pPr algn="ctr"/>
            <a:endParaRPr lang="fr-FR" dirty="0">
              <a:latin typeface="Arial Narrow" pitchFamily="34" charset="0"/>
            </a:endParaRPr>
          </a:p>
          <a:p>
            <a:pPr algn="ctr"/>
            <a:r>
              <a:rPr lang="fr-FR" b="1" dirty="0">
                <a:latin typeface="Arial Narrow" pitchFamily="34" charset="0"/>
              </a:rPr>
              <a:t>POLITIQUE DOCUMENTAIRE D’ETABLISSEMENT</a:t>
            </a:r>
          </a:p>
          <a:p>
            <a:pPr algn="ctr"/>
            <a:endParaRPr lang="fr-FR" b="1" dirty="0">
              <a:latin typeface="Arial Narrow" pitchFamily="34" charset="0"/>
            </a:endParaRPr>
          </a:p>
          <a:p>
            <a:pPr algn="ctr"/>
            <a:endParaRPr lang="fr-FR" b="1" dirty="0">
              <a:latin typeface="Arial Narrow" pitchFamily="34" charset="0"/>
            </a:endParaRPr>
          </a:p>
          <a:p>
            <a:pPr algn="ctr"/>
            <a:r>
              <a:rPr lang="fr-FR" dirty="0">
                <a:latin typeface="Arial Narrow" pitchFamily="34" charset="0"/>
              </a:rPr>
              <a:t>     </a:t>
            </a:r>
          </a:p>
          <a:p>
            <a:pPr algn="ctr"/>
            <a:r>
              <a:rPr lang="fr-FR" dirty="0">
                <a:latin typeface="Arial Narrow" pitchFamily="34" charset="0"/>
              </a:rPr>
              <a:t> Projet documentaire (projet CDI)</a:t>
            </a:r>
          </a:p>
        </p:txBody>
      </p:sp>
      <p:sp>
        <p:nvSpPr>
          <p:cNvPr id="6" name="Double flèche verticale 5"/>
          <p:cNvSpPr/>
          <p:nvPr/>
        </p:nvSpPr>
        <p:spPr>
          <a:xfrm>
            <a:off x="6750791" y="2604014"/>
            <a:ext cx="265465" cy="47816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rot="5400000">
            <a:off x="6567737" y="4252131"/>
            <a:ext cx="681013" cy="29496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Double flèche verticale 7"/>
          <p:cNvSpPr/>
          <p:nvPr/>
        </p:nvSpPr>
        <p:spPr>
          <a:xfrm>
            <a:off x="6800232" y="5405307"/>
            <a:ext cx="216024" cy="43204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78110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8909" y="173734"/>
            <a:ext cx="8911687" cy="733635"/>
          </a:xfrm>
        </p:spPr>
        <p:txBody>
          <a:bodyPr/>
          <a:lstStyle/>
          <a:p>
            <a:r>
              <a:rPr lang="fr-FR" dirty="0"/>
              <a:t>Introduction</a:t>
            </a:r>
          </a:p>
        </p:txBody>
      </p:sp>
      <p:sp>
        <p:nvSpPr>
          <p:cNvPr id="3" name="Espace réservé du contenu 2"/>
          <p:cNvSpPr>
            <a:spLocks noGrp="1"/>
          </p:cNvSpPr>
          <p:nvPr>
            <p:ph idx="1"/>
          </p:nvPr>
        </p:nvSpPr>
        <p:spPr>
          <a:xfrm>
            <a:off x="1610436" y="1009934"/>
            <a:ext cx="10399593" cy="5718412"/>
          </a:xfrm>
        </p:spPr>
        <p:txBody>
          <a:bodyPr>
            <a:normAutofit/>
          </a:bodyPr>
          <a:lstStyle/>
          <a:p>
            <a:r>
              <a:rPr lang="fr-FR" sz="2000" b="1" dirty="0">
                <a:latin typeface="Arial Narrow" panose="020B0606020202030204" pitchFamily="34" charset="0"/>
              </a:rPr>
              <a:t>Définitions et objectifs:</a:t>
            </a:r>
          </a:p>
          <a:p>
            <a:pPr marL="0" indent="0">
              <a:buNone/>
            </a:pPr>
            <a:endParaRPr lang="fr-FR" sz="2000" b="1" dirty="0">
              <a:latin typeface="Arial Narrow" panose="020B0606020202030204" pitchFamily="34" charset="0"/>
            </a:endParaRPr>
          </a:p>
          <a:p>
            <a:pPr marL="0" indent="0" algn="just">
              <a:buNone/>
            </a:pPr>
            <a:r>
              <a:rPr lang="fr-FR" sz="2000" dirty="0">
                <a:latin typeface="Arial Narrow" panose="020B0606020202030204" pitchFamily="34" charset="0"/>
              </a:rPr>
              <a:t>La politique documentaire se définit « </a:t>
            </a:r>
            <a:r>
              <a:rPr lang="fr-FR" sz="2000" b="1" i="1" dirty="0">
                <a:latin typeface="Arial Narrow" panose="020B0606020202030204" pitchFamily="34" charset="0"/>
              </a:rPr>
              <a:t>comme l’ensemble des objectifs que peut viser un service documentaire pour servir un public bien définit pendant un temps défini</a:t>
            </a:r>
            <a:r>
              <a:rPr lang="fr-FR" sz="2000" dirty="0">
                <a:latin typeface="Arial Narrow" panose="020B0606020202030204" pitchFamily="34" charset="0"/>
              </a:rPr>
              <a:t> » </a:t>
            </a:r>
            <a:r>
              <a:rPr lang="fr-FR" sz="1400" dirty="0">
                <a:latin typeface="Arial Narrow" panose="020B0606020202030204" pitchFamily="34" charset="0"/>
              </a:rPr>
              <a:t>1</a:t>
            </a:r>
            <a:r>
              <a:rPr lang="fr-FR" sz="2000" dirty="0">
                <a:latin typeface="Arial Narrow" panose="020B0606020202030204" pitchFamily="34" charset="0"/>
              </a:rPr>
              <a:t>.</a:t>
            </a:r>
          </a:p>
          <a:p>
            <a:pPr marL="0" indent="0">
              <a:buNone/>
            </a:pPr>
            <a:r>
              <a:rPr lang="fr-FR" dirty="0">
                <a:latin typeface="Arial Narrow" panose="020B0606020202030204" pitchFamily="34" charset="0"/>
              </a:rPr>
              <a:t>« </a:t>
            </a:r>
            <a:r>
              <a:rPr lang="fr-FR" sz="2000" i="1" dirty="0">
                <a:latin typeface="Arial Narrow" panose="020B0606020202030204" pitchFamily="34" charset="0"/>
              </a:rPr>
              <a:t>une politique documentaire d’établissement a pour finalité de rendre l’élève acteur et citoyen dans la société de l’information et de développer son accès à la culture. Elle s’inspire de valeurs partagées et de principes</a:t>
            </a:r>
            <a:r>
              <a:rPr lang="fr-FR" sz="2000" dirty="0">
                <a:latin typeface="Arial Narrow" panose="020B0606020202030204" pitchFamily="34" charset="0"/>
              </a:rPr>
              <a:t> » </a:t>
            </a:r>
            <a:r>
              <a:rPr lang="fr-FR" sz="1400" dirty="0">
                <a:latin typeface="Arial Narrow" panose="020B0606020202030204" pitchFamily="34" charset="0"/>
              </a:rPr>
              <a:t>2.</a:t>
            </a:r>
            <a:endParaRPr lang="fr-FR" dirty="0">
              <a:latin typeface="Arial Narrow" panose="020B0606020202030204" pitchFamily="34" charset="0"/>
            </a:endParaRPr>
          </a:p>
          <a:p>
            <a:pPr marL="0" indent="0" algn="just">
              <a:buNone/>
            </a:pPr>
            <a:r>
              <a:rPr lang="fr-FR" dirty="0">
                <a:latin typeface="Arial Narrow" panose="020B0606020202030204" pitchFamily="34" charset="0"/>
              </a:rPr>
              <a:t>L</a:t>
            </a:r>
            <a:r>
              <a:rPr lang="fr-FR" sz="2000" dirty="0">
                <a:latin typeface="Arial Narrow" panose="020B0606020202030204" pitchFamily="34" charset="0"/>
              </a:rPr>
              <a:t>e projet d’établissement comporte un volet « politique documentaire », montrant ainsi l’importance accordée au document comme support d’informations et comme outil au service des apprentissages scolaires et à la réussite de tous.</a:t>
            </a:r>
          </a:p>
          <a:p>
            <a:pPr marL="0" indent="0" algn="just">
              <a:buNone/>
            </a:pPr>
            <a:r>
              <a:rPr lang="fr-FR" sz="2000" dirty="0">
                <a:latin typeface="Arial Narrow" panose="020B0606020202030204" pitchFamily="34" charset="0"/>
              </a:rPr>
              <a:t>Elle intègre au projet d’établissement toutes les actions concernant la pédagogie, la maîtrise et la gestion de l’information</a:t>
            </a:r>
            <a:r>
              <a:rPr lang="fr-FR" sz="2000" dirty="0"/>
              <a:t>.</a:t>
            </a:r>
          </a:p>
          <a:p>
            <a:pPr marL="0" indent="0">
              <a:buNone/>
            </a:pPr>
            <a:r>
              <a:rPr lang="fr-FR" sz="2000" dirty="0">
                <a:latin typeface="Arial Narrow" panose="020B0606020202030204" pitchFamily="34" charset="0"/>
              </a:rPr>
              <a:t>Elle est définie par une équipe (possibilité de constitution d’un groupe de pilotage), elle est discutée en conseil pédagogique et votée en CA, sous la responsabilité du chef d’établissement. </a:t>
            </a:r>
          </a:p>
          <a:p>
            <a:pPr marL="0" indent="0">
              <a:buNone/>
            </a:pPr>
            <a:endParaRPr lang="fr-FR" sz="2000" dirty="0">
              <a:latin typeface="Arial Narrow" panose="020B0606020202030204" pitchFamily="34" charset="0"/>
            </a:endParaRPr>
          </a:p>
          <a:p>
            <a:pPr>
              <a:spcBef>
                <a:spcPts val="0"/>
              </a:spcBef>
              <a:buAutoNum type="arabicPeriod"/>
            </a:pPr>
            <a:r>
              <a:rPr lang="fr-FR" sz="1400" dirty="0">
                <a:latin typeface="Arial Narrow" panose="020B0606020202030204" pitchFamily="34" charset="0"/>
              </a:rPr>
              <a:t>Jean-Louis DURPAIRE, </a:t>
            </a:r>
            <a:r>
              <a:rPr lang="fr-FR" sz="1400" i="1" dirty="0">
                <a:latin typeface="Arial Narrow" panose="020B0606020202030204" pitchFamily="34" charset="0"/>
              </a:rPr>
              <a:t>Les politiques documentaires des établissements scolaires</a:t>
            </a:r>
            <a:r>
              <a:rPr lang="fr-FR" sz="1400" dirty="0">
                <a:latin typeface="Arial Narrow" panose="020B0606020202030204" pitchFamily="34" charset="0"/>
              </a:rPr>
              <a:t>, Rapport MEN, mai 2004.</a:t>
            </a:r>
          </a:p>
          <a:p>
            <a:pPr>
              <a:spcBef>
                <a:spcPts val="0"/>
              </a:spcBef>
              <a:buFont typeface="Wingdings 3" charset="2"/>
              <a:buAutoNum type="arabicPeriod"/>
            </a:pPr>
            <a:r>
              <a:rPr lang="fr-FR" sz="1400" i="1" dirty="0">
                <a:latin typeface="Arial Narrow" panose="020B0606020202030204" pitchFamily="34" charset="0"/>
              </a:rPr>
              <a:t>Politique documentaire et informationnelle, </a:t>
            </a:r>
            <a:r>
              <a:rPr lang="fr-FR" sz="1400" dirty="0">
                <a:latin typeface="Arial Narrow" panose="020B0606020202030204" pitchFamily="34" charset="0"/>
              </a:rPr>
              <a:t>Académie de Lyon : http://www2.ac-lyon.fr/enseigne/documentation/poldoc/</a:t>
            </a:r>
          </a:p>
          <a:p>
            <a:pPr>
              <a:buAutoNum type="arabicPeriod"/>
            </a:pPr>
            <a:endParaRPr lang="fr-FR" sz="1400" dirty="0">
              <a:latin typeface="Arial Narrow" panose="020B0606020202030204" pitchFamily="34" charset="0"/>
            </a:endParaRPr>
          </a:p>
          <a:p>
            <a:pPr marL="0" indent="0">
              <a:buNone/>
            </a:pPr>
            <a:endParaRPr lang="fr-FR" sz="2000" dirty="0"/>
          </a:p>
        </p:txBody>
      </p:sp>
    </p:spTree>
    <p:extLst>
      <p:ext uri="{BB962C8B-B14F-4D97-AF65-F5344CB8AC3E}">
        <p14:creationId xmlns:p14="http://schemas.microsoft.com/office/powerpoint/2010/main" val="3750755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49923" y="300251"/>
            <a:ext cx="10249469" cy="6441743"/>
          </a:xfrm>
        </p:spPr>
        <p:txBody>
          <a:bodyPr>
            <a:normAutofit lnSpcReduction="10000"/>
          </a:bodyPr>
          <a:lstStyle/>
          <a:p>
            <a:pPr marL="0" indent="0" algn="just">
              <a:buNone/>
            </a:pPr>
            <a:r>
              <a:rPr lang="fr-FR" sz="2000" dirty="0">
                <a:latin typeface="Arial Narrow" panose="020B0606020202030204" pitchFamily="34" charset="0"/>
              </a:rPr>
              <a:t>La politique documentaire est </a:t>
            </a:r>
            <a:r>
              <a:rPr lang="fr-FR" sz="2000" b="1" dirty="0">
                <a:latin typeface="Arial Narrow" panose="020B0606020202030204" pitchFamily="34" charset="0"/>
              </a:rPr>
              <a:t>un ensemble d’objectifs</a:t>
            </a:r>
            <a:r>
              <a:rPr lang="fr-FR" sz="2000" dirty="0">
                <a:latin typeface="Arial Narrow" panose="020B0606020202030204" pitchFamily="34" charset="0"/>
              </a:rPr>
              <a:t> définit en lien avec les caractéristiques de l’établissement (public, offre de formation, disciplines enseignées, options…). Elle fournit un cadrage aux enseignants et à leurs projets afin de garantir l’adéquation entre leurs actions et les besoins des usagers, conformément aux orientations définies par le projet d’établissement.</a:t>
            </a:r>
          </a:p>
          <a:p>
            <a:pPr marL="0" indent="0">
              <a:buNone/>
            </a:pPr>
            <a:endParaRPr lang="fr-FR" sz="2000" dirty="0">
              <a:latin typeface="Arial Narrow" panose="020B0606020202030204" pitchFamily="34" charset="0"/>
            </a:endParaRPr>
          </a:p>
          <a:p>
            <a:pPr marL="0" indent="0">
              <a:buNone/>
            </a:pPr>
            <a:r>
              <a:rPr lang="fr-FR" sz="2000" dirty="0">
                <a:latin typeface="Arial Narrow" panose="020B0606020202030204" pitchFamily="34" charset="0"/>
              </a:rPr>
              <a:t>Elle entend </a:t>
            </a:r>
            <a:r>
              <a:rPr lang="fr-FR" sz="2000" b="1" dirty="0">
                <a:latin typeface="Arial Narrow" panose="020B0606020202030204" pitchFamily="34" charset="0"/>
              </a:rPr>
              <a:t>favoriser et dynamiser l’activité documentaire au sein de l’établissement</a:t>
            </a:r>
            <a:r>
              <a:rPr lang="fr-FR" sz="2000" dirty="0">
                <a:latin typeface="Arial Narrow" panose="020B0606020202030204" pitchFamily="34" charset="0"/>
              </a:rPr>
              <a:t>:</a:t>
            </a:r>
          </a:p>
          <a:p>
            <a:pPr>
              <a:buFontTx/>
              <a:buChar char="-"/>
            </a:pPr>
            <a:r>
              <a:rPr lang="fr-FR" sz="2000" dirty="0">
                <a:latin typeface="Arial Narrow" panose="020B0606020202030204" pitchFamily="34" charset="0"/>
              </a:rPr>
              <a:t>La gestion du fonds: classement, politique d’acquisition, valorisation…</a:t>
            </a:r>
          </a:p>
          <a:p>
            <a:pPr>
              <a:buFontTx/>
              <a:buChar char="-"/>
            </a:pPr>
            <a:r>
              <a:rPr lang="fr-FR" sz="2000" dirty="0">
                <a:latin typeface="Arial Narrow" panose="020B0606020202030204" pitchFamily="34" charset="0"/>
              </a:rPr>
              <a:t>Utilisation raisonnée des ressources mises à disposition (au CDI ou ailleurs dans l’établissement)</a:t>
            </a:r>
          </a:p>
          <a:p>
            <a:pPr>
              <a:buFontTx/>
              <a:buChar char="-"/>
            </a:pPr>
            <a:r>
              <a:rPr lang="fr-FR" sz="2000" dirty="0">
                <a:latin typeface="Arial Narrow" panose="020B0606020202030204" pitchFamily="34" charset="0"/>
              </a:rPr>
              <a:t>Exploitation des ressources et politique de formation à la culture de l’information </a:t>
            </a:r>
          </a:p>
          <a:p>
            <a:pPr marL="0" indent="0" algn="just">
              <a:buNone/>
            </a:pPr>
            <a:endParaRPr lang="fr-FR" sz="2000" dirty="0">
              <a:latin typeface="Arial Narrow" panose="020B0606020202030204" pitchFamily="34" charset="0"/>
            </a:endParaRPr>
          </a:p>
          <a:p>
            <a:pPr marL="0" indent="0" algn="just">
              <a:buNone/>
            </a:pPr>
            <a:r>
              <a:rPr lang="fr-FR" sz="2000" dirty="0">
                <a:latin typeface="Arial Narrow" panose="020B0606020202030204" pitchFamily="34" charset="0"/>
              </a:rPr>
              <a:t>La politique documentaire s’appuie </a:t>
            </a:r>
            <a:r>
              <a:rPr lang="fr-FR" sz="2000" b="1" dirty="0">
                <a:latin typeface="Arial Narrow" panose="020B0606020202030204" pitchFamily="34" charset="0"/>
              </a:rPr>
              <a:t>sur des priorités et sur les recommandations </a:t>
            </a:r>
            <a:r>
              <a:rPr lang="fr-FR" sz="2000" dirty="0">
                <a:latin typeface="Arial Narrow" panose="020B0606020202030204" pitchFamily="34" charset="0"/>
              </a:rPr>
              <a:t>de la Nouvelle-Calédonie énoncées dans les textes officiels tels que les Lettres de rentrée, les circulaires de mission des professeurs-documentalistes, le socle commun de connaissances et de compétences, le PACIFI (parcours de formation à la culture de l’information)…</a:t>
            </a:r>
          </a:p>
          <a:p>
            <a:pPr marL="0" indent="0" algn="just">
              <a:buNone/>
            </a:pPr>
            <a:endParaRPr lang="fr-FR" sz="2000" dirty="0">
              <a:latin typeface="Arial Narrow" panose="020B0606020202030204" pitchFamily="34" charset="0"/>
            </a:endParaRPr>
          </a:p>
          <a:p>
            <a:pPr marL="0" indent="0" algn="just">
              <a:buNone/>
            </a:pPr>
            <a:r>
              <a:rPr lang="fr-FR" sz="2000" dirty="0">
                <a:latin typeface="Arial Narrow" panose="020B0606020202030204" pitchFamily="34" charset="0"/>
              </a:rPr>
              <a:t>La politique documentaire </a:t>
            </a:r>
            <a:r>
              <a:rPr lang="fr-FR" sz="2000" b="1" dirty="0">
                <a:latin typeface="Arial Narrow" panose="020B0606020202030204" pitchFamily="34" charset="0"/>
              </a:rPr>
              <a:t>a pour objectif de faciliter les pratiques pédagogiques  </a:t>
            </a:r>
            <a:r>
              <a:rPr lang="fr-FR" sz="2000" dirty="0">
                <a:latin typeface="Arial Narrow" panose="020B0606020202030204" pitchFamily="34" charset="0"/>
              </a:rPr>
              <a:t>qui font appel aux ressources documentaires, en fixant des priorités, en coordonnant les ressources, en optimisant leur utilisation et en fédérant toutes les énergies dans un travail d’équipe.</a:t>
            </a:r>
          </a:p>
          <a:p>
            <a:pPr marL="0" indent="0">
              <a:buNone/>
            </a:pPr>
            <a:endParaRPr lang="fr-FR" dirty="0"/>
          </a:p>
        </p:txBody>
      </p:sp>
    </p:spTree>
    <p:extLst>
      <p:ext uri="{BB962C8B-B14F-4D97-AF65-F5344CB8AC3E}">
        <p14:creationId xmlns:p14="http://schemas.microsoft.com/office/powerpoint/2010/main" val="396291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55649" y="258350"/>
            <a:ext cx="9748963" cy="1280890"/>
          </a:xfrm>
        </p:spPr>
        <p:txBody>
          <a:bodyPr>
            <a:normAutofit/>
          </a:bodyPr>
          <a:lstStyle/>
          <a:p>
            <a:r>
              <a:rPr lang="fr-FR" dirty="0">
                <a:latin typeface="Arial Narrow" panose="020B0606020202030204" pitchFamily="34" charset="0"/>
              </a:rPr>
              <a:t>Pourquoi et pour qui mettre en place une politique documentaire d’établissement?</a:t>
            </a:r>
          </a:p>
        </p:txBody>
      </p:sp>
      <p:sp>
        <p:nvSpPr>
          <p:cNvPr id="3" name="Espace réservé du contenu 2"/>
          <p:cNvSpPr>
            <a:spLocks noGrp="1"/>
          </p:cNvSpPr>
          <p:nvPr>
            <p:ph idx="1"/>
          </p:nvPr>
        </p:nvSpPr>
        <p:spPr>
          <a:xfrm>
            <a:off x="1755649" y="1539240"/>
            <a:ext cx="9748963" cy="4984390"/>
          </a:xfrm>
        </p:spPr>
        <p:txBody>
          <a:bodyPr>
            <a:normAutofit lnSpcReduction="10000"/>
          </a:bodyPr>
          <a:lstStyle/>
          <a:p>
            <a:pPr>
              <a:spcBef>
                <a:spcPts val="0"/>
              </a:spcBef>
            </a:pPr>
            <a:endParaRPr lang="fr-FR" sz="2400" b="1" dirty="0">
              <a:latin typeface="Arial Narrow" pitchFamily="34" charset="0"/>
            </a:endParaRPr>
          </a:p>
          <a:p>
            <a:pPr>
              <a:spcBef>
                <a:spcPts val="0"/>
              </a:spcBef>
            </a:pPr>
            <a:r>
              <a:rPr lang="fr-FR" sz="2400" b="1" dirty="0">
                <a:latin typeface="Arial Narrow" pitchFamily="34" charset="0"/>
              </a:rPr>
              <a:t>Pourquoi mettre en place une politique documentaire?</a:t>
            </a:r>
          </a:p>
          <a:p>
            <a:pPr marL="0" indent="0">
              <a:spcBef>
                <a:spcPts val="0"/>
              </a:spcBef>
              <a:buNone/>
            </a:pPr>
            <a:endParaRPr lang="fr-FR" sz="2200" b="1" dirty="0">
              <a:latin typeface="Arial Narrow" pitchFamily="34" charset="0"/>
            </a:endParaRPr>
          </a:p>
          <a:p>
            <a:pPr>
              <a:spcBef>
                <a:spcPts val="0"/>
              </a:spcBef>
              <a:buFont typeface="Wingdings" panose="05000000000000000000" pitchFamily="2" charset="2"/>
              <a:buChar char="Ø"/>
            </a:pPr>
            <a:r>
              <a:rPr lang="fr-FR" sz="2200" dirty="0">
                <a:latin typeface="Arial Narrow" pitchFamily="34" charset="0"/>
              </a:rPr>
              <a:t>Pour avoir une vue d’ensemble des enjeux documentaires: </a:t>
            </a:r>
          </a:p>
          <a:p>
            <a:pPr marL="754063" lvl="1">
              <a:spcBef>
                <a:spcPts val="0"/>
              </a:spcBef>
              <a:buFontTx/>
              <a:buChar char="-"/>
            </a:pPr>
            <a:r>
              <a:rPr lang="fr-FR" sz="2200" dirty="0">
                <a:latin typeface="Arial Narrow" pitchFamily="34" charset="0"/>
              </a:rPr>
              <a:t>Rationaliser les acquisitions, </a:t>
            </a:r>
          </a:p>
          <a:p>
            <a:pPr lvl="1">
              <a:spcBef>
                <a:spcPts val="0"/>
              </a:spcBef>
              <a:buFontTx/>
              <a:buChar char="-"/>
            </a:pPr>
            <a:r>
              <a:rPr lang="fr-FR" sz="2200" dirty="0">
                <a:latin typeface="Arial Narrow" pitchFamily="34" charset="0"/>
              </a:rPr>
              <a:t>Organiser l’accès aux ressources, </a:t>
            </a:r>
          </a:p>
          <a:p>
            <a:pPr lvl="1">
              <a:spcBef>
                <a:spcPts val="0"/>
              </a:spcBef>
              <a:buFontTx/>
              <a:buChar char="-"/>
            </a:pPr>
            <a:r>
              <a:rPr lang="fr-FR" sz="2200" dirty="0">
                <a:latin typeface="Arial Narrow" pitchFamily="34" charset="0"/>
              </a:rPr>
              <a:t>Construire une formation à la maîtrise de l’information,</a:t>
            </a:r>
          </a:p>
          <a:p>
            <a:pPr lvl="1">
              <a:spcBef>
                <a:spcPts val="0"/>
              </a:spcBef>
              <a:buFontTx/>
              <a:buChar char="-"/>
            </a:pPr>
            <a:r>
              <a:rPr lang="fr-FR" sz="2200" dirty="0">
                <a:latin typeface="Arial Narrow" pitchFamily="34" charset="0"/>
              </a:rPr>
              <a:t>Favoriser la communication</a:t>
            </a:r>
          </a:p>
          <a:p>
            <a:pPr lvl="1">
              <a:spcBef>
                <a:spcPts val="0"/>
              </a:spcBef>
              <a:buFontTx/>
              <a:buChar char="-"/>
            </a:pPr>
            <a:endParaRPr lang="fr-FR" sz="2200" dirty="0">
              <a:latin typeface="Arial Narrow" pitchFamily="34" charset="0"/>
            </a:endParaRPr>
          </a:p>
          <a:p>
            <a:pPr>
              <a:spcBef>
                <a:spcPts val="0"/>
              </a:spcBef>
              <a:buFont typeface="Wingdings" panose="05000000000000000000" pitchFamily="2" charset="2"/>
              <a:buChar char="Ø"/>
            </a:pPr>
            <a:r>
              <a:rPr lang="fr-FR" sz="2200" dirty="0">
                <a:latin typeface="Arial Narrow" pitchFamily="34" charset="0"/>
              </a:rPr>
              <a:t>Rendre l’élève acteur et citoyen de la société de l’information </a:t>
            </a:r>
          </a:p>
          <a:p>
            <a:pPr marL="354013">
              <a:spcBef>
                <a:spcPts val="0"/>
              </a:spcBef>
              <a:buFont typeface="Wingdings" panose="05000000000000000000" pitchFamily="2" charset="2"/>
              <a:buChar char="Ø"/>
            </a:pPr>
            <a:r>
              <a:rPr lang="fr-FR" sz="2200" dirty="0">
                <a:latin typeface="Arial Narrow" pitchFamily="34" charset="0"/>
              </a:rPr>
              <a:t>Favoriser l’intégration des TICE dans les pratiques pédagogiques</a:t>
            </a:r>
          </a:p>
          <a:p>
            <a:pPr>
              <a:spcBef>
                <a:spcPts val="0"/>
              </a:spcBef>
              <a:buFont typeface="Wingdings" panose="05000000000000000000" pitchFamily="2" charset="2"/>
              <a:buChar char="Ø"/>
            </a:pPr>
            <a:r>
              <a:rPr lang="fr-FR" sz="2200" dirty="0">
                <a:latin typeface="Arial Narrow" pitchFamily="34" charset="0"/>
              </a:rPr>
              <a:t>Développer l’accès à la culture</a:t>
            </a:r>
          </a:p>
          <a:p>
            <a:pPr>
              <a:spcBef>
                <a:spcPts val="0"/>
              </a:spcBef>
              <a:buFont typeface="Wingdings" panose="05000000000000000000" pitchFamily="2" charset="2"/>
              <a:buChar char="Ø"/>
            </a:pPr>
            <a:r>
              <a:rPr lang="fr-FR" sz="2200" dirty="0">
                <a:latin typeface="Arial Narrow" pitchFamily="34" charset="0"/>
              </a:rPr>
              <a:t>Travailler sur le moyen et le long terme</a:t>
            </a:r>
          </a:p>
          <a:p>
            <a:pPr>
              <a:spcBef>
                <a:spcPts val="0"/>
              </a:spcBef>
              <a:buFont typeface="Wingdings" panose="05000000000000000000" pitchFamily="2" charset="2"/>
              <a:buChar char="Ø"/>
            </a:pPr>
            <a:r>
              <a:rPr lang="fr-FR" sz="2200" dirty="0">
                <a:latin typeface="Arial Narrow" pitchFamily="34" charset="0"/>
              </a:rPr>
              <a:t>Formaliser ce qui est sous-entendu </a:t>
            </a:r>
          </a:p>
          <a:p>
            <a:pPr>
              <a:spcBef>
                <a:spcPts val="0"/>
              </a:spcBef>
              <a:buFont typeface="Wingdings" panose="05000000000000000000" pitchFamily="2" charset="2"/>
              <a:buChar char="Ø"/>
            </a:pPr>
            <a:r>
              <a:rPr lang="fr-FR" sz="2200" dirty="0">
                <a:latin typeface="Arial Narrow" pitchFamily="34" charset="0"/>
              </a:rPr>
              <a:t>Préciser l’apport du professeur-documentaliste et de disciplines dans les apprentissages (…)</a:t>
            </a:r>
          </a:p>
          <a:p>
            <a:endParaRPr lang="fr-FR" dirty="0"/>
          </a:p>
          <a:p>
            <a:endParaRPr lang="fr-FR" dirty="0"/>
          </a:p>
        </p:txBody>
      </p:sp>
    </p:spTree>
    <p:extLst>
      <p:ext uri="{BB962C8B-B14F-4D97-AF65-F5344CB8AC3E}">
        <p14:creationId xmlns:p14="http://schemas.microsoft.com/office/powerpoint/2010/main" val="1283463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fade">
                                      <p:cBhvr>
                                        <p:cTn id="29" dur="500"/>
                                        <p:tgtEl>
                                          <p:spTgt spid="3">
                                            <p:txEl>
                                              <p:pRg st="9" end="9"/>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fade">
                                      <p:cBhvr>
                                        <p:cTn id="35" dur="500"/>
                                        <p:tgtEl>
                                          <p:spTgt spid="3">
                                            <p:txEl>
                                              <p:pRg st="11" end="11"/>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Effect transition="in" filter="fade">
                                      <p:cBhvr>
                                        <p:cTn id="38" dur="500"/>
                                        <p:tgtEl>
                                          <p:spTgt spid="3">
                                            <p:txEl>
                                              <p:pRg st="12" end="12"/>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animEffect transition="in" filter="fade">
                                      <p:cBhvr>
                                        <p:cTn id="41" dur="500"/>
                                        <p:tgtEl>
                                          <p:spTgt spid="3">
                                            <p:txEl>
                                              <p:pRg st="13" end="13"/>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animEffect transition="in" filter="fade">
                                      <p:cBhvr>
                                        <p:cTn id="44"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74460" y="709683"/>
            <a:ext cx="9812740" cy="5977719"/>
          </a:xfrm>
        </p:spPr>
        <p:txBody>
          <a:bodyPr>
            <a:normAutofit/>
          </a:bodyPr>
          <a:lstStyle/>
          <a:p>
            <a:r>
              <a:rPr lang="fr-FR" sz="2400" b="1" dirty="0">
                <a:latin typeface="Arial Narrow" pitchFamily="34" charset="0"/>
              </a:rPr>
              <a:t>Pour qui mettre en place une politique documentaire? Les acteurs concernés</a:t>
            </a:r>
            <a:endParaRPr lang="fr-FR" sz="2000" b="1" dirty="0">
              <a:latin typeface="Arial Narrow" pitchFamily="34" charset="0"/>
            </a:endParaRPr>
          </a:p>
          <a:p>
            <a:pPr marL="0" indent="0">
              <a:buNone/>
            </a:pPr>
            <a:r>
              <a:rPr lang="fr-FR" sz="2200" b="1" dirty="0">
                <a:latin typeface="Arial Narrow" pitchFamily="34" charset="0"/>
              </a:rPr>
              <a:t>La politique documentaire concerne</a:t>
            </a:r>
            <a:r>
              <a:rPr lang="fr-FR" sz="2200" dirty="0">
                <a:latin typeface="Arial Narrow" pitchFamily="34" charset="0"/>
              </a:rPr>
              <a:t> : </a:t>
            </a:r>
          </a:p>
          <a:p>
            <a:pPr marL="0" indent="0">
              <a:buNone/>
            </a:pPr>
            <a:r>
              <a:rPr lang="fr-FR" sz="2200" dirty="0">
                <a:latin typeface="Arial Narrow" pitchFamily="34" charset="0"/>
              </a:rPr>
              <a:t>L’équipe de direction, le professeur-documentaliste, les élèves, les enseignants, le CPE, le gestionnaire, les parents, le corps d’inspection…</a:t>
            </a:r>
          </a:p>
          <a:p>
            <a:pPr marL="0" indent="0">
              <a:buNone/>
            </a:pPr>
            <a:r>
              <a:rPr lang="fr-FR" sz="2200" b="1" dirty="0">
                <a:latin typeface="Arial Narrow" pitchFamily="34" charset="0"/>
              </a:rPr>
              <a:t>= faire évoluer nos pratiques dans une démarche collective</a:t>
            </a:r>
          </a:p>
          <a:p>
            <a:pPr marL="0" indent="0">
              <a:buNone/>
            </a:pPr>
            <a:endParaRPr lang="fr-FR" sz="2200" b="1" dirty="0">
              <a:latin typeface="Arial Narrow" pitchFamily="34" charset="0"/>
            </a:endParaRPr>
          </a:p>
          <a:p>
            <a:pPr marL="0" indent="0" algn="just">
              <a:buNone/>
            </a:pPr>
            <a:r>
              <a:rPr lang="fr-FR" sz="2200" b="1" dirty="0">
                <a:latin typeface="Arial Narrow" pitchFamily="34" charset="0"/>
              </a:rPr>
              <a:t>Quels sont les intérêts pour chacun des acteurs de la mise en place d’une politique documentaire?</a:t>
            </a:r>
          </a:p>
          <a:p>
            <a:pPr marL="0" indent="0">
              <a:buNone/>
            </a:pPr>
            <a:r>
              <a:rPr lang="fr-FR" sz="2200" b="1" dirty="0">
                <a:latin typeface="Arial Narrow" pitchFamily="34" charset="0"/>
              </a:rPr>
              <a:t>1) Pour l’équipe de direction</a:t>
            </a:r>
            <a:r>
              <a:rPr lang="fr-FR" sz="2200" dirty="0">
                <a:latin typeface="Arial Narrow" pitchFamily="34" charset="0"/>
              </a:rPr>
              <a:t>: </a:t>
            </a:r>
          </a:p>
          <a:p>
            <a:pPr lvl="1">
              <a:buFont typeface="Wingdings" panose="05000000000000000000" pitchFamily="2" charset="2"/>
              <a:buChar char="v"/>
            </a:pPr>
            <a:r>
              <a:rPr lang="fr-FR" sz="2200" dirty="0">
                <a:latin typeface="Arial Narrow" pitchFamily="34" charset="0"/>
              </a:rPr>
              <a:t>Fédérer des équipes autour d’un projet</a:t>
            </a:r>
          </a:p>
          <a:p>
            <a:pPr lvl="1">
              <a:buFont typeface="Wingdings" panose="05000000000000000000" pitchFamily="2" charset="2"/>
              <a:buChar char="v"/>
            </a:pPr>
            <a:r>
              <a:rPr lang="fr-FR" sz="2200" dirty="0">
                <a:latin typeface="Arial Narrow" pitchFamily="34" charset="0"/>
              </a:rPr>
              <a:t>Donner du sens à l’action collective dans le domaine de la politique documentaire</a:t>
            </a:r>
          </a:p>
          <a:p>
            <a:pPr lvl="1">
              <a:buFont typeface="Wingdings" panose="05000000000000000000" pitchFamily="2" charset="2"/>
              <a:buChar char="v"/>
            </a:pPr>
            <a:r>
              <a:rPr lang="fr-FR" sz="2200" dirty="0">
                <a:latin typeface="Arial Narrow" pitchFamily="34" charset="0"/>
              </a:rPr>
              <a:t>Optimiser l’exploitation pédagogiques des ressources</a:t>
            </a:r>
          </a:p>
          <a:p>
            <a:pPr lvl="1">
              <a:buFont typeface="Wingdings" panose="05000000000000000000" pitchFamily="2" charset="2"/>
              <a:buChar char="v"/>
            </a:pPr>
            <a:r>
              <a:rPr lang="fr-FR" sz="2200" dirty="0">
                <a:latin typeface="Arial Narrow" pitchFamily="34" charset="0"/>
              </a:rPr>
              <a:t>Faciliter la mise en œuvre des nouveaux dispositifs pédagogiques (…)</a:t>
            </a:r>
          </a:p>
          <a:p>
            <a:pPr marL="0" lvl="1" indent="0">
              <a:buNone/>
            </a:pPr>
            <a:endParaRPr lang="fr-FR" sz="2000" dirty="0">
              <a:latin typeface="Arial Narrow" pitchFamily="34" charset="0"/>
            </a:endParaRPr>
          </a:p>
        </p:txBody>
      </p:sp>
    </p:spTree>
    <p:extLst>
      <p:ext uri="{BB962C8B-B14F-4D97-AF65-F5344CB8AC3E}">
        <p14:creationId xmlns:p14="http://schemas.microsoft.com/office/powerpoint/2010/main" val="13748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92825" y="177421"/>
            <a:ext cx="9539784" cy="6400800"/>
          </a:xfrm>
        </p:spPr>
        <p:txBody>
          <a:bodyPr>
            <a:normAutofit lnSpcReduction="10000"/>
          </a:bodyPr>
          <a:lstStyle/>
          <a:p>
            <a:pPr marL="0" indent="0">
              <a:buNone/>
            </a:pPr>
            <a:r>
              <a:rPr lang="fr-FR" sz="2200" b="1" dirty="0">
                <a:latin typeface="Arial Narrow" panose="020B0606020202030204" pitchFamily="34" charset="0"/>
              </a:rPr>
              <a:t>2) Pour le professeur-documentaliste:</a:t>
            </a:r>
          </a:p>
          <a:p>
            <a:pPr lvl="1">
              <a:buFont typeface="Wingdings" panose="05000000000000000000" pitchFamily="2" charset="2"/>
              <a:buChar char="v"/>
            </a:pPr>
            <a:r>
              <a:rPr lang="fr-FR" sz="2200" dirty="0">
                <a:latin typeface="Arial Narrow" pitchFamily="34" charset="0"/>
              </a:rPr>
              <a:t>Conforter sa collaboration avec les enseignants</a:t>
            </a:r>
          </a:p>
          <a:p>
            <a:pPr lvl="1">
              <a:buFont typeface="Wingdings" panose="05000000000000000000" pitchFamily="2" charset="2"/>
              <a:buChar char="v"/>
            </a:pPr>
            <a:r>
              <a:rPr lang="fr-FR" sz="2200" dirty="0">
                <a:latin typeface="Arial Narrow" pitchFamily="34" charset="0"/>
              </a:rPr>
              <a:t>Mieux faire connaitre son rôle et sa fonction</a:t>
            </a:r>
          </a:p>
          <a:p>
            <a:pPr lvl="1">
              <a:buFont typeface="Wingdings" panose="05000000000000000000" pitchFamily="2" charset="2"/>
              <a:buChar char="v"/>
            </a:pPr>
            <a:r>
              <a:rPr lang="fr-FR" sz="2200" dirty="0">
                <a:latin typeface="Arial Narrow" pitchFamily="34" charset="0"/>
              </a:rPr>
              <a:t>S’appuyer sur des décisions collectives</a:t>
            </a:r>
          </a:p>
          <a:p>
            <a:pPr lvl="1">
              <a:buFont typeface="Wingdings" panose="05000000000000000000" pitchFamily="2" charset="2"/>
              <a:buChar char="v"/>
            </a:pPr>
            <a:r>
              <a:rPr lang="fr-FR" sz="2200" dirty="0">
                <a:latin typeface="Arial Narrow" pitchFamily="34" charset="0"/>
              </a:rPr>
              <a:t>Avoir une meilleure vue d’ensemble des ressources et des pratiques </a:t>
            </a:r>
          </a:p>
          <a:p>
            <a:pPr lvl="1">
              <a:buFont typeface="Wingdings" panose="05000000000000000000" pitchFamily="2" charset="2"/>
              <a:buChar char="v"/>
            </a:pPr>
            <a:r>
              <a:rPr lang="fr-FR" sz="2200" dirty="0">
                <a:latin typeface="Arial Narrow" pitchFamily="34" charset="0"/>
              </a:rPr>
              <a:t>Intégrer son travail dans un projet collectif </a:t>
            </a:r>
          </a:p>
          <a:p>
            <a:pPr lvl="1">
              <a:buFont typeface="Wingdings" panose="05000000000000000000" pitchFamily="2" charset="2"/>
              <a:buChar char="v"/>
            </a:pPr>
            <a:r>
              <a:rPr lang="fr-FR" sz="2200" dirty="0">
                <a:latin typeface="Arial Narrow" pitchFamily="34" charset="0"/>
              </a:rPr>
              <a:t>Prévoir une progression des apprentissages</a:t>
            </a:r>
          </a:p>
          <a:p>
            <a:pPr lvl="1">
              <a:buFont typeface="Wingdings" panose="05000000000000000000" pitchFamily="2" charset="2"/>
              <a:buChar char="v"/>
            </a:pPr>
            <a:r>
              <a:rPr lang="fr-FR" sz="2200" dirty="0">
                <a:latin typeface="Arial Narrow" pitchFamily="34" charset="0"/>
              </a:rPr>
              <a:t>Mutualiser les accès : lieux et ressources</a:t>
            </a:r>
          </a:p>
          <a:p>
            <a:pPr marL="0" lvl="1" indent="0">
              <a:buNone/>
            </a:pPr>
            <a:endParaRPr lang="fr-FR" sz="2200" b="1" dirty="0">
              <a:latin typeface="Arial Narrow" pitchFamily="34" charset="0"/>
            </a:endParaRPr>
          </a:p>
          <a:p>
            <a:pPr marL="0" lvl="1" indent="0">
              <a:buNone/>
            </a:pPr>
            <a:r>
              <a:rPr lang="fr-FR" sz="2200" b="1" dirty="0">
                <a:latin typeface="Arial Narrow" pitchFamily="34" charset="0"/>
              </a:rPr>
              <a:t>3) Pour les élèves:</a:t>
            </a:r>
          </a:p>
          <a:p>
            <a:pPr marL="742950" lvl="2" indent="-342900">
              <a:buFont typeface="Wingdings" panose="05000000000000000000" pitchFamily="2" charset="2"/>
              <a:buChar char="v"/>
            </a:pPr>
            <a:r>
              <a:rPr lang="fr-FR" sz="2200" dirty="0">
                <a:latin typeface="Arial Narrow" pitchFamily="34" charset="0"/>
              </a:rPr>
              <a:t>Être formé de manière cohérente à la recherche d’information tout au long de sa scolarité</a:t>
            </a:r>
          </a:p>
          <a:p>
            <a:pPr marL="742950" lvl="2" indent="-342900">
              <a:buFont typeface="Wingdings" panose="05000000000000000000" pitchFamily="2" charset="2"/>
              <a:buChar char="v"/>
            </a:pPr>
            <a:r>
              <a:rPr lang="fr-FR" sz="2200" dirty="0">
                <a:latin typeface="Arial Narrow" pitchFamily="34" charset="0"/>
              </a:rPr>
              <a:t>Pouvoir accéder plus facilement à des sources d’information et être informé des modalités d’accès</a:t>
            </a:r>
          </a:p>
          <a:p>
            <a:pPr marL="742950" lvl="2" indent="-342900">
              <a:buFont typeface="Wingdings" panose="05000000000000000000" pitchFamily="2" charset="2"/>
              <a:buChar char="v"/>
            </a:pPr>
            <a:r>
              <a:rPr lang="fr-FR" sz="2200" dirty="0">
                <a:latin typeface="Arial Narrow" pitchFamily="34" charset="0"/>
              </a:rPr>
              <a:t>Etre autonome dans un cadre qui sera cohérent et organisé de manière collective</a:t>
            </a:r>
          </a:p>
          <a:p>
            <a:pPr marL="0" lvl="1" indent="0">
              <a:buNone/>
            </a:pPr>
            <a:endParaRPr lang="fr-FR" sz="2000" dirty="0">
              <a:latin typeface="Arial Narrow" pitchFamily="34" charset="0"/>
            </a:endParaRPr>
          </a:p>
        </p:txBody>
      </p:sp>
    </p:spTree>
    <p:extLst>
      <p:ext uri="{BB962C8B-B14F-4D97-AF65-F5344CB8AC3E}">
        <p14:creationId xmlns:p14="http://schemas.microsoft.com/office/powerpoint/2010/main" val="179043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fade">
                                      <p:cBhvr>
                                        <p:cTn id="39" dur="500"/>
                                        <p:tgtEl>
                                          <p:spTgt spid="3">
                                            <p:txEl>
                                              <p:pRg st="11" end="11"/>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12" end="12"/>
                                            </p:txEl>
                                          </p:spTgt>
                                        </p:tgtEl>
                                        <p:attrNameLst>
                                          <p:attrName>style.visibility</p:attrName>
                                        </p:attrNameLst>
                                      </p:cBhvr>
                                      <p:to>
                                        <p:strVal val="visible"/>
                                      </p:to>
                                    </p:set>
                                    <p:animEffect transition="in" filter="fade">
                                      <p:cBhvr>
                                        <p:cTn id="4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232012"/>
            <a:ext cx="8915400" cy="6373504"/>
          </a:xfrm>
        </p:spPr>
        <p:txBody>
          <a:bodyPr>
            <a:normAutofit fontScale="92500" lnSpcReduction="20000"/>
          </a:bodyPr>
          <a:lstStyle/>
          <a:p>
            <a:pPr marL="0" indent="0">
              <a:buNone/>
            </a:pPr>
            <a:endParaRPr lang="fr-FR" sz="2400" b="1" dirty="0">
              <a:latin typeface="Arial Narrow" panose="020B0606020202030204" pitchFamily="34" charset="0"/>
            </a:endParaRPr>
          </a:p>
          <a:p>
            <a:pPr marL="0" indent="0">
              <a:buNone/>
            </a:pPr>
            <a:r>
              <a:rPr lang="fr-FR" sz="2400" b="1" dirty="0">
                <a:latin typeface="Arial Narrow" panose="020B0606020202030204" pitchFamily="34" charset="0"/>
              </a:rPr>
              <a:t>4) Pour les enseignants</a:t>
            </a:r>
          </a:p>
          <a:p>
            <a:pPr lvl="1" algn="just">
              <a:buFont typeface="Wingdings" panose="05000000000000000000" pitchFamily="2" charset="2"/>
              <a:buChar char="v"/>
            </a:pPr>
            <a:r>
              <a:rPr lang="fr-FR" sz="2400" dirty="0">
                <a:latin typeface="Arial Narrow" panose="020B0606020202030204" pitchFamily="34" charset="0"/>
              </a:rPr>
              <a:t>Etre associé aux décisions. Avoir une vue d’ensemble des choix budgétaires.</a:t>
            </a:r>
          </a:p>
          <a:p>
            <a:pPr lvl="1">
              <a:buFont typeface="Wingdings" panose="05000000000000000000" pitchFamily="2" charset="2"/>
              <a:buChar char="v"/>
            </a:pPr>
            <a:r>
              <a:rPr lang="fr-FR" sz="2400" dirty="0">
                <a:latin typeface="Arial Narrow" panose="020B0606020202030204" pitchFamily="34" charset="0"/>
              </a:rPr>
              <a:t>Pouvoir accéder à des ressources mutualisées</a:t>
            </a:r>
          </a:p>
          <a:p>
            <a:pPr lvl="1" algn="just">
              <a:buFont typeface="Wingdings" panose="05000000000000000000" pitchFamily="2" charset="2"/>
              <a:buChar char="v"/>
            </a:pPr>
            <a:r>
              <a:rPr lang="fr-FR" sz="2400" dirty="0">
                <a:latin typeface="Arial Narrow" panose="020B0606020202030204" pitchFamily="34" charset="0"/>
              </a:rPr>
              <a:t>Etre informé des possibilités et des règles d’accès aux différentes sources d’information.</a:t>
            </a:r>
          </a:p>
          <a:p>
            <a:pPr lvl="1">
              <a:buFont typeface="Wingdings" panose="05000000000000000000" pitchFamily="2" charset="2"/>
              <a:buChar char="v"/>
            </a:pPr>
            <a:r>
              <a:rPr lang="fr-FR" sz="2400" dirty="0">
                <a:latin typeface="Arial Narrow" panose="020B0606020202030204" pitchFamily="34" charset="0"/>
              </a:rPr>
              <a:t>Pouvoir s’appuyer sur des compétences acquises par les élèves dans le domaine de la recherche info-documentaire grâce à une progression élaborée collectivement.</a:t>
            </a:r>
          </a:p>
          <a:p>
            <a:pPr lvl="1">
              <a:buFont typeface="Wingdings" panose="05000000000000000000" pitchFamily="2" charset="2"/>
              <a:buChar char="v"/>
            </a:pPr>
            <a:endParaRPr lang="fr-FR" sz="2400" dirty="0">
              <a:latin typeface="Arial Narrow" panose="020B0606020202030204" pitchFamily="34" charset="0"/>
            </a:endParaRPr>
          </a:p>
          <a:p>
            <a:pPr lvl="1">
              <a:buFont typeface="Wingdings" panose="05000000000000000000" pitchFamily="2" charset="2"/>
              <a:buChar char="v"/>
            </a:pPr>
            <a:endParaRPr lang="fr-FR" sz="2400" dirty="0">
              <a:latin typeface="Arial Narrow" panose="020B0606020202030204" pitchFamily="34" charset="0"/>
            </a:endParaRPr>
          </a:p>
          <a:p>
            <a:pPr marL="0" lvl="1" indent="0">
              <a:buNone/>
            </a:pPr>
            <a:r>
              <a:rPr lang="fr-FR" sz="2400" b="1" dirty="0">
                <a:latin typeface="Arial Narrow" panose="020B0606020202030204" pitchFamily="34" charset="0"/>
              </a:rPr>
              <a:t>5) Pour le CPE</a:t>
            </a:r>
          </a:p>
          <a:p>
            <a:pPr marL="742950" lvl="2" indent="-342900">
              <a:buFont typeface="Wingdings" panose="05000000000000000000" pitchFamily="2" charset="2"/>
              <a:buChar char="v"/>
            </a:pPr>
            <a:r>
              <a:rPr lang="fr-FR" sz="2400" dirty="0">
                <a:latin typeface="Arial Narrow" panose="020B0606020202030204" pitchFamily="34" charset="0"/>
              </a:rPr>
              <a:t>Participer aux décisions sur les modalités d’accès aux différents lieux-ressources</a:t>
            </a:r>
          </a:p>
          <a:p>
            <a:pPr marL="742950" lvl="2" indent="-342900">
              <a:buFont typeface="Wingdings" panose="05000000000000000000" pitchFamily="2" charset="2"/>
              <a:buChar char="v"/>
            </a:pPr>
            <a:r>
              <a:rPr lang="fr-FR" sz="2400" dirty="0">
                <a:latin typeface="Arial Narrow" panose="020B0606020202030204" pitchFamily="34" charset="0"/>
              </a:rPr>
              <a:t>Participer aux décisions concernant l’accueil des élèves au-delà de la seule problématique de l’ouverture du CDI dans le cadre de l’amélioration du climat scolaire</a:t>
            </a:r>
          </a:p>
          <a:p>
            <a:pPr marL="742950" lvl="2" indent="-342900">
              <a:buFont typeface="Wingdings" panose="05000000000000000000" pitchFamily="2" charset="2"/>
              <a:buChar char="v"/>
            </a:pPr>
            <a:endParaRPr lang="fr-FR" sz="2000" dirty="0">
              <a:latin typeface="Arial Narrow" panose="020B0606020202030204" pitchFamily="34" charset="0"/>
            </a:endParaRPr>
          </a:p>
        </p:txBody>
      </p:sp>
    </p:spTree>
    <p:extLst>
      <p:ext uri="{BB962C8B-B14F-4D97-AF65-F5344CB8AC3E}">
        <p14:creationId xmlns:p14="http://schemas.microsoft.com/office/powerpoint/2010/main" val="27828996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animEffect transition="in" filter="fade">
                                      <p:cBhvr>
                                        <p:cTn id="3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930</TotalTime>
  <Words>1814</Words>
  <Application>Microsoft Office PowerPoint</Application>
  <PresentationFormat>Grand écran</PresentationFormat>
  <Paragraphs>200</Paragraphs>
  <Slides>21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Arial Narrow</vt:lpstr>
      <vt:lpstr>Century Gothic</vt:lpstr>
      <vt:lpstr>Wingdings</vt:lpstr>
      <vt:lpstr>Wingdings 3</vt:lpstr>
      <vt:lpstr>Brin</vt:lpstr>
      <vt:lpstr>La politique documentaire pédagogique et informationnelle</vt:lpstr>
      <vt:lpstr>Plan de la formation</vt:lpstr>
      <vt:lpstr>Le cadre institutionnel</vt:lpstr>
      <vt:lpstr>Introduction</vt:lpstr>
      <vt:lpstr>Présentation PowerPoint</vt:lpstr>
      <vt:lpstr>Pourquoi et pour qui mettre en place une politique documentaire d’établissement?</vt:lpstr>
      <vt:lpstr>Présentation PowerPoint</vt:lpstr>
      <vt:lpstr>Présentation PowerPoint</vt:lpstr>
      <vt:lpstr>Présentation PowerPoint</vt:lpstr>
      <vt:lpstr>Présentation PowerPoint</vt:lpstr>
      <vt:lpstr>Les enjeux d’une politique documentaire</vt:lpstr>
      <vt:lpstr>Les composantes</vt:lpstr>
      <vt:lpstr>Contrôle et suivi d’une politique documentaire: l’évaluation </vt:lpstr>
      <vt:lpstr>Présentation PowerPoint</vt:lpstr>
      <vt:lpstr>Stratégie et démarche à adopter</vt:lpstr>
      <vt:lpstr>Conclusion</vt:lpstr>
      <vt:lpstr>Bibliographie / sitographie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Politique documentaire pédagogique et informationnelle</dc:title>
  <dc:creator>Clarisse</dc:creator>
  <cp:lastModifiedBy>Clarisse</cp:lastModifiedBy>
  <cp:revision>44</cp:revision>
  <dcterms:created xsi:type="dcterms:W3CDTF">2016-06-28T03:41:31Z</dcterms:created>
  <dcterms:modified xsi:type="dcterms:W3CDTF">2016-07-03T11:09:16Z</dcterms:modified>
</cp:coreProperties>
</file>