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70" r:id="rId8"/>
    <p:sldId id="271" r:id="rId9"/>
    <p:sldId id="268" r:id="rId10"/>
    <p:sldId id="269" r:id="rId11"/>
    <p:sldId id="267" r:id="rId12"/>
    <p:sldId id="272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123" d="100"/>
          <a:sy n="123" d="100"/>
        </p:scale>
        <p:origin x="192" y="-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dp.ac-amiens.fr/cui/" TargetMode="External"/><Relationship Id="rId4" Type="http://schemas.openxmlformats.org/officeDocument/2006/relationships/hyperlink" Target="http://eduscol.education.fr/numerique/tout-le-numerique/veille-education-numerique/archives/2015/mars-2015/des-didacticiels-pour-gerer-sa-presence-numeriqu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nauharcelement.education.gouv.f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nottrack-doc.com/fr/episodes/" TargetMode="External"/><Relationship Id="rId4" Type="http://schemas.openxmlformats.org/officeDocument/2006/relationships/hyperlink" Target="http://cpe-nc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rado.com/lutte-contre-harcelement-25-romans-pour-en-parler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agistere.education.fr/ac-noume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Sensibiliser aux situations de harcèlement et de discrimination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86195" y="5359270"/>
            <a:ext cx="8915399" cy="1126283"/>
          </a:xfrm>
        </p:spPr>
        <p:txBody>
          <a:bodyPr/>
          <a:lstStyle/>
          <a:p>
            <a:pPr algn="ctr"/>
            <a:r>
              <a:rPr lang="fr-FR" sz="1400" b="1" i="1" dirty="0"/>
              <a:t>Réunion des bassins </a:t>
            </a:r>
            <a:r>
              <a:rPr lang="fr-FR" sz="1400" b="1" i="1" dirty="0" smtClean="0"/>
              <a:t>3,4 et 5 Professeurs-documentalistes/Conseiller Principal d’Education</a:t>
            </a:r>
            <a:endParaRPr lang="fr-FR" sz="1400" b="1" i="1" dirty="0"/>
          </a:p>
          <a:p>
            <a:pPr algn="r"/>
            <a:r>
              <a:rPr lang="fr-FR" b="1" i="1" dirty="0" smtClean="0"/>
              <a:t>Centre Culturel </a:t>
            </a:r>
            <a:r>
              <a:rPr lang="fr-FR" b="1" i="1" dirty="0" err="1" smtClean="0"/>
              <a:t>Tjibaou</a:t>
            </a:r>
            <a:r>
              <a:rPr lang="fr-FR" b="1" i="1" dirty="0" smtClean="0"/>
              <a:t>– 12 </a:t>
            </a:r>
            <a:r>
              <a:rPr lang="fr-FR" b="1" i="1" dirty="0"/>
              <a:t>septembre 2016</a:t>
            </a:r>
          </a:p>
        </p:txBody>
      </p:sp>
    </p:spTree>
    <p:extLst>
      <p:ext uri="{BB962C8B-B14F-4D97-AF65-F5344CB8AC3E}">
        <p14:creationId xmlns:p14="http://schemas.microsoft.com/office/powerpoint/2010/main" val="21123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71" y="2133600"/>
            <a:ext cx="377825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3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896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dirty="0" smtClean="0"/>
              <a:t>Action 5: La médiation par les pairs.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100331"/>
              </p:ext>
            </p:extLst>
          </p:nvPr>
        </p:nvGraphicFramePr>
        <p:xfrm>
          <a:off x="2487477" y="1575659"/>
          <a:ext cx="9009387" cy="520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750"/>
                <a:gridCol w="3712508"/>
                <a:gridCol w="3003129"/>
              </a:tblGrid>
              <a:tr h="539860">
                <a:tc>
                  <a:txBody>
                    <a:bodyPr/>
                    <a:lstStyle/>
                    <a:p>
                      <a:r>
                        <a:rPr lang="fr-FR" dirty="0" smtClean="0"/>
                        <a:t>MODALITES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OBJECTIFS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DEMARCHES</a:t>
                      </a:r>
                      <a:r>
                        <a:rPr lang="fr-FR" sz="1400" baseline="0" dirty="0" smtClean="0"/>
                        <a:t> PEDAGOGIQUES / EDUCATIVES</a:t>
                      </a:r>
                      <a:endParaRPr lang="fr-FR" sz="1400" dirty="0"/>
                    </a:p>
                  </a:txBody>
                  <a:tcPr/>
                </a:tc>
              </a:tr>
              <a:tr h="3851328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Niveau: </a:t>
                      </a:r>
                      <a:r>
                        <a:rPr lang="fr-FR" sz="20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Collège,</a:t>
                      </a:r>
                      <a:r>
                        <a:rPr lang="fr-FR" sz="2000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Lycée</a:t>
                      </a:r>
                      <a:endParaRPr lang="fr-FR" sz="2000" dirty="0" smtClean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endParaRPr lang="fr-FR" sz="2000" dirty="0" smtClean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r>
                        <a:rPr lang="fr-FR" sz="2000" b="1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Partenaires: </a:t>
                      </a:r>
                      <a:r>
                        <a:rPr lang="fr-FR" sz="20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Professeur principal, Partenaires</a:t>
                      </a:r>
                      <a:r>
                        <a:rPr lang="fr-FR" sz="2000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associés</a:t>
                      </a:r>
                      <a:endParaRPr lang="fr-FR" sz="2000" dirty="0" smtClean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endParaRPr lang="fr-FR" sz="2000" dirty="0" smtClean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r>
                        <a:rPr lang="fr-FR" sz="2000" b="1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Dispositif:</a:t>
                      </a:r>
                    </a:p>
                    <a:p>
                      <a:r>
                        <a:rPr lang="fr-FR" sz="20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Heure de vie</a:t>
                      </a:r>
                      <a:r>
                        <a:rPr lang="fr-FR" sz="2000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de classe, </a:t>
                      </a:r>
                      <a:r>
                        <a:rPr lang="fr-FR" sz="2000" b="0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ateliers à la pause méridienne,</a:t>
                      </a:r>
                    </a:p>
                    <a:p>
                      <a:r>
                        <a:rPr lang="fr-FR" sz="2000" b="0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dans le cadre des heures dédiées à l’accompagnement éducatif</a:t>
                      </a:r>
                      <a:endParaRPr lang="fr-FR" sz="2000" dirty="0" smtClean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 smtClean="0">
                          <a:latin typeface="Arial Narrow" panose="020B0606020202030204" pitchFamily="34" charset="0"/>
                        </a:rPr>
                        <a:t>Former</a:t>
                      </a:r>
                      <a:r>
                        <a:rPr lang="fr-FR" sz="2000" baseline="0" dirty="0" smtClean="0">
                          <a:latin typeface="Arial Narrow" panose="020B0606020202030204" pitchFamily="34" charset="0"/>
                        </a:rPr>
                        <a:t> des élèves volontaires à la gestion des conflits mais également au repérage des situations préoccupantes.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baseline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 smtClean="0">
                          <a:latin typeface="Arial Narrow" panose="020B0606020202030204" pitchFamily="34" charset="0"/>
                        </a:rPr>
                        <a:t>Permettre de créer des relais</a:t>
                      </a:r>
                      <a:r>
                        <a:rPr lang="fr-FR" sz="2000" baseline="0" dirty="0" smtClean="0">
                          <a:latin typeface="Arial Narrow" panose="020B0606020202030204" pitchFamily="34" charset="0"/>
                        </a:rPr>
                        <a:t> parmi les élèves afin de libérer la parole.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baseline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 smtClean="0">
                          <a:latin typeface="Arial Narrow" panose="020B0606020202030204" pitchFamily="34" charset="0"/>
                        </a:rPr>
                        <a:t>Créer un lieu de régulation des conflits.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Formation</a:t>
                      </a:r>
                      <a:r>
                        <a:rPr lang="fr-FR" sz="2000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d’un adulte à la médiation.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baseline="0" dirty="0" smtClean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Constitution d’un groupe d’élèves volontaires après sensibilisation en classe.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baseline="0" dirty="0" smtClean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Formation des élèves tout au long de l’année.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000" baseline="0" dirty="0" smtClean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Mise en œuvre d’un planning des médiateurs.</a:t>
                      </a:r>
                      <a:endParaRPr lang="fr-FR" sz="20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8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04970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dirty="0" smtClean="0"/>
              <a:t>Action 6: Mise en place d’un atelier théâtre forum.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223585"/>
              </p:ext>
            </p:extLst>
          </p:nvPr>
        </p:nvGraphicFramePr>
        <p:xfrm>
          <a:off x="2589213" y="2133600"/>
          <a:ext cx="8915400" cy="425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50886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MODALITES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OBJECTIFS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DEMARCHES</a:t>
                      </a:r>
                      <a:endParaRPr lang="fr-FR" dirty="0"/>
                    </a:p>
                  </a:txBody>
                  <a:tcPr/>
                </a:tc>
              </a:tr>
              <a:tr h="3276428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Arial Narrow" panose="020B0606020202030204" pitchFamily="34" charset="0"/>
                        </a:rPr>
                        <a:t>NIVEAU: </a:t>
                      </a:r>
                      <a:r>
                        <a:rPr lang="fr-FR" sz="2000" b="0" dirty="0" smtClean="0">
                          <a:latin typeface="Arial Narrow" panose="020B0606020202030204" pitchFamily="34" charset="0"/>
                        </a:rPr>
                        <a:t>Collège</a:t>
                      </a:r>
                    </a:p>
                    <a:p>
                      <a:endParaRPr lang="fr-FR" sz="2000" b="1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="1" dirty="0" smtClean="0">
                          <a:latin typeface="Arial Narrow" panose="020B0606020202030204" pitchFamily="34" charset="0"/>
                        </a:rPr>
                        <a:t>PARTENAIRES: </a:t>
                      </a:r>
                      <a:r>
                        <a:rPr lang="fr-FR" sz="2000" b="0" dirty="0" smtClean="0">
                          <a:latin typeface="Arial Narrow" panose="020B0606020202030204" pitchFamily="34" charset="0"/>
                        </a:rPr>
                        <a:t>Professeur principal, professeur de français (théâtre) ou partenaires associés</a:t>
                      </a:r>
                      <a:endParaRPr lang="fr-FR" sz="2000" b="1" dirty="0" smtClean="0">
                        <a:latin typeface="Arial Narrow" panose="020B0606020202030204" pitchFamily="34" charset="0"/>
                      </a:endParaRPr>
                    </a:p>
                    <a:p>
                      <a:endParaRPr lang="fr-FR" sz="2000" b="1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="1" dirty="0" smtClean="0">
                          <a:latin typeface="Arial Narrow" panose="020B0606020202030204" pitchFamily="34" charset="0"/>
                        </a:rPr>
                        <a:t>DISPOSITIFS: </a:t>
                      </a:r>
                      <a:r>
                        <a:rPr lang="fr-FR" sz="2000" b="0" dirty="0" smtClean="0">
                          <a:latin typeface="Arial Narrow" panose="020B0606020202030204" pitchFamily="34" charset="0"/>
                        </a:rPr>
                        <a:t>Heure</a:t>
                      </a:r>
                      <a:r>
                        <a:rPr lang="fr-FR" sz="2000" b="0" baseline="0" dirty="0" smtClean="0">
                          <a:latin typeface="Arial Narrow" panose="020B0606020202030204" pitchFamily="34" charset="0"/>
                        </a:rPr>
                        <a:t> de vie de classe , ateliers dédiés à la pause méridienne ou lors des heures dédiées à l’accompagnement éducatif.</a:t>
                      </a:r>
                      <a:endParaRPr lang="fr-FR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Provoquer</a:t>
                      </a:r>
                      <a:r>
                        <a:rPr lang="fr-FR" baseline="0" dirty="0" smtClean="0"/>
                        <a:t> la réflexion grâce au débat.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Responsabiliser les élèves et favoriser les conduites citoyennes.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Donner une nouvelle profondeur au rôle d’élu.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Formation d’un groupe volontaire d’élèves</a:t>
                      </a:r>
                      <a:r>
                        <a:rPr lang="fr-FR" baseline="0" dirty="0" smtClean="0"/>
                        <a:t> délégués sur le phénomène du harcèlement.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Production de scénettes sur le thème du harcèlement.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Représentation aux classes.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1418" y="623454"/>
            <a:ext cx="90885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u="sng" dirty="0">
                <a:latin typeface="Arial Narrow" panose="020B0606020202030204" pitchFamily="34" charset="0"/>
              </a:rPr>
              <a:t>Autres thèmes de collaboration CPE/ professeur-documentaliste (fiches </a:t>
            </a:r>
            <a:r>
              <a:rPr lang="fr-FR" sz="2400" u="sng" dirty="0" smtClean="0">
                <a:latin typeface="Arial Narrow" panose="020B0606020202030204" pitchFamily="34" charset="0"/>
              </a:rPr>
              <a:t>pédagogiques </a:t>
            </a:r>
            <a:r>
              <a:rPr lang="fr-FR" sz="2400" u="sng" dirty="0">
                <a:latin typeface="Arial Narrow" panose="020B0606020202030204" pitchFamily="34" charset="0"/>
              </a:rPr>
              <a:t>de la CNIL)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 Narrow" panose="020B0606020202030204" pitchFamily="34" charset="0"/>
              </a:rPr>
              <a:t>Intimité et communauté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 Narrow" panose="020B0606020202030204" pitchFamily="34" charset="0"/>
              </a:rPr>
              <a:t>Qu’est-ce qu’un ami sur un réseau social?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 Narrow" panose="020B0606020202030204" pitchFamily="34" charset="0"/>
              </a:rPr>
              <a:t>L’école et la vie privée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 Narrow" panose="020B0606020202030204" pitchFamily="34" charset="0"/>
              </a:rPr>
              <a:t>L’usurpation d’identité sur Internet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 Narrow" panose="020B0606020202030204" pitchFamily="34" charset="0"/>
              </a:rPr>
              <a:t>La réputation en ligne…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1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6617" y="290945"/>
            <a:ext cx="9864437" cy="6359237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dirty="0">
                <a:latin typeface="Arial Narrow" panose="020B0606020202030204" pitchFamily="34" charset="0"/>
              </a:rPr>
              <a:t>Ressources pédagogiques sur la citoyenneté numérique et le </a:t>
            </a:r>
            <a:r>
              <a:rPr lang="fr-FR" sz="2400" b="1" dirty="0" smtClean="0">
                <a:latin typeface="Arial Narrow" panose="020B0606020202030204" pitchFamily="34" charset="0"/>
              </a:rPr>
              <a:t>harcèlement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Le site de référence : agir contre le harcèlement à </a:t>
            </a:r>
            <a:r>
              <a:rPr lang="fr-FR" sz="2000" b="1" dirty="0" smtClean="0">
                <a:latin typeface="Arial Narrow" panose="020B0606020202030204" pitchFamily="34" charset="0"/>
              </a:rPr>
              <a:t>l’école  </a:t>
            </a:r>
            <a:r>
              <a:rPr lang="fr-FR" sz="2000" dirty="0" smtClean="0">
                <a:latin typeface="Arial Narrow" panose="020B0606020202030204" pitchFamily="34" charset="0"/>
              </a:rPr>
              <a:t>:</a:t>
            </a: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200" dirty="0" smtClean="0">
                <a:latin typeface="Arial Narrow" panose="020B0606020202030204" pitchFamily="34" charset="0"/>
              </a:rPr>
              <a:t>     </a:t>
            </a:r>
            <a:r>
              <a:rPr lang="fr-FR" sz="2200" dirty="0">
                <a:latin typeface="Arial Narrow" panose="020B0606020202030204" pitchFamily="34" charset="0"/>
                <a:hlinkClick r:id="rId2"/>
              </a:rPr>
              <a:t>http://</a:t>
            </a:r>
            <a:r>
              <a:rPr lang="fr-FR" sz="2200" dirty="0" smtClean="0">
                <a:latin typeface="Arial Narrow" panose="020B0606020202030204" pitchFamily="34" charset="0"/>
                <a:hlinkClick r:id="rId2"/>
              </a:rPr>
              <a:t>www.nonauharcelement.education.gouv.fr</a:t>
            </a:r>
            <a:endParaRPr lang="fr-FR" sz="2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200" b="1" dirty="0" smtClean="0">
                <a:latin typeface="Arial Narrow" panose="020B0606020202030204" pitchFamily="34" charset="0"/>
              </a:rPr>
              <a:t>           </a:t>
            </a:r>
            <a:r>
              <a:rPr lang="fr-FR" sz="2200" dirty="0" smtClean="0">
                <a:latin typeface="Arial Narrow" panose="020B0606020202030204" pitchFamily="34" charset="0"/>
              </a:rPr>
              <a:t>Ce site propose un panel très important de ressources, conseils et aides pour mener vos   actions</a:t>
            </a:r>
            <a:endParaRPr lang="fr-FR" sz="24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200" b="1" dirty="0">
                <a:latin typeface="Arial Narrow" panose="020B0606020202030204" pitchFamily="34" charset="0"/>
              </a:rPr>
              <a:t>Comprendre et utiliser Internet</a:t>
            </a:r>
          </a:p>
          <a:p>
            <a:pPr marL="457200" lvl="1" indent="0">
              <a:buNone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Le </a:t>
            </a:r>
            <a:r>
              <a:rPr lang="fr-FR" sz="2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Canopé</a:t>
            </a: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de l’académie d’Amiens propose un site comprenant de nombreux conseils ciblés par catégories d’utilisateurs : jeunes, parents, formateurs. Il propose également des fiches pédagogiques et des infographies pour mieux comprendre le numérique.</a:t>
            </a:r>
          </a:p>
          <a:p>
            <a:pPr marL="457200" lvl="1" indent="0">
              <a:buNone/>
            </a:pPr>
            <a:r>
              <a:rPr lang="fr-FR" sz="2000" dirty="0">
                <a:solidFill>
                  <a:schemeClr val="tx1"/>
                </a:solidFill>
                <a:latin typeface="Arial Narrow" panose="020B0606020202030204" pitchFamily="34" charset="0"/>
                <a:hlinkClick r:id="rId3"/>
              </a:rPr>
              <a:t>http://crdp.ac-amiens.fr/cui/</a:t>
            </a:r>
            <a:endParaRPr lang="fr-FR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Gérer sa présence numérique</a:t>
            </a:r>
          </a:p>
          <a:p>
            <a:pPr marL="457200" lvl="1" indent="0" algn="just">
              <a:buNone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Le site </a:t>
            </a:r>
            <a:r>
              <a:rPr lang="fr-FR" sz="2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Eduscol</a:t>
            </a: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présente 9 tutoriels vidéos réalisés par l’ISOC (</a:t>
            </a:r>
            <a:r>
              <a:rPr lang="fr-FR" sz="2200" dirty="0">
                <a:latin typeface="Arial Narrow" panose="020B0606020202030204" pitchFamily="34" charset="0"/>
              </a:rPr>
              <a:t>L’Internet </a:t>
            </a:r>
            <a:r>
              <a:rPr lang="fr-FR" sz="2200" dirty="0" err="1">
                <a:latin typeface="Arial Narrow" panose="020B0606020202030204" pitchFamily="34" charset="0"/>
              </a:rPr>
              <a:t>SOCiety</a:t>
            </a:r>
            <a:r>
              <a:rPr lang="fr-FR" sz="2200" dirty="0">
                <a:latin typeface="Arial Narrow" panose="020B0606020202030204" pitchFamily="34" charset="0"/>
              </a:rPr>
              <a:t>) </a:t>
            </a: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visant à faciliter la compréhension et la gestion des traces des internautes. </a:t>
            </a:r>
          </a:p>
          <a:p>
            <a:pPr marL="457200" lvl="1" indent="0">
              <a:buNone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2 axes principaux: </a:t>
            </a:r>
          </a:p>
          <a:p>
            <a:pPr marL="457200" lvl="1" indent="0">
              <a:buNone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- l'économie (le rôle des cookies à l'origine des traces, la publicité, le traçage commercial…)</a:t>
            </a:r>
          </a:p>
          <a:p>
            <a:pPr marL="457200" lvl="1" indent="0">
              <a:buNone/>
            </a:pPr>
            <a:r>
              <a:rPr lang="fr-F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- les risques (la protection de la vie privée, les traces générées via les appareils nomades…)</a:t>
            </a:r>
          </a:p>
          <a:p>
            <a:pPr marL="457200" lvl="1" indent="0">
              <a:buNone/>
            </a:pPr>
            <a:r>
              <a:rPr lang="fr-FR" sz="200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http://eduscol.education.fr/numerique/tout-le-numerique/veille-education-numerique/archives/2015/mars-2015/des-didacticiels-pour-gerer-sa-presence-numerique</a:t>
            </a:r>
            <a:endParaRPr lang="fr-FR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7564" y="332509"/>
            <a:ext cx="9177048" cy="628996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200" b="1" dirty="0">
                <a:latin typeface="Arial Narrow" panose="020B0606020202030204" pitchFamily="34" charset="0"/>
              </a:rPr>
              <a:t>25 romans sur le harcèlement 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</a:rPr>
              <a:t>Dans le cadre de la journée de lutte contre le harcèlement, le site </a:t>
            </a:r>
            <a:r>
              <a:rPr lang="fr-FR" sz="2200" i="1" dirty="0" err="1">
                <a:latin typeface="Arial Narrow" panose="020B0606020202030204" pitchFamily="34" charset="0"/>
              </a:rPr>
              <a:t>Lirado</a:t>
            </a:r>
            <a:r>
              <a:rPr lang="fr-FR" sz="2200" dirty="0">
                <a:latin typeface="Arial Narrow" panose="020B0606020202030204" pitchFamily="34" charset="0"/>
              </a:rPr>
              <a:t> a publié une liste de 25 romans (9 -15 ans et plus) parlant de harcèlement.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  <a:hlinkClick r:id="rId2"/>
              </a:rPr>
              <a:t>http://www.lirado.com/lutte-contre-harcelement-25-romans-pour-en-parler/</a:t>
            </a:r>
            <a:endParaRPr lang="fr-FR" sz="2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2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 err="1">
                <a:latin typeface="Arial Narrow" panose="020B0606020202030204" pitchFamily="34" charset="0"/>
              </a:rPr>
              <a:t>Webdocumentaires</a:t>
            </a:r>
            <a:r>
              <a:rPr lang="fr-FR" sz="2200" b="1" dirty="0">
                <a:latin typeface="Arial Narrow" panose="020B0606020202030204" pitchFamily="34" charset="0"/>
              </a:rPr>
              <a:t> sur le « </a:t>
            </a:r>
            <a:r>
              <a:rPr lang="fr-FR" sz="2200" b="1" dirty="0" err="1">
                <a:latin typeface="Arial Narrow" panose="020B0606020202030204" pitchFamily="34" charset="0"/>
              </a:rPr>
              <a:t>tracking</a:t>
            </a:r>
            <a:r>
              <a:rPr lang="fr-FR" sz="2200" b="1" dirty="0">
                <a:latin typeface="Arial Narrow" panose="020B0606020202030204" pitchFamily="34" charset="0"/>
              </a:rPr>
              <a:t> »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</a:rPr>
              <a:t>Ces </a:t>
            </a:r>
            <a:r>
              <a:rPr lang="fr-FR" sz="2200" dirty="0" err="1">
                <a:latin typeface="Arial Narrow" panose="020B0606020202030204" pitchFamily="34" charset="0"/>
              </a:rPr>
              <a:t>webdocumentaires</a:t>
            </a:r>
            <a:r>
              <a:rPr lang="fr-FR" sz="2200" dirty="0">
                <a:latin typeface="Arial Narrow" panose="020B0606020202030204" pitchFamily="34" charset="0"/>
              </a:rPr>
              <a:t> ont été créés par un regroupement de diffuseurs publics (télévision, radio…) de différents pays et essaient de répondre aux questions suivantes: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</a:rPr>
              <a:t>Qu’est-ce que le “</a:t>
            </a:r>
            <a:r>
              <a:rPr lang="fr-FR" sz="2200" dirty="0" err="1">
                <a:latin typeface="Arial Narrow" panose="020B0606020202030204" pitchFamily="34" charset="0"/>
              </a:rPr>
              <a:t>tracking</a:t>
            </a:r>
            <a:r>
              <a:rPr lang="fr-FR" sz="2200" dirty="0">
                <a:latin typeface="Arial Narrow" panose="020B0606020202030204" pitchFamily="34" charset="0"/>
              </a:rPr>
              <a:t>” sur internet ? Quelles sont les données personnelles divulguées, volontairement ou non, en surfant sur Internet ? Quelles conséquences?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  <a:hlinkClick r:id="rId3"/>
              </a:rPr>
              <a:t>https://donottrack-doc.com/fr/episodes</a:t>
            </a:r>
            <a:r>
              <a:rPr lang="fr-FR" sz="2200" dirty="0" smtClean="0">
                <a:latin typeface="Arial Narrow" panose="020B0606020202030204" pitchFamily="34" charset="0"/>
                <a:hlinkClick r:id="rId3"/>
              </a:rPr>
              <a:t>/</a:t>
            </a:r>
            <a:endParaRPr lang="fr-FR" sz="2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2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 smtClean="0">
                <a:latin typeface="Arial Narrow" panose="020B0606020202030204" pitchFamily="34" charset="0"/>
              </a:rPr>
              <a:t>Le site officiel des CPE en NOUVELLE-CALEDONIE/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       </a:t>
            </a:r>
            <a:r>
              <a:rPr lang="fr-FR" sz="20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fr-FR" sz="2000" dirty="0">
                <a:solidFill>
                  <a:srgbClr val="FF0000"/>
                </a:solidFill>
                <a:hlinkClick r:id="rId4"/>
              </a:rPr>
              <a:t>://cpe-nc.org</a:t>
            </a:r>
            <a:r>
              <a:rPr lang="fr-FR" sz="2000" dirty="0" smtClean="0">
                <a:solidFill>
                  <a:srgbClr val="FF0000"/>
                </a:solidFill>
                <a:hlinkClick r:id="rId4"/>
              </a:rPr>
              <a:t>/</a:t>
            </a: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200" b="1" dirty="0" smtClean="0">
                <a:latin typeface="Arial Narrow" panose="020B0606020202030204" pitchFamily="34" charset="0"/>
              </a:rPr>
              <a:t> </a:t>
            </a:r>
            <a:r>
              <a:rPr lang="fr-FR" sz="2200" dirty="0" smtClean="0">
                <a:latin typeface="Arial Narrow" panose="020B0606020202030204" pitchFamily="34" charset="0"/>
              </a:rPr>
              <a:t>Dans les onglets partenaires et ressources, vous trouverez un certain nombre de liens utiles pour vous documenter et organiser vos actions.</a:t>
            </a:r>
          </a:p>
          <a:p>
            <a:pPr marL="0" indent="0">
              <a:buNone/>
            </a:pPr>
            <a:endParaRPr lang="fr-FR" sz="22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>
                <a:latin typeface="Arial Narrow" panose="020B0606020202030204" pitchFamily="34" charset="0"/>
              </a:rPr>
              <a:t>Commission nationale de l’informatique et des libertés (CNIL)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b="1" dirty="0" smtClean="0">
                <a:latin typeface="Arial Narrow" panose="020B0606020202030204" pitchFamily="34" charset="0"/>
              </a:rPr>
              <a:t>Non </a:t>
            </a:r>
            <a:r>
              <a:rPr lang="fr-FR" sz="2200" b="1" dirty="0">
                <a:latin typeface="Arial Narrow" panose="020B0606020202030204" pitchFamily="34" charset="0"/>
              </a:rPr>
              <a:t>au harcèlement (site Facebook)</a:t>
            </a:r>
          </a:p>
          <a:p>
            <a:pPr marL="0" indent="0">
              <a:buNone/>
            </a:pPr>
            <a:endParaRPr lang="fr-FR" sz="22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2873" y="581891"/>
            <a:ext cx="9301739" cy="58466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200" b="1" dirty="0">
                <a:latin typeface="Arial Narrow" panose="020B0606020202030204" pitchFamily="34" charset="0"/>
              </a:rPr>
              <a:t>Parcours magistère de l’académie de Montpellier : « ressources sur le harcèlement entre pairs en milieu scolaire »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2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</a:rPr>
              <a:t>Mise à disposition d'« outils » utilisables immédiatement sur le terrain en matière de lutte contre les discriminations, le harcèlement et le climat scolaire, les violences à l’école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</a:rPr>
              <a:t>Ce parcours recense une grande partie des ressources existantes sur le harcèlement et est enrichi en continu. </a:t>
            </a:r>
          </a:p>
          <a:p>
            <a:pPr marL="0" indent="0">
              <a:buNone/>
            </a:pPr>
            <a:r>
              <a:rPr lang="fr-FR" sz="2200" dirty="0">
                <a:latin typeface="Arial Narrow" panose="020B0606020202030204" pitchFamily="34" charset="0"/>
              </a:rPr>
              <a:t>On y trouve des vidéos, des outils, des références de romans jeunesse, des articles de presse, des documents officiels, des guides, des rapports et des dossiers, à consulter ou à télécharger pour servir de supports à la création de séances de sensibilisation, de prévention ou de formation destinées à tous les membres de la communauté éducative.</a:t>
            </a:r>
          </a:p>
          <a:p>
            <a:pPr marL="0" indent="0">
              <a:buNone/>
            </a:pPr>
            <a:endParaRPr lang="fr-FR" sz="2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u="sng" dirty="0">
                <a:hlinkClick r:id="rId2"/>
              </a:rPr>
              <a:t>https://magistere.education.fr/ac-noumea/</a:t>
            </a:r>
            <a:endParaRPr lang="fr-FR" u="sng" dirty="0"/>
          </a:p>
          <a:p>
            <a:pPr marL="0" indent="0">
              <a:buNone/>
            </a:pPr>
            <a:r>
              <a:rPr lang="fr-FR" dirty="0">
                <a:latin typeface="Arial Narrow" panose="020B0606020202030204" pitchFamily="34" charset="0"/>
              </a:rPr>
              <a:t>(en bas de page, dans le menu déroulant "autre plate-forme" choisir Montpellier</a:t>
            </a:r>
            <a:r>
              <a:rPr lang="fr-FR" dirty="0" smtClean="0">
                <a:latin typeface="Arial Narrow" panose="020B0606020202030204" pitchFamily="34" charset="0"/>
              </a:rPr>
              <a:t>)</a:t>
            </a: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155730" cy="1181443"/>
          </a:xfrm>
        </p:spPr>
        <p:txBody>
          <a:bodyPr>
            <a:normAutofit fontScale="90000"/>
          </a:bodyPr>
          <a:lstStyle/>
          <a:p>
            <a:r>
              <a:rPr lang="fr-FR" dirty="0"/>
              <a:t>Un CDI </a:t>
            </a:r>
            <a:r>
              <a:rPr lang="fr-FR" dirty="0" smtClean="0"/>
              <a:t>et un Service Vie Scolaire au </a:t>
            </a:r>
            <a:r>
              <a:rPr lang="fr-FR" dirty="0"/>
              <a:t>service du « vivre ensemble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759527"/>
            <a:ext cx="8915400" cy="4540534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Arial Narrow" panose="020B0606020202030204" pitchFamily="34" charset="0"/>
              </a:rPr>
              <a:t>Vade-mecum du projet d’établissement des EPENC – volet « vie scolaire » </a:t>
            </a:r>
          </a:p>
          <a:p>
            <a:pPr marL="0" indent="0">
              <a:buNone/>
            </a:pPr>
            <a:endParaRPr lang="fr-FR" sz="24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300" dirty="0">
                <a:latin typeface="Arial Narrow" panose="020B0606020202030204" pitchFamily="34" charset="0"/>
              </a:rPr>
              <a:t>« </a:t>
            </a:r>
            <a:r>
              <a:rPr lang="fr-FR" sz="2100" dirty="0">
                <a:latin typeface="Arial Narrow" panose="020B0606020202030204" pitchFamily="34" charset="0"/>
              </a:rPr>
              <a:t>La délibération 106 relative à l’avenir de l’Ecole calédonienne du 15 janvier 2016 affirme les valeurs de l’École calédonienne, fondées sur le respect mutuel, la solidarité et la tolérance, qui participent au « vivre ensemble » et font de l’École calédonienne le creuset du destin commun </a:t>
            </a:r>
            <a:r>
              <a:rPr lang="fr-FR" sz="2100" dirty="0" smtClean="0">
                <a:latin typeface="Arial Narrow" panose="020B0606020202030204" pitchFamily="34" charset="0"/>
              </a:rPr>
              <a:t>».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21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100" dirty="0">
                <a:latin typeface="Arial Narrow" panose="020B0606020202030204" pitchFamily="34" charset="0"/>
              </a:rPr>
              <a:t>« La politique d’accueil du CDI comme outil d’amélioration du climat scolaire »	</a:t>
            </a:r>
            <a:endParaRPr lang="fr-FR" sz="21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21527" y="166254"/>
            <a:ext cx="9310255" cy="166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53010"/>
              </a:buClr>
              <a:buFont typeface="Wingdings 3" charset="2"/>
              <a:buChar char=""/>
            </a:pP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Construire des projets communs CPE/documentalistes : une cohérence éducative. </a:t>
            </a:r>
          </a:p>
          <a:p>
            <a:pPr>
              <a:buClr>
                <a:srgbClr val="A53010"/>
              </a:buClr>
            </a:pP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Exemples possibles de collaboration.</a:t>
            </a:r>
          </a:p>
          <a:p>
            <a:pPr marL="800100" lvl="1" indent="-3429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ü"/>
            </a:pPr>
            <a:r>
              <a:rPr lang="fr-FR" sz="2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Scénario pédagogique 1: </a:t>
            </a:r>
            <a:r>
              <a:rPr lang="fr-FR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Maîtriser son identité numérique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441881"/>
              </p:ext>
            </p:extLst>
          </p:nvPr>
        </p:nvGraphicFramePr>
        <p:xfrm>
          <a:off x="1274618" y="2174538"/>
          <a:ext cx="10778837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781">
                  <a:extLst>
                    <a:ext uri="{9D8B030D-6E8A-4147-A177-3AD203B41FA5}">
                      <a16:colId xmlns:a16="http://schemas.microsoft.com/office/drawing/2014/main" xmlns="" val="1977203689"/>
                    </a:ext>
                  </a:extLst>
                </a:gridCol>
                <a:gridCol w="4798232">
                  <a:extLst>
                    <a:ext uri="{9D8B030D-6E8A-4147-A177-3AD203B41FA5}">
                      <a16:colId xmlns:a16="http://schemas.microsoft.com/office/drawing/2014/main" xmlns="" val="85003920"/>
                    </a:ext>
                  </a:extLst>
                </a:gridCol>
                <a:gridCol w="3945824">
                  <a:extLst>
                    <a:ext uri="{9D8B030D-6E8A-4147-A177-3AD203B41FA5}">
                      <a16:colId xmlns:a16="http://schemas.microsoft.com/office/drawing/2014/main" xmlns="" val="388093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MODALITES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DEMARCHE</a:t>
                      </a:r>
                      <a:r>
                        <a:rPr lang="fr-FR" sz="2200" baseline="0" dirty="0"/>
                        <a:t> PEDAGOGIQUE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460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Niveau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lycée. Classe de Seconde</a:t>
                      </a:r>
                    </a:p>
                    <a:p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Discipline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: documentation</a:t>
                      </a:r>
                    </a:p>
                    <a:p>
                      <a:endParaRPr lang="fr-FR" sz="20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Partenaire associé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CPE</a:t>
                      </a:r>
                    </a:p>
                    <a:p>
                      <a:r>
                        <a:rPr lang="fr-FR" sz="2000" dirty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fr-FR" sz="2000" dirty="0">
                          <a:latin typeface="Arial Narrow" panose="020B0606020202030204" pitchFamily="34" charset="0"/>
                        </a:rPr>
                      </a:br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Dispositif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: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accompagnement personnalisé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(3h)</a:t>
                      </a:r>
                      <a:r>
                        <a:rPr lang="fr-FR" dirty="0"/>
                        <a:t/>
                      </a:r>
                      <a:br>
                        <a:rPr lang="fr-FR" dirty="0"/>
                      </a:b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Objectifs principaux :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Apprendre à maîtriser son identité numérique;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Développer l'esprit critique des élèves;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Former à une attitude citoyenne responsable.</a:t>
                      </a:r>
                    </a:p>
                    <a:p>
                      <a:endParaRPr lang="fr-FR" sz="20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Objectifs spécifiques: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Prendre conscience de la multitude de traces laissées sur Internet,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apprendre à les restreindre et à protéger ses données personnelles;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Connaître et appliquer les règles d’utilisation des réseaux sociaux : e-réputation, respect des autres et de leur image.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baseline="0" dirty="0">
                          <a:latin typeface="Arial Narrow" panose="020B0606020202030204" pitchFamily="34" charset="0"/>
                        </a:rPr>
                        <a:t>Séance 1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Qu’est-ce que l’identité numérique ? Comment maîtriser son identité numérique? </a:t>
                      </a: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Séance</a:t>
                      </a:r>
                      <a:r>
                        <a:rPr lang="fr-FR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</a:t>
                      </a:r>
                    </a:p>
                    <a:p>
                      <a:r>
                        <a:rPr lang="fr-FR" sz="2000" b="0" dirty="0">
                          <a:latin typeface="Arial Narrow" panose="020B0606020202030204" pitchFamily="34" charset="0"/>
                        </a:rPr>
                        <a:t>Les conséquences d’une identité numérique non maîtrisée</a:t>
                      </a:r>
                      <a:r>
                        <a:rPr lang="fr-FR" sz="2000" b="0" baseline="0" dirty="0">
                          <a:latin typeface="Arial Narrow" panose="020B0606020202030204" pitchFamily="34" charset="0"/>
                        </a:rPr>
                        <a:t> -</a:t>
                      </a:r>
                      <a:r>
                        <a:rPr lang="fr-FR" sz="2000" b="0" dirty="0">
                          <a:latin typeface="Arial Narrow" panose="020B0606020202030204" pitchFamily="34" charset="0"/>
                        </a:rPr>
                        <a:t> Sensibilisation au cyber harcèlement.</a:t>
                      </a:r>
                    </a:p>
                    <a:p>
                      <a:r>
                        <a:rPr lang="fr-FR" sz="2000" b="1" dirty="0">
                          <a:latin typeface="Arial Narrow" panose="020B0606020202030204" pitchFamily="34" charset="0"/>
                        </a:rPr>
                        <a:t>Séance</a:t>
                      </a:r>
                      <a:r>
                        <a:rPr lang="fr-FR" sz="2000" b="1" baseline="0" dirty="0">
                          <a:latin typeface="Arial Narrow" panose="020B0606020202030204" pitchFamily="34" charset="0"/>
                        </a:rPr>
                        <a:t> 3</a:t>
                      </a:r>
                    </a:p>
                    <a:p>
                      <a:r>
                        <a:rPr lang="fr-FR" sz="2000" b="0" dirty="0">
                          <a:latin typeface="Arial Narrow" panose="020B0606020202030204" pitchFamily="34" charset="0"/>
                        </a:rPr>
                        <a:t>Réinvestissement des connaissances et compétences acquises par l’exploration du jeu 2025 ex Machina (Fred et le chat démoniaque)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8620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2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42655" y="249382"/>
            <a:ext cx="10099963" cy="663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Scénario pédagogique 2</a:t>
            </a:r>
            <a:r>
              <a:rPr lang="fr-FR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: Création d’un parcours d’éducation à la citoyenneté, aux médias et à l’information de la 6ème à la 3</a:t>
            </a:r>
            <a:r>
              <a:rPr lang="fr-FR" sz="2200" u="sng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ème</a:t>
            </a: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dirty="0">
              <a:latin typeface="Arial Narrow" panose="020B0606020202030204" pitchFamily="34" charset="0"/>
            </a:endParaRPr>
          </a:p>
          <a:p>
            <a:r>
              <a:rPr lang="fr-FR" sz="2200" b="1" dirty="0">
                <a:latin typeface="Arial Narrow" panose="020B0606020202030204" pitchFamily="34" charset="0"/>
              </a:rPr>
              <a:t>Finalité</a:t>
            </a:r>
            <a:r>
              <a:rPr lang="fr-FR" sz="2200" dirty="0">
                <a:latin typeface="Arial Narrow" panose="020B0606020202030204" pitchFamily="34" charset="0"/>
              </a:rPr>
              <a:t>: un discours et une posture commune, faisant référence à des actions de formations, portés par tous les adultes de l’établissement. </a:t>
            </a:r>
            <a:endParaRPr lang="fr-FR" sz="2200" u="sng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fr-FR" sz="2200" u="sng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995554"/>
              </p:ext>
            </p:extLst>
          </p:nvPr>
        </p:nvGraphicFramePr>
        <p:xfrm>
          <a:off x="1738745" y="1462021"/>
          <a:ext cx="10307782" cy="396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691">
                  <a:extLst>
                    <a:ext uri="{9D8B030D-6E8A-4147-A177-3AD203B41FA5}">
                      <a16:colId xmlns:a16="http://schemas.microsoft.com/office/drawing/2014/main" xmlns="" val="868801775"/>
                    </a:ext>
                  </a:extLst>
                </a:gridCol>
                <a:gridCol w="3920628">
                  <a:extLst>
                    <a:ext uri="{9D8B030D-6E8A-4147-A177-3AD203B41FA5}">
                      <a16:colId xmlns:a16="http://schemas.microsoft.com/office/drawing/2014/main" xmlns="" val="297775939"/>
                    </a:ext>
                  </a:extLst>
                </a:gridCol>
                <a:gridCol w="3976463">
                  <a:extLst>
                    <a:ext uri="{9D8B030D-6E8A-4147-A177-3AD203B41FA5}">
                      <a16:colId xmlns:a16="http://schemas.microsoft.com/office/drawing/2014/main" xmlns="" val="2464037521"/>
                    </a:ext>
                  </a:extLst>
                </a:gridCol>
              </a:tblGrid>
              <a:tr h="51885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MODALITES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DEMARCHE</a:t>
                      </a:r>
                      <a:r>
                        <a:rPr lang="fr-FR" sz="2200" baseline="0" dirty="0"/>
                        <a:t> PEDAGOGIQUE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1627011"/>
                  </a:ext>
                </a:extLst>
              </a:tr>
              <a:tr h="3076038">
                <a:tc>
                  <a:txBody>
                    <a:bodyPr/>
                    <a:lstStyle/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Niveau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: collège</a:t>
                      </a:r>
                    </a:p>
                    <a:p>
                      <a:endParaRPr lang="fr-FR" sz="20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Disciplines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: français, histoire, documentation</a:t>
                      </a:r>
                    </a:p>
                    <a:p>
                      <a:endParaRPr lang="fr-FR" sz="20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Partenaire</a:t>
                      </a:r>
                      <a:r>
                        <a:rPr lang="fr-FR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associé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vie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scolaire</a:t>
                      </a:r>
                    </a:p>
                    <a:p>
                      <a:endParaRPr lang="fr-FR" sz="2000" b="0" i="0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Dispositifs 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séance / formation des délégués/ EMC/ CESC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Créer un parcours d’éducation à la citoyenneté, aux médias et à l’information de la 6ème à la 3ème </a:t>
                      </a:r>
                    </a:p>
                    <a:p>
                      <a:endParaRPr lang="fr-FR" sz="20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diverses actions ponctuelles s’intégrant dans le cadre des programmes des différentes disciplines,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dans la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formation des délégués ou CESC.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Apprendre à vivre ensemble à l’école, dans la société.</a:t>
                      </a:r>
                      <a:r>
                        <a:rPr lang="fr-FR" sz="2000" dirty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fr-FR" sz="2000" dirty="0">
                          <a:latin typeface="Arial Narrow" panose="020B0606020202030204" pitchFamily="34" charset="0"/>
                        </a:rPr>
                      </a:b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Apprendre à vivre ensemble dans la société de l’information et de la communication.</a:t>
                      </a:r>
                      <a:r>
                        <a:rPr lang="fr-FR" sz="2000" dirty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fr-FR" sz="2000" dirty="0">
                          <a:latin typeface="Arial Narrow" panose="020B0606020202030204" pitchFamily="34" charset="0"/>
                        </a:rPr>
                      </a:b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Apprendre à être un citoyen « éclairé », « capables » de se repérer dans cette société qui donne accès à un très grand nombre d’informations, nécessité d’apprendre à se repérer, à s’informer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57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0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56509" y="277092"/>
            <a:ext cx="1033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Scénario pédagogique 3: EMI – </a:t>
            </a:r>
            <a:r>
              <a:rPr lang="fr-FR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Education à l’image et lutte contre le harcèlement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410535"/>
              </p:ext>
            </p:extLst>
          </p:nvPr>
        </p:nvGraphicFramePr>
        <p:xfrm>
          <a:off x="1717963" y="982903"/>
          <a:ext cx="10183091" cy="569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917">
                  <a:extLst>
                    <a:ext uri="{9D8B030D-6E8A-4147-A177-3AD203B41FA5}">
                      <a16:colId xmlns:a16="http://schemas.microsoft.com/office/drawing/2014/main" xmlns="" val="1358541521"/>
                    </a:ext>
                  </a:extLst>
                </a:gridCol>
                <a:gridCol w="3707193">
                  <a:extLst>
                    <a:ext uri="{9D8B030D-6E8A-4147-A177-3AD203B41FA5}">
                      <a16:colId xmlns:a16="http://schemas.microsoft.com/office/drawing/2014/main" xmlns="" val="385550855"/>
                    </a:ext>
                  </a:extLst>
                </a:gridCol>
                <a:gridCol w="3906981">
                  <a:extLst>
                    <a:ext uri="{9D8B030D-6E8A-4147-A177-3AD203B41FA5}">
                      <a16:colId xmlns:a16="http://schemas.microsoft.com/office/drawing/2014/main" xmlns="" val="419464293"/>
                    </a:ext>
                  </a:extLst>
                </a:gridCol>
              </a:tblGrid>
              <a:tr h="477424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MODALITES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DEMARCHE</a:t>
                      </a:r>
                      <a:r>
                        <a:rPr lang="fr-FR" sz="2200" baseline="0" dirty="0"/>
                        <a:t> PEDAGOGIQUE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0551283"/>
                  </a:ext>
                </a:extLst>
              </a:tr>
              <a:tr h="5217564">
                <a:tc>
                  <a:txBody>
                    <a:bodyPr/>
                    <a:lstStyle/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Niveau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: collège/ lycée</a:t>
                      </a:r>
                    </a:p>
                    <a:p>
                      <a:endParaRPr lang="fr-FR" sz="20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Disciplines: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histoire, documentation</a:t>
                      </a:r>
                    </a:p>
                    <a:p>
                      <a:endParaRPr lang="fr-FR" sz="20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Partenaires</a:t>
                      </a:r>
                      <a:r>
                        <a:rPr lang="fr-FR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associés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vie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scolaire, infirmières scolaires</a:t>
                      </a:r>
                    </a:p>
                    <a:p>
                      <a:endParaRPr lang="fr-FR" sz="2000" b="0" i="0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Dispositifs 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fr-FR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séance / EMC / formation des délégués / CESC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Narrow" panose="020B0606020202030204" pitchFamily="34" charset="0"/>
                        </a:rPr>
                        <a:t>- Sensibiliser les élèves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au droit à l’image et au respect de la vie privée</a:t>
                      </a:r>
                    </a:p>
                    <a:p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- Apprendre à gérer sa e-réputation</a:t>
                      </a:r>
                    </a:p>
                    <a:p>
                      <a:endParaRPr lang="fr-FR" sz="20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dirty="0">
                          <a:latin typeface="Arial Narrow" panose="020B0606020202030204" pitchFamily="34" charset="0"/>
                        </a:rPr>
                        <a:t>- Sensibiliser les élèves sur la problématique de la rumeur et des conduites à risque qu’elle génère</a:t>
                      </a:r>
                    </a:p>
                    <a:p>
                      <a:endParaRPr lang="fr-FR" sz="20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dirty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C</a:t>
                      </a:r>
                      <a:r>
                        <a:rPr lang="fr-FR" sz="2000" dirty="0">
                          <a:latin typeface="Arial Narrow" panose="020B0606020202030204" pitchFamily="34" charset="0"/>
                        </a:rPr>
                        <a:t>réer un lien entre le pédagogique et l’éducatif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Narrow" panose="020B0606020202030204" pitchFamily="34" charset="0"/>
                        </a:rPr>
                        <a:t>Supports vidéos: netecoute.fr (film interactif)</a:t>
                      </a:r>
                    </a:p>
                    <a:p>
                      <a:endParaRPr lang="fr-FR" sz="20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dirty="0">
                          <a:latin typeface="Arial Narrow" panose="020B0606020202030204" pitchFamily="34" charset="0"/>
                        </a:rPr>
                        <a:t>Proposer</a:t>
                      </a: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 aux élèves des moments de réflexion sur leurs usages des réseaux sociaux afin d’apprendre à mieux gérer leur vie privée et respecter certaines règles de bienséance sur Internet</a:t>
                      </a:r>
                    </a:p>
                    <a:p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Travail sous forme d’ateliers sur différents thèmes: </a:t>
                      </a:r>
                    </a:p>
                    <a:p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la publication de photos / vidéos sur Facebook ou </a:t>
                      </a:r>
                      <a:r>
                        <a:rPr lang="fr-FR" sz="2000" baseline="0" dirty="0" err="1">
                          <a:latin typeface="Arial Narrow" panose="020B0606020202030204" pitchFamily="34" charset="0"/>
                        </a:rPr>
                        <a:t>Youtube</a:t>
                      </a:r>
                      <a:endParaRPr lang="fr-FR" sz="2000" baseline="0" dirty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La liberté d’expression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>
                          <a:latin typeface="Arial Narrow" panose="020B0606020202030204" pitchFamily="34" charset="0"/>
                        </a:rPr>
                        <a:t>Le respect de la vie privée…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1153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3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5754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2000" u="sng" dirty="0" smtClean="0"/>
              <a:t>Action 4: Organiser une semaine de lutte contre le harcèlement et les discriminations</a:t>
            </a:r>
            <a:endParaRPr lang="fr-FR" sz="2000" u="sng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131748"/>
              </p:ext>
            </p:extLst>
          </p:nvPr>
        </p:nvGraphicFramePr>
        <p:xfrm>
          <a:off x="2177511" y="1371601"/>
          <a:ext cx="9167248" cy="5328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967"/>
                <a:gridCol w="3037668"/>
                <a:gridCol w="3533613"/>
              </a:tblGrid>
              <a:tr h="57343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MODALITES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OBJECTIFS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DEMARCHES PEDAGOGIQUES / EDUCATIVES</a:t>
                      </a:r>
                      <a:endParaRPr lang="fr-FR" sz="1400" dirty="0"/>
                    </a:p>
                  </a:txBody>
                  <a:tcPr/>
                </a:tc>
              </a:tr>
              <a:tr h="3766089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Arial Narrow" panose="020B0606020202030204" pitchFamily="34" charset="0"/>
                        </a:rPr>
                        <a:t>Niveau:</a:t>
                      </a:r>
                      <a:r>
                        <a:rPr lang="fr-FR" sz="2000" dirty="0" smtClean="0">
                          <a:latin typeface="Arial Narrow" panose="020B0606020202030204" pitchFamily="34" charset="0"/>
                        </a:rPr>
                        <a:t> Collège/lycée</a:t>
                      </a:r>
                    </a:p>
                    <a:p>
                      <a:endParaRPr lang="fr-FR" sz="20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="1" dirty="0" smtClean="0">
                          <a:latin typeface="Arial Narrow" panose="020B0606020202030204" pitchFamily="34" charset="0"/>
                        </a:rPr>
                        <a:t>Partenaires: </a:t>
                      </a:r>
                      <a:r>
                        <a:rPr lang="fr-FR" sz="2000" dirty="0" smtClean="0">
                          <a:latin typeface="Arial Narrow" panose="020B0606020202030204" pitchFamily="34" charset="0"/>
                        </a:rPr>
                        <a:t>Infirmier,</a:t>
                      </a:r>
                      <a:r>
                        <a:rPr lang="fr-FR" sz="2000" baseline="0" dirty="0" smtClean="0">
                          <a:latin typeface="Arial Narrow" panose="020B0606020202030204" pitchFamily="34" charset="0"/>
                        </a:rPr>
                        <a:t> enseignants, parents, partenaires associés (ADAVI…)</a:t>
                      </a:r>
                    </a:p>
                    <a:p>
                      <a:endParaRPr lang="fr-FR" sz="2000" baseline="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fr-FR" sz="2000" b="1" dirty="0" smtClean="0">
                          <a:latin typeface="Arial Narrow" panose="020B0606020202030204" pitchFamily="34" charset="0"/>
                        </a:rPr>
                        <a:t>Dispositif:</a:t>
                      </a:r>
                      <a:r>
                        <a:rPr lang="fr-FR" sz="20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2000" baseline="0" dirty="0" smtClean="0">
                          <a:latin typeface="Arial Narrow" panose="020B0606020202030204" pitchFamily="34" charset="0"/>
                        </a:rPr>
                        <a:t>Unité de temps avec un aménagement des EDT.</a:t>
                      </a:r>
                      <a:endParaRPr lang="fr-FR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 Narrow" panose="020B0606020202030204" pitchFamily="34" charset="0"/>
                        </a:rPr>
                        <a:t>-    Proposer</a:t>
                      </a:r>
                      <a:r>
                        <a:rPr lang="fr-FR" sz="2000" baseline="0" dirty="0" smtClean="0">
                          <a:latin typeface="Arial Narrow" panose="020B0606020202030204" pitchFamily="34" charset="0"/>
                        </a:rPr>
                        <a:t> des actions adaptées à chaque niveau permettant l’information et la sensibilisation.</a:t>
                      </a:r>
                    </a:p>
                    <a:p>
                      <a:endParaRPr lang="fr-FR" sz="2000" baseline="0" dirty="0" smtClean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 smtClean="0">
                          <a:latin typeface="Arial Narrow" panose="020B0606020202030204" pitchFamily="34" charset="0"/>
                        </a:rPr>
                        <a:t>Connaitre la loi relative aux infractions liées à internet.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fr-FR" sz="2000" baseline="0" dirty="0" smtClean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 smtClean="0">
                          <a:latin typeface="Arial Narrow" panose="020B0606020202030204" pitchFamily="34" charset="0"/>
                        </a:rPr>
                        <a:t>Mobiliser les équipes autour de l’amélioration du climat scolaire.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fr-FR" sz="2000" baseline="0" dirty="0" smtClean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 smtClean="0">
                          <a:latin typeface="Arial Narrow" panose="020B0606020202030204" pitchFamily="34" charset="0"/>
                        </a:rPr>
                        <a:t>Participer au « Prix non au harcèlement ».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2000" baseline="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FR" sz="1800" baseline="0" dirty="0" smtClean="0">
                          <a:latin typeface="Arial Narrow" panose="020B0606020202030204" pitchFamily="34" charset="0"/>
                        </a:rPr>
                        <a:t>Réunir l’assemblée </a:t>
                      </a:r>
                      <a:r>
                        <a:rPr lang="fr-FR" sz="1800" baseline="0" dirty="0" err="1" smtClean="0">
                          <a:latin typeface="Arial Narrow" panose="020B0606020202030204" pitchFamily="34" charset="0"/>
                        </a:rPr>
                        <a:t>Génèrale</a:t>
                      </a:r>
                      <a:r>
                        <a:rPr lang="fr-FR" sz="1800" baseline="0" dirty="0" smtClean="0">
                          <a:latin typeface="Arial Narrow" panose="020B0606020202030204" pitchFamily="34" charset="0"/>
                        </a:rPr>
                        <a:t> des délégués des élèves (en amont) afin de présenter la charte de lutte contre le harcèlement et les discriminations.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fr-FR" sz="1800" baseline="0" dirty="0" smtClean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1800" baseline="0" dirty="0" smtClean="0">
                          <a:latin typeface="Arial Narrow" panose="020B0606020202030204" pitchFamily="34" charset="0"/>
                        </a:rPr>
                        <a:t>Conception par les délégués volontaires d’une charte d’utilisation d’internet. (insertion dans le carnet de correspondance)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baseline="0" dirty="0" smtClean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1800" baseline="0" dirty="0" smtClean="0">
                          <a:latin typeface="Arial Narrow" panose="020B0606020202030204" pitchFamily="34" charset="0"/>
                        </a:rPr>
                        <a:t>Travailler sur la conception de logo symbolisant le bon usage d’internet.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fr-FR" sz="1800" baseline="0" dirty="0" smtClean="0"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1800" dirty="0" smtClean="0">
                          <a:latin typeface="Arial Narrow" panose="020B0606020202030204" pitchFamily="34" charset="0"/>
                        </a:rPr>
                        <a:t> Présentation</a:t>
                      </a:r>
                      <a:r>
                        <a:rPr lang="fr-FR" sz="1800" baseline="0" dirty="0" smtClean="0">
                          <a:latin typeface="Arial Narrow" panose="020B0606020202030204" pitchFamily="34" charset="0"/>
                        </a:rPr>
                        <a:t> à destination des parents des démarches réalisées  et débats.</a:t>
                      </a:r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3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CHARTE CONTRE LE HARCELEMENT AU COLLEGE DE BOULARI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4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Contre le harcèlement au collège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 harcèlement est un comportement punissable par la loi. Le collège met tout en œuvre pour protéger les élèves victimes d’intimidations, de moqueries, d’insultes, de racket et de violence. 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 est primordial que tout élève subissant ce type d’agression vienne en parler à un adulte. 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 tu es victime ou témoin de ce type de comportement, des personnels de l’établissement sont là pour t’aider. Les personnes référentes sont :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Ton professeur principal 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Tout professeur avec qui tu te sens en confiance 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L’infirmier du collège 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Ton CPE 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Toute l’équipe de vie scolaire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Toutes ces personnes sauront t’écouter, t’aider et mettre tout en œuvre pour résoudre la situation.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Les élèves auteurs de ce type de faits s’exposent à de graves sanctions au sein du collège. Suite à des phénomènes de harcèlement, des conseils de discipline et des exclusions définitives de l’établissement ont été prononcés l’an passé.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fr-FR" altLang="fr-FR" sz="1000" dirty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8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fr-FR" altLang="fr-FR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fr-FR" altLang="fr-FR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 harcèlement n’est pas une fatalité ! </a:t>
            </a:r>
            <a:endParaRPr lang="fr-FR" altLang="fr-FR" sz="10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Pour </a:t>
            </a:r>
            <a:r>
              <a:rPr lang="fr-FR" altLang="fr-FR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 protéger tu dois en parler !</a:t>
            </a:r>
            <a:endParaRPr lang="fr-FR" altLang="fr-FR" sz="8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endParaRPr lang="fr-FR" dirty="0"/>
          </a:p>
        </p:txBody>
      </p:sp>
      <p:sp>
        <p:nvSpPr>
          <p:cNvPr id="5" name="AutoShape 2" descr="Image"/>
          <p:cNvSpPr>
            <a:spLocks noChangeAspect="1" noChangeArrowheads="1"/>
          </p:cNvSpPr>
          <p:nvPr/>
        </p:nvSpPr>
        <p:spPr bwMode="auto">
          <a:xfrm>
            <a:off x="3117850" y="96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5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173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480088"/>
            <a:ext cx="8915400" cy="4431134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fr-FR" sz="4800" b="1" dirty="0" smtClean="0">
                <a:latin typeface="Arial Narrow" panose="020B0606020202030204" pitchFamily="34" charset="0"/>
              </a:rPr>
              <a:t>Au </a:t>
            </a:r>
            <a:r>
              <a:rPr lang="fr-FR" sz="4800" b="1" dirty="0">
                <a:latin typeface="Arial Narrow" panose="020B0606020202030204" pitchFamily="34" charset="0"/>
              </a:rPr>
              <a:t>Collège</a:t>
            </a:r>
            <a:r>
              <a:rPr lang="fr-FR" sz="4800" dirty="0">
                <a:latin typeface="Arial Narrow" panose="020B0606020202030204" pitchFamily="34" charset="0"/>
              </a:rPr>
              <a:t> </a:t>
            </a:r>
          </a:p>
          <a:p>
            <a:pPr fontAlgn="base"/>
            <a:r>
              <a:rPr lang="fr-FR" sz="4800" dirty="0" smtClean="0">
                <a:latin typeface="Arial Narrow" panose="020B0606020202030204" pitchFamily="34" charset="0"/>
              </a:rPr>
              <a:t>- Je </a:t>
            </a:r>
            <a:r>
              <a:rPr lang="fr-FR" sz="4800" dirty="0">
                <a:latin typeface="Arial Narrow" panose="020B0606020202030204" pitchFamily="34" charset="0"/>
              </a:rPr>
              <a:t>n’utilise pas de téléphone,  d’appareil photo ou de caméra au collège. </a:t>
            </a:r>
          </a:p>
          <a:p>
            <a:pPr fontAlgn="base"/>
            <a:r>
              <a:rPr lang="fr-FR" sz="4800" dirty="0">
                <a:latin typeface="Arial Narrow" panose="020B0606020202030204" pitchFamily="34" charset="0"/>
              </a:rPr>
              <a:t>- Je n’utilise pas de poste informatique pour des raisons personnelles. </a:t>
            </a:r>
          </a:p>
          <a:p>
            <a:pPr fontAlgn="base"/>
            <a:r>
              <a:rPr lang="fr-FR" sz="4800" dirty="0">
                <a:latin typeface="Arial Narrow" panose="020B0606020202030204" pitchFamily="34" charset="0"/>
              </a:rPr>
              <a:t>- Je ne télécharge pas de photo ou vidéo sans l’autorisation du </a:t>
            </a:r>
            <a:r>
              <a:rPr lang="fr-FR" sz="4800" dirty="0" smtClean="0">
                <a:latin typeface="Arial Narrow" panose="020B0606020202030204" pitchFamily="34" charset="0"/>
              </a:rPr>
              <a:t>professeur.</a:t>
            </a:r>
            <a:r>
              <a:rPr lang="fr-FR" sz="4800" dirty="0">
                <a:latin typeface="Arial Narrow" panose="020B0606020202030204" pitchFamily="34" charset="0"/>
              </a:rPr>
              <a:t> </a:t>
            </a:r>
          </a:p>
          <a:p>
            <a:pPr fontAlgn="base"/>
            <a:r>
              <a:rPr lang="fr-FR" sz="4800" b="1" dirty="0">
                <a:latin typeface="Arial Narrow" panose="020B0606020202030204" pitchFamily="34" charset="0"/>
              </a:rPr>
              <a:t>EN GENERAL</a:t>
            </a:r>
            <a:r>
              <a:rPr lang="fr-FR" sz="4800" dirty="0">
                <a:latin typeface="Arial Narrow" panose="020B0606020202030204" pitchFamily="34" charset="0"/>
              </a:rPr>
              <a:t> </a:t>
            </a:r>
          </a:p>
          <a:p>
            <a:pPr fontAlgn="base"/>
            <a:r>
              <a:rPr lang="fr-FR" sz="4800" dirty="0" smtClean="0">
                <a:latin typeface="Arial Narrow" panose="020B0606020202030204" pitchFamily="34" charset="0"/>
              </a:rPr>
              <a:t>- Je </a:t>
            </a:r>
            <a:r>
              <a:rPr lang="fr-FR" sz="4800" dirty="0">
                <a:latin typeface="Arial Narrow" panose="020B0606020202030204" pitchFamily="34" charset="0"/>
              </a:rPr>
              <a:t>ne filme pas, ne photographie pas, ne diffuse pas des images ou ne publie pas de vidéo sans l’autorisation de la personne. </a:t>
            </a:r>
          </a:p>
          <a:p>
            <a:pPr fontAlgn="base"/>
            <a:r>
              <a:rPr lang="fr-FR" sz="4800" dirty="0" smtClean="0">
                <a:latin typeface="Arial Narrow" panose="020B0606020202030204" pitchFamily="34" charset="0"/>
              </a:rPr>
              <a:t>- Je </a:t>
            </a:r>
            <a:r>
              <a:rPr lang="fr-FR" sz="4800" dirty="0">
                <a:latin typeface="Arial Narrow" panose="020B0606020202030204" pitchFamily="34" charset="0"/>
              </a:rPr>
              <a:t>suis responsable de  ce que je publie sur les réseaux sociaux. </a:t>
            </a:r>
          </a:p>
          <a:p>
            <a:pPr fontAlgn="base"/>
            <a:r>
              <a:rPr lang="fr-FR" sz="4800" dirty="0">
                <a:latin typeface="Arial Narrow" panose="020B0606020202030204" pitchFamily="34" charset="0"/>
              </a:rPr>
              <a:t>- Je ne me cache pas derrière un pseudo.  </a:t>
            </a:r>
          </a:p>
          <a:p>
            <a:pPr fontAlgn="base"/>
            <a:r>
              <a:rPr lang="fr-FR" sz="4800" dirty="0">
                <a:latin typeface="Arial Narrow" panose="020B0606020202030204" pitchFamily="34" charset="0"/>
              </a:rPr>
              <a:t>- Je ne publie pas d’informations personnelles. </a:t>
            </a:r>
          </a:p>
          <a:p>
            <a:pPr fontAlgn="base"/>
            <a:r>
              <a:rPr lang="fr-FR" sz="4800" dirty="0" smtClean="0">
                <a:latin typeface="Arial Narrow" panose="020B0606020202030204" pitchFamily="34" charset="0"/>
              </a:rPr>
              <a:t>- Je </a:t>
            </a:r>
            <a:r>
              <a:rPr lang="fr-FR" sz="4800" dirty="0">
                <a:latin typeface="Arial Narrow" panose="020B0606020202030204" pitchFamily="34" charset="0"/>
              </a:rPr>
              <a:t>fais attention à mes commentaires, mes images, mes vidéos. </a:t>
            </a:r>
          </a:p>
          <a:p>
            <a:pPr fontAlgn="base"/>
            <a:r>
              <a:rPr lang="fr-FR" sz="4800" dirty="0" smtClean="0">
                <a:latin typeface="Arial Narrow" panose="020B0606020202030204" pitchFamily="34" charset="0"/>
              </a:rPr>
              <a:t>- J’adopte </a:t>
            </a:r>
            <a:r>
              <a:rPr lang="fr-FR" sz="4800" dirty="0">
                <a:latin typeface="Arial Narrow" panose="020B0606020202030204" pitchFamily="34" charset="0"/>
              </a:rPr>
              <a:t>un langage correct et respectueux. </a:t>
            </a:r>
          </a:p>
          <a:p>
            <a:pPr fontAlgn="base"/>
            <a:r>
              <a:rPr lang="fr-FR" sz="4800" dirty="0" smtClean="0">
                <a:latin typeface="Arial Narrow" panose="020B0606020202030204" pitchFamily="34" charset="0"/>
              </a:rPr>
              <a:t>- J’accepte </a:t>
            </a:r>
            <a:r>
              <a:rPr lang="fr-FR" sz="4800" dirty="0">
                <a:latin typeface="Arial Narrow" panose="020B0606020202030204" pitchFamily="34" charset="0"/>
              </a:rPr>
              <a:t>les différences : physique, couleur de peau, idée et opinion. </a:t>
            </a:r>
          </a:p>
          <a:p>
            <a:pPr marL="0" indent="0" fontAlgn="base">
              <a:buNone/>
            </a:pPr>
            <a:r>
              <a:rPr lang="fr-FR" sz="4800" dirty="0" smtClean="0">
                <a:latin typeface="Arial Narrow" panose="020B0606020202030204" pitchFamily="34" charset="0"/>
              </a:rPr>
              <a:t>En </a:t>
            </a:r>
            <a:r>
              <a:rPr lang="fr-FR" sz="4800" dirty="0">
                <a:latin typeface="Arial Narrow" panose="020B0606020202030204" pitchFamily="34" charset="0"/>
              </a:rPr>
              <a:t>signant cette charte, je deviens « Internet responsable ». Je t’invite à télécharger sur le site du collège un de nos logos et le faire partager sur les réseaux sociaux</a:t>
            </a:r>
            <a:r>
              <a:rPr lang="fr-FR" sz="4800" dirty="0" smtClean="0">
                <a:latin typeface="Arial Narrow" panose="020B0606020202030204" pitchFamily="34" charset="0"/>
              </a:rPr>
              <a:t>.</a:t>
            </a:r>
            <a:endParaRPr lang="fr-FR" sz="4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4" y="2087105"/>
            <a:ext cx="37453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2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845</TotalTime>
  <Words>980</Words>
  <Application>Microsoft Macintosh PowerPoint</Application>
  <PresentationFormat>Grand écran</PresentationFormat>
  <Paragraphs>248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 Narrow</vt:lpstr>
      <vt:lpstr>Calibri</vt:lpstr>
      <vt:lpstr>Century Gothic</vt:lpstr>
      <vt:lpstr>Segoe UI</vt:lpstr>
      <vt:lpstr>Wingdings</vt:lpstr>
      <vt:lpstr>Wingdings 3</vt:lpstr>
      <vt:lpstr>Arial</vt:lpstr>
      <vt:lpstr>Brin</vt:lpstr>
      <vt:lpstr>Sensibiliser aux situations de harcèlement et de discrimination</vt:lpstr>
      <vt:lpstr>Un CDI et un Service Vie Scolaire au service du « vivre ensemble »</vt:lpstr>
      <vt:lpstr>Présentation PowerPoint</vt:lpstr>
      <vt:lpstr>Présentation PowerPoint</vt:lpstr>
      <vt:lpstr>Présentation PowerPoint</vt:lpstr>
      <vt:lpstr>Action 4: Organiser une semaine de lutte contre le harcèlement et les discriminations</vt:lpstr>
      <vt:lpstr>CHARTE CONTRE LE HARCELEMENT AU COLLEGE DE BOULARI</vt:lpstr>
      <vt:lpstr>Présentation PowerPoint</vt:lpstr>
      <vt:lpstr>Présentation PowerPoint</vt:lpstr>
      <vt:lpstr>Présentation PowerPoint</vt:lpstr>
      <vt:lpstr>Action 5: La médiation par les pairs. </vt:lpstr>
      <vt:lpstr>Action 6: Mise en place d’un atelier théâtre forum.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Sensibiliser aux situations de harcèlement et de discrimination</dc:title>
  <dc:creator>Clarisse</dc:creator>
  <cp:lastModifiedBy>OLIANGE BALBOUS</cp:lastModifiedBy>
  <cp:revision>45</cp:revision>
  <dcterms:created xsi:type="dcterms:W3CDTF">2016-09-04T05:13:42Z</dcterms:created>
  <dcterms:modified xsi:type="dcterms:W3CDTF">2016-09-11T09:37:22Z</dcterms:modified>
</cp:coreProperties>
</file>