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3" r:id="rId3"/>
    <p:sldId id="257" r:id="rId4"/>
    <p:sldId id="262" r:id="rId5"/>
    <p:sldId id="267" r:id="rId6"/>
    <p:sldId id="264" r:id="rId7"/>
    <p:sldId id="265" r:id="rId8"/>
    <p:sldId id="258" r:id="rId9"/>
    <p:sldId id="266" r:id="rId10"/>
    <p:sldId id="268" r:id="rId1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1D8FAFE-2F0B-4E42-AE86-922A5D789432}" type="datetimeFigureOut">
              <a:rPr lang="fr-FR" smtClean="0"/>
              <a:t>06/03/2018</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1FFB8B5-08B0-408A-9C24-EDEB8F6495F1}" type="slidenum">
              <a:rPr lang="fr-FR" smtClean="0"/>
              <a:t>‹N°›</a:t>
            </a:fld>
            <a:endParaRPr lang="fr-FR" dirty="0"/>
          </a:p>
        </p:txBody>
      </p:sp>
    </p:spTree>
    <p:extLst>
      <p:ext uri="{BB962C8B-B14F-4D97-AF65-F5344CB8AC3E}">
        <p14:creationId xmlns:p14="http://schemas.microsoft.com/office/powerpoint/2010/main" val="359823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CC5CF2E-FDC1-4F07-BBC0-1845AF0BC7E1}" type="datetime1">
              <a:rPr lang="fr-FR" smtClean="0"/>
              <a:t>06/03/2018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415616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8B1763-D24E-4A12-AE99-AD8DD9DD50ED}" type="datetime1">
              <a:rPr lang="fr-FR" smtClean="0"/>
              <a:t>06/03/2018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2489916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D0211F-9C4E-4EE1-B651-FCC08B80CCD5}" type="datetime1">
              <a:rPr lang="fr-FR" smtClean="0"/>
              <a:t>06/03/2018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1525329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9F003B-40E2-4398-A94E-53F47CC7B5F0}" type="datetime1">
              <a:rPr lang="fr-FR" smtClean="0"/>
              <a:t>06/03/2018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2471879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FCE5112-5EB3-4242-8696-5EEC92838E95}" type="datetime1">
              <a:rPr lang="fr-FR" smtClean="0"/>
              <a:t>06/03/2018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3610649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1E154BD-574E-4894-A8E2-8E2DB1BD6176}" type="datetime1">
              <a:rPr lang="fr-FR" smtClean="0"/>
              <a:t>06/03/2018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38224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6BC32F2-6B21-4B8E-B173-71E3CC8CF930}" type="datetime1">
              <a:rPr lang="fr-FR" smtClean="0"/>
              <a:t>06/03/2018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125580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572C979-0FD1-4ACA-BF4A-281546B1D89D}" type="datetime1">
              <a:rPr lang="fr-FR" smtClean="0"/>
              <a:t>06/03/2018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12920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F3789C-E8DA-4E4F-9FA9-A579E5BC3C8C}" type="datetime1">
              <a:rPr lang="fr-FR" smtClean="0"/>
              <a:t>06/03/2018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412408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C8B0BA6-BB90-4C60-A6F7-1DD263237BD4}" type="datetime1">
              <a:rPr lang="fr-FR" smtClean="0"/>
              <a:t>06/03/2018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59082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865645A-B310-40EC-AC25-2227B8412A02}" type="datetime1">
              <a:rPr lang="fr-FR" smtClean="0"/>
              <a:t>06/03/2018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C00B508-D1CD-470C-99E1-58ACA053F619}" type="slidenum">
              <a:rPr lang="fr-FR" smtClean="0"/>
              <a:t>‹N°›</a:t>
            </a:fld>
            <a:endParaRPr lang="fr-FR" dirty="0"/>
          </a:p>
        </p:txBody>
      </p:sp>
    </p:spTree>
    <p:extLst>
      <p:ext uri="{BB962C8B-B14F-4D97-AF65-F5344CB8AC3E}">
        <p14:creationId xmlns:p14="http://schemas.microsoft.com/office/powerpoint/2010/main" val="261376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C1F9C1-05DE-4614-8E51-CDAD34E3D97D}" type="datetime1">
              <a:rPr lang="fr-FR" smtClean="0"/>
              <a:t>06/03/2018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0B508-D1CD-470C-99E1-58ACA053F619}" type="slidenum">
              <a:rPr lang="fr-FR" smtClean="0"/>
              <a:t>‹N°›</a:t>
            </a:fld>
            <a:endParaRPr lang="fr-FR" dirty="0"/>
          </a:p>
        </p:txBody>
      </p:sp>
    </p:spTree>
    <p:extLst>
      <p:ext uri="{BB962C8B-B14F-4D97-AF65-F5344CB8AC3E}">
        <p14:creationId xmlns:p14="http://schemas.microsoft.com/office/powerpoint/2010/main" val="332599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1988840"/>
            <a:ext cx="7848872" cy="1224136"/>
          </a:xfrm>
        </p:spPr>
        <p:txBody>
          <a:bodyPr>
            <a:normAutofit/>
          </a:bodyPr>
          <a:lstStyle/>
          <a:p>
            <a:pPr algn="l"/>
            <a:r>
              <a:rPr lang="fr-FR" b="1" dirty="0" smtClean="0"/>
              <a:t>Point d’étape relatif au marché public de développement de l’application</a:t>
            </a:r>
            <a:endParaRPr lang="fr-FR" dirty="0"/>
          </a:p>
        </p:txBody>
      </p:sp>
      <p:sp>
        <p:nvSpPr>
          <p:cNvPr id="4" name="Espace réservé du numéro de diapositive 3"/>
          <p:cNvSpPr>
            <a:spLocks noGrp="1"/>
          </p:cNvSpPr>
          <p:nvPr>
            <p:ph type="sldNum" sz="quarter" idx="12"/>
          </p:nvPr>
        </p:nvSpPr>
        <p:spPr>
          <a:xfrm>
            <a:off x="6516216" y="6356350"/>
            <a:ext cx="2170584" cy="365125"/>
          </a:xfrm>
        </p:spPr>
        <p:txBody>
          <a:bodyPr/>
          <a:lstStyle/>
          <a:p>
            <a:fld id="{0C00B508-D1CD-470C-99E1-58ACA053F619}" type="slidenum">
              <a:rPr lang="fr-FR" smtClean="0"/>
              <a:pPr/>
              <a:t>1</a:t>
            </a:fld>
            <a:endParaRPr lang="fr-FR" dirty="0"/>
          </a:p>
        </p:txBody>
      </p:sp>
      <p:pic>
        <p:nvPicPr>
          <p:cNvPr id="5" name="Image 4"/>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
        <p:nvSpPr>
          <p:cNvPr id="6" name="Espace réservé du pied de page 5"/>
          <p:cNvSpPr>
            <a:spLocks noGrp="1"/>
          </p:cNvSpPr>
          <p:nvPr>
            <p:ph type="ftr" sz="quarter" idx="11"/>
          </p:nvPr>
        </p:nvSpPr>
        <p:spPr>
          <a:xfrm>
            <a:off x="683568" y="4077072"/>
            <a:ext cx="7704856" cy="1800200"/>
          </a:xfrm>
        </p:spPr>
        <p:txBody>
          <a:bodyPr/>
          <a:lstStyle/>
          <a:p>
            <a:pPr algn="l"/>
            <a:r>
              <a:rPr lang="fr-FR" sz="2400" b="1" u="sng" dirty="0" smtClean="0"/>
              <a:t>Cadre réglementaire général : </a:t>
            </a:r>
          </a:p>
          <a:p>
            <a:pPr algn="l"/>
            <a:endParaRPr lang="fr-FR" sz="2400" b="1" u="sng" dirty="0" smtClean="0"/>
          </a:p>
          <a:p>
            <a:pPr marL="342900" indent="-342900" algn="l">
              <a:buFont typeface="Arial" panose="020B0604020202020204" pitchFamily="34" charset="0"/>
              <a:buChar char="•"/>
            </a:pPr>
            <a:r>
              <a:rPr lang="fr-FR" sz="2400" b="1" dirty="0" smtClean="0"/>
              <a:t>Délibération </a:t>
            </a:r>
            <a:r>
              <a:rPr lang="fr-FR" sz="2400" b="1" dirty="0"/>
              <a:t>n° 106 du 15 janvier 2016 relative à l’avenir de l’école </a:t>
            </a:r>
            <a:r>
              <a:rPr lang="fr-FR" sz="2400" b="1" dirty="0" smtClean="0"/>
              <a:t>calédonienne.</a:t>
            </a:r>
          </a:p>
          <a:p>
            <a:pPr marL="342900" indent="-342900" algn="l">
              <a:buFont typeface="Arial" panose="020B0604020202020204" pitchFamily="34" charset="0"/>
              <a:buChar char="•"/>
            </a:pPr>
            <a:r>
              <a:rPr lang="fr-FR" sz="2400" b="1" dirty="0" smtClean="0"/>
              <a:t>Plan territorial </a:t>
            </a:r>
            <a:r>
              <a:rPr lang="fr-FR" sz="2400" b="1" dirty="0"/>
              <a:t>de </a:t>
            </a:r>
            <a:r>
              <a:rPr lang="fr-FR" sz="2400" b="1" dirty="0" smtClean="0"/>
              <a:t>sécurité </a:t>
            </a:r>
            <a:r>
              <a:rPr lang="fr-FR" sz="2400" b="1" dirty="0"/>
              <a:t>et de prévention de la </a:t>
            </a:r>
            <a:r>
              <a:rPr lang="fr-FR" sz="2400" b="1" dirty="0" smtClean="0"/>
              <a:t>délinquance 2018-2022 (projet).</a:t>
            </a:r>
            <a:endParaRPr lang="fr-FR" sz="2400" b="1" dirty="0"/>
          </a:p>
          <a:p>
            <a:pPr marL="342900" indent="-342900" algn="l">
              <a:buFont typeface="Arial" panose="020B0604020202020204" pitchFamily="34" charset="0"/>
              <a:buChar char="•"/>
            </a:pPr>
            <a:endParaRPr lang="fr-FR" sz="2400" b="1" dirty="0" smtClean="0"/>
          </a:p>
          <a:p>
            <a:pPr marL="342900" indent="-342900">
              <a:buFont typeface="Arial" panose="020B0604020202020204" pitchFamily="34" charset="0"/>
              <a:buChar char="•"/>
            </a:pPr>
            <a:endParaRPr lang="fr-FR" sz="2400" b="1" dirty="0"/>
          </a:p>
        </p:txBody>
      </p:sp>
      <p:sp>
        <p:nvSpPr>
          <p:cNvPr id="9" name="Titre 1"/>
          <p:cNvSpPr txBox="1">
            <a:spLocks/>
          </p:cNvSpPr>
          <p:nvPr/>
        </p:nvSpPr>
        <p:spPr>
          <a:xfrm>
            <a:off x="2224083" y="274638"/>
            <a:ext cx="6462717" cy="1143000"/>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Tree>
    <p:extLst>
      <p:ext uri="{BB962C8B-B14F-4D97-AF65-F5344CB8AC3E}">
        <p14:creationId xmlns:p14="http://schemas.microsoft.com/office/powerpoint/2010/main" val="812723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smtClean="0"/>
              <a:t>PERSEVERANCE</a:t>
            </a:r>
            <a:endParaRPr lang="fr-FR" dirty="0"/>
          </a:p>
        </p:txBody>
      </p:sp>
      <p:sp>
        <p:nvSpPr>
          <p:cNvPr id="5" name="Espace réservé du contenu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fr-FR" dirty="0"/>
          </a:p>
          <a:p>
            <a:endParaRPr lang="fr-FR" dirty="0" smtClean="0"/>
          </a:p>
          <a:p>
            <a:pPr marL="457200" lvl="3" indent="0">
              <a:buFont typeface="Arial" pitchFamily="34" charset="0"/>
              <a:buNone/>
            </a:pPr>
            <a:endParaRPr lang="fr-FR" sz="2400" i="1" dirty="0" smtClean="0">
              <a:solidFill>
                <a:schemeClr val="bg1">
                  <a:lumMod val="50000"/>
                </a:schemeClr>
              </a:solidFill>
            </a:endParaRPr>
          </a:p>
          <a:p>
            <a:pPr marL="457200" lvl="3" indent="0">
              <a:buFont typeface="Arial" pitchFamily="34" charset="0"/>
              <a:buNone/>
            </a:pPr>
            <a:endParaRPr lang="fr-FR" sz="2400" i="1" dirty="0" smtClean="0">
              <a:solidFill>
                <a:schemeClr val="bg1">
                  <a:lumMod val="50000"/>
                </a:schemeClr>
              </a:solidFill>
            </a:endParaRPr>
          </a:p>
          <a:p>
            <a:pPr marL="0" indent="0">
              <a:buFont typeface="Arial" pitchFamily="34" charset="0"/>
              <a:buNone/>
            </a:pPr>
            <a:endParaRPr lang="fr-FR" dirty="0"/>
          </a:p>
        </p:txBody>
      </p:sp>
      <p:sp>
        <p:nvSpPr>
          <p:cNvPr id="2" name="Espace réservé du numéro de diapositive 1"/>
          <p:cNvSpPr>
            <a:spLocks noGrp="1"/>
          </p:cNvSpPr>
          <p:nvPr>
            <p:ph type="sldNum" sz="quarter" idx="12"/>
          </p:nvPr>
        </p:nvSpPr>
        <p:spPr/>
        <p:txBody>
          <a:bodyPr/>
          <a:lstStyle/>
          <a:p>
            <a:fld id="{0C00B508-D1CD-470C-99E1-58ACA053F619}" type="slidenum">
              <a:rPr lang="fr-FR" smtClean="0"/>
              <a:t>10</a:t>
            </a:fld>
            <a:endParaRPr lang="fr-FR" dirty="0"/>
          </a:p>
        </p:txBody>
      </p:sp>
      <p:sp>
        <p:nvSpPr>
          <p:cNvPr id="6" name="Titre 1"/>
          <p:cNvSpPr>
            <a:spLocks noGrp="1"/>
          </p:cNvSpPr>
          <p:nvPr>
            <p:ph type="title"/>
          </p:nvPr>
        </p:nvSpPr>
        <p:spPr>
          <a:xfrm>
            <a:off x="457200" y="274638"/>
            <a:ext cx="8229600" cy="1143000"/>
          </a:xfrm>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pic>
        <p:nvPicPr>
          <p:cNvPr id="7" name="Image 6"/>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
        <p:nvSpPr>
          <p:cNvPr id="8" name="ZoneTexte 7"/>
          <p:cNvSpPr txBox="1"/>
          <p:nvPr/>
        </p:nvSpPr>
        <p:spPr>
          <a:xfrm>
            <a:off x="375436" y="1412776"/>
            <a:ext cx="8290095" cy="5078313"/>
          </a:xfrm>
          <a:prstGeom prst="rect">
            <a:avLst/>
          </a:prstGeom>
          <a:noFill/>
        </p:spPr>
        <p:txBody>
          <a:bodyPr wrap="square" rtlCol="0">
            <a:spAutoFit/>
          </a:bodyPr>
          <a:lstStyle/>
          <a:p>
            <a:endParaRPr lang="fr-FR" u="sng" dirty="0" smtClean="0"/>
          </a:p>
          <a:p>
            <a:r>
              <a:rPr lang="fr-FR" u="sng" dirty="0" smtClean="0"/>
              <a:t>Personnels ressources dans le cadre du développement et du suivi de PERSEVERANCE :</a:t>
            </a:r>
          </a:p>
          <a:p>
            <a:endParaRPr lang="fr-FR" b="1" u="sng" dirty="0" smtClean="0"/>
          </a:p>
          <a:p>
            <a:r>
              <a:rPr lang="fr-FR" b="1" u="sng" dirty="0" smtClean="0"/>
              <a:t>Service </a:t>
            </a:r>
            <a:r>
              <a:rPr lang="fr-FR" b="1" u="sng" dirty="0"/>
              <a:t>de la vie de </a:t>
            </a:r>
            <a:r>
              <a:rPr lang="fr-FR" b="1" u="sng" dirty="0" smtClean="0"/>
              <a:t>l’élève</a:t>
            </a:r>
          </a:p>
          <a:p>
            <a:endParaRPr lang="fr-FR" b="1" u="sng" dirty="0" smtClean="0"/>
          </a:p>
          <a:p>
            <a:r>
              <a:rPr lang="fr-FR" b="1" dirty="0" smtClean="0"/>
              <a:t>* Frédéric </a:t>
            </a:r>
            <a:r>
              <a:rPr lang="fr-FR" b="1" dirty="0"/>
              <a:t>BLAISE</a:t>
            </a:r>
            <a:r>
              <a:rPr lang="fr-FR" dirty="0"/>
              <a:t> - Tél : 26 62 92</a:t>
            </a:r>
            <a:br>
              <a:rPr lang="fr-FR" dirty="0"/>
            </a:br>
            <a:r>
              <a:rPr lang="fr-FR" dirty="0" smtClean="0"/>
              <a:t>Attaché principal d’administration – </a:t>
            </a:r>
            <a:r>
              <a:rPr lang="fr-FR" b="1" i="1" dirty="0" smtClean="0"/>
              <a:t>Suivi fonctionnel</a:t>
            </a:r>
            <a:endParaRPr lang="fr-FR" b="1" i="1" dirty="0"/>
          </a:p>
          <a:p>
            <a:r>
              <a:rPr lang="fr-FR" b="1" dirty="0" smtClean="0"/>
              <a:t>* Magali </a:t>
            </a:r>
            <a:r>
              <a:rPr lang="fr-FR" b="1" dirty="0"/>
              <a:t>BONTEMPO</a:t>
            </a:r>
            <a:r>
              <a:rPr lang="fr-FR" dirty="0"/>
              <a:t> - Tél : 26 62 20 </a:t>
            </a:r>
            <a:br>
              <a:rPr lang="fr-FR" dirty="0"/>
            </a:br>
            <a:r>
              <a:rPr lang="fr-FR" dirty="0"/>
              <a:t>Conseillère principale d’éducation</a:t>
            </a:r>
            <a:br>
              <a:rPr lang="fr-FR" dirty="0"/>
            </a:br>
            <a:r>
              <a:rPr lang="fr-FR" dirty="0" smtClean="0"/>
              <a:t>* </a:t>
            </a:r>
            <a:r>
              <a:rPr lang="fr-FR" b="1" dirty="0" smtClean="0"/>
              <a:t>Gérald </a:t>
            </a:r>
            <a:r>
              <a:rPr lang="fr-FR" b="1" dirty="0"/>
              <a:t>GIACOMINO</a:t>
            </a:r>
            <a:r>
              <a:rPr lang="fr-FR" dirty="0"/>
              <a:t> - Tél : 26 62 27</a:t>
            </a:r>
            <a:br>
              <a:rPr lang="fr-FR" dirty="0"/>
            </a:br>
            <a:r>
              <a:rPr lang="fr-FR" dirty="0"/>
              <a:t>Conseiller principal d’éducation</a:t>
            </a:r>
            <a:br>
              <a:rPr lang="fr-FR" dirty="0"/>
            </a:br>
            <a:endParaRPr lang="fr-FR" b="1" dirty="0"/>
          </a:p>
          <a:p>
            <a:r>
              <a:rPr lang="fr-FR" b="1" u="sng" dirty="0" smtClean="0"/>
              <a:t>Bureau </a:t>
            </a:r>
            <a:r>
              <a:rPr lang="fr-FR" b="1" u="sng" dirty="0"/>
              <a:t>des Systèmes </a:t>
            </a:r>
            <a:r>
              <a:rPr lang="fr-FR" b="1" u="sng" dirty="0" smtClean="0"/>
              <a:t>d’information</a:t>
            </a:r>
          </a:p>
          <a:p>
            <a:endParaRPr lang="fr-FR" b="1" u="sng" dirty="0"/>
          </a:p>
          <a:p>
            <a:r>
              <a:rPr lang="fr-FR" b="1" dirty="0" smtClean="0"/>
              <a:t>* Miguel </a:t>
            </a:r>
            <a:r>
              <a:rPr lang="fr-FR" b="1" dirty="0"/>
              <a:t>JUSTON </a:t>
            </a:r>
            <a:r>
              <a:rPr lang="fr-FR" dirty="0"/>
              <a:t>- Tél : 26 </a:t>
            </a:r>
            <a:r>
              <a:rPr lang="fr-FR" dirty="0" smtClean="0"/>
              <a:t>61 37 – </a:t>
            </a:r>
            <a:r>
              <a:rPr lang="fr-FR" b="1" i="1" dirty="0" smtClean="0"/>
              <a:t>suivi technique</a:t>
            </a:r>
            <a:r>
              <a:rPr lang="fr-FR" dirty="0"/>
              <a:t/>
            </a:r>
            <a:br>
              <a:rPr lang="fr-FR" dirty="0"/>
            </a:br>
            <a:r>
              <a:rPr lang="fr-FR" dirty="0" smtClean="0"/>
              <a:t>Ingénieur informatique</a:t>
            </a:r>
            <a:endParaRPr lang="fr-FR" u="sng" dirty="0"/>
          </a:p>
          <a:p>
            <a:endParaRPr lang="fr-FR" u="sng" dirty="0" smtClean="0"/>
          </a:p>
          <a:p>
            <a:endParaRPr lang="fr-FR" u="sng" dirty="0"/>
          </a:p>
        </p:txBody>
      </p:sp>
    </p:spTree>
    <p:extLst>
      <p:ext uri="{BB962C8B-B14F-4D97-AF65-F5344CB8AC3E}">
        <p14:creationId xmlns:p14="http://schemas.microsoft.com/office/powerpoint/2010/main" val="931844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1628800"/>
            <a:ext cx="8280920" cy="4968552"/>
          </a:xfrm>
        </p:spPr>
        <p:txBody>
          <a:bodyPr>
            <a:normAutofit fontScale="25000" lnSpcReduction="20000"/>
          </a:bodyPr>
          <a:lstStyle/>
          <a:p>
            <a:pPr algn="just">
              <a:lnSpc>
                <a:spcPct val="115000"/>
              </a:lnSpc>
              <a:spcAft>
                <a:spcPts val="1000"/>
              </a:spcAft>
            </a:pPr>
            <a:r>
              <a:rPr lang="fr-FR" sz="7200" b="1" u="sng" dirty="0" smtClean="0">
                <a:ea typeface="Calibri"/>
                <a:cs typeface="Times New Roman"/>
              </a:rPr>
              <a:t>Rappel des objectifs</a:t>
            </a:r>
            <a:r>
              <a:rPr lang="fr-FR" sz="7200" dirty="0">
                <a:ea typeface="Calibri"/>
                <a:cs typeface="Times New Roman"/>
              </a:rPr>
              <a:t> :</a:t>
            </a:r>
          </a:p>
          <a:p>
            <a:pPr marL="342900" lvl="0" indent="-342900" algn="just">
              <a:lnSpc>
                <a:spcPct val="115000"/>
              </a:lnSpc>
              <a:spcAft>
                <a:spcPts val="0"/>
              </a:spcAft>
              <a:buFont typeface="Symbol"/>
              <a:buChar char=""/>
            </a:pPr>
            <a:r>
              <a:rPr lang="fr-FR" sz="7200" dirty="0">
                <a:ea typeface="Calibri"/>
                <a:cs typeface="Times New Roman"/>
              </a:rPr>
              <a:t>Observer et recenser les élèves « décrocheurs » et en risque de décrochage.</a:t>
            </a:r>
          </a:p>
          <a:p>
            <a:pPr marL="342900" lvl="0" indent="-342900" algn="just">
              <a:lnSpc>
                <a:spcPct val="115000"/>
              </a:lnSpc>
              <a:spcAft>
                <a:spcPts val="0"/>
              </a:spcAft>
              <a:buFont typeface="Symbol"/>
              <a:buChar char=""/>
            </a:pPr>
            <a:r>
              <a:rPr lang="fr-FR" sz="7200" dirty="0">
                <a:ea typeface="Calibri"/>
                <a:cs typeface="Times New Roman"/>
              </a:rPr>
              <a:t>Combattre l’absentéisme (généraliser l’utilisation et l’exploitation du module </a:t>
            </a:r>
            <a:r>
              <a:rPr lang="fr-FR" sz="7200" dirty="0" smtClean="0">
                <a:ea typeface="Calibri"/>
                <a:cs typeface="Times New Roman"/>
              </a:rPr>
              <a:t>Assiduité).</a:t>
            </a:r>
            <a:endParaRPr lang="fr-FR" sz="7200" dirty="0">
              <a:ea typeface="Calibri"/>
              <a:cs typeface="Times New Roman"/>
            </a:endParaRPr>
          </a:p>
          <a:p>
            <a:pPr marL="342900" lvl="0" indent="-342900" algn="just">
              <a:lnSpc>
                <a:spcPct val="115000"/>
              </a:lnSpc>
              <a:spcAft>
                <a:spcPts val="0"/>
              </a:spcAft>
              <a:buFont typeface="Symbol"/>
              <a:buChar char=""/>
            </a:pPr>
            <a:r>
              <a:rPr lang="fr-FR" sz="7200" dirty="0">
                <a:ea typeface="Calibri"/>
                <a:cs typeface="Times New Roman"/>
              </a:rPr>
              <a:t>Participer, aux côtés des établissements scolaires, aux actions de prévention et de remédiation du décrochage.</a:t>
            </a:r>
          </a:p>
          <a:p>
            <a:pPr marL="342900" lvl="0" indent="-342900" algn="just">
              <a:lnSpc>
                <a:spcPct val="115000"/>
              </a:lnSpc>
              <a:spcAft>
                <a:spcPts val="1000"/>
              </a:spcAft>
              <a:buFont typeface="Symbol"/>
              <a:buChar char=""/>
            </a:pPr>
            <a:r>
              <a:rPr lang="fr-FR" sz="7200" dirty="0">
                <a:ea typeface="Calibri"/>
                <a:cs typeface="Times New Roman"/>
              </a:rPr>
              <a:t>Organiser l’échange d’informations et son traitement avec les partenaires externes de la certification, de la formation, de l’insertion  et de l’emploi (partenaires </a:t>
            </a:r>
            <a:r>
              <a:rPr lang="fr-FR" sz="7200" dirty="0" smtClean="0">
                <a:ea typeface="Calibri"/>
                <a:cs typeface="Times New Roman"/>
              </a:rPr>
              <a:t>RELIEF et service civique).</a:t>
            </a:r>
            <a:endParaRPr lang="fr-FR" sz="7200" dirty="0">
              <a:ea typeface="Calibri"/>
              <a:cs typeface="Times New Roman"/>
            </a:endParaRPr>
          </a:p>
          <a:p>
            <a:pPr algn="just">
              <a:lnSpc>
                <a:spcPct val="115000"/>
              </a:lnSpc>
              <a:spcAft>
                <a:spcPts val="1000"/>
              </a:spcAft>
            </a:pPr>
            <a:r>
              <a:rPr lang="fr-FR" sz="7200" dirty="0">
                <a:ea typeface="Calibri"/>
                <a:cs typeface="Times New Roman"/>
              </a:rPr>
              <a:t> </a:t>
            </a:r>
            <a:r>
              <a:rPr lang="fr-FR" sz="7200" b="1" u="sng" dirty="0" smtClean="0">
                <a:ea typeface="Calibri"/>
                <a:cs typeface="Times New Roman"/>
              </a:rPr>
              <a:t>Rappel des principes </a:t>
            </a:r>
            <a:r>
              <a:rPr lang="fr-FR" sz="7200" b="1" u="sng" dirty="0">
                <a:ea typeface="Calibri"/>
                <a:cs typeface="Times New Roman"/>
              </a:rPr>
              <a:t> :</a:t>
            </a:r>
          </a:p>
          <a:p>
            <a:pPr marL="342900" lvl="0" indent="-342900" algn="just">
              <a:lnSpc>
                <a:spcPct val="115000"/>
              </a:lnSpc>
              <a:spcAft>
                <a:spcPts val="0"/>
              </a:spcAft>
              <a:buFont typeface="Symbol"/>
              <a:buChar char=""/>
            </a:pPr>
            <a:r>
              <a:rPr lang="fr-FR" sz="7200" dirty="0">
                <a:ea typeface="Calibri"/>
                <a:cs typeface="Times New Roman"/>
              </a:rPr>
              <a:t>Une prise en charge et un traitement individualisé des élèves « décrocheurs » et en risque de décrochage.</a:t>
            </a:r>
          </a:p>
          <a:p>
            <a:pPr marL="342900" lvl="0" indent="-342900" algn="just">
              <a:lnSpc>
                <a:spcPct val="115000"/>
              </a:lnSpc>
              <a:spcAft>
                <a:spcPts val="0"/>
              </a:spcAft>
              <a:buFont typeface="Symbol"/>
              <a:buChar char=""/>
            </a:pPr>
            <a:r>
              <a:rPr lang="fr-FR" sz="7200" dirty="0">
                <a:ea typeface="Calibri"/>
                <a:cs typeface="Times New Roman"/>
              </a:rPr>
              <a:t>Une information et une mobilisation de tous les partenaires du système éducatif.</a:t>
            </a:r>
          </a:p>
          <a:p>
            <a:pPr marL="342900" lvl="0" indent="-342900" algn="just">
              <a:lnSpc>
                <a:spcPct val="115000"/>
              </a:lnSpc>
              <a:spcAft>
                <a:spcPts val="1000"/>
              </a:spcAft>
              <a:buFont typeface="Symbol"/>
              <a:buChar char=""/>
            </a:pPr>
            <a:r>
              <a:rPr lang="fr-FR" sz="7200" dirty="0">
                <a:ea typeface="Calibri"/>
                <a:cs typeface="Times New Roman"/>
              </a:rPr>
              <a:t>La participation active à la mise en place  et à l’animation d’un réseau partenarial de suivi et d’appui aux décrocheurs (partenaires RELIEF).</a:t>
            </a:r>
          </a:p>
          <a:p>
            <a:endParaRPr lang="fr-FR" dirty="0"/>
          </a:p>
          <a:p>
            <a:endParaRPr lang="fr-FR" dirty="0"/>
          </a:p>
        </p:txBody>
      </p:sp>
      <p:sp>
        <p:nvSpPr>
          <p:cNvPr id="4" name="Espace réservé du numéro de diapositive 3"/>
          <p:cNvSpPr>
            <a:spLocks noGrp="1"/>
          </p:cNvSpPr>
          <p:nvPr>
            <p:ph type="sldNum" sz="quarter" idx="12"/>
          </p:nvPr>
        </p:nvSpPr>
        <p:spPr>
          <a:xfrm>
            <a:off x="6516216" y="6356350"/>
            <a:ext cx="2170584" cy="365125"/>
          </a:xfrm>
        </p:spPr>
        <p:txBody>
          <a:bodyPr/>
          <a:lstStyle/>
          <a:p>
            <a:fld id="{0C00B508-D1CD-470C-99E1-58ACA053F619}" type="slidenum">
              <a:rPr lang="fr-FR" smtClean="0"/>
              <a:pPr/>
              <a:t>2</a:t>
            </a:fld>
            <a:endParaRPr lang="fr-FR" dirty="0"/>
          </a:p>
        </p:txBody>
      </p:sp>
      <p:pic>
        <p:nvPicPr>
          <p:cNvPr id="5" name="Image 4"/>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
        <p:nvSpPr>
          <p:cNvPr id="6" name="Espace réservé du pied de page 5"/>
          <p:cNvSpPr>
            <a:spLocks noGrp="1"/>
          </p:cNvSpPr>
          <p:nvPr>
            <p:ph type="ftr" sz="quarter" idx="11"/>
          </p:nvPr>
        </p:nvSpPr>
        <p:spPr>
          <a:xfrm>
            <a:off x="353438" y="6628726"/>
            <a:ext cx="2895600" cy="45719"/>
          </a:xfrm>
        </p:spPr>
        <p:txBody>
          <a:bodyPr/>
          <a:lstStyle/>
          <a:p>
            <a:pPr lvl="0" algn="l"/>
            <a:endParaRPr lang="fr-FR" dirty="0">
              <a:solidFill>
                <a:prstClr val="black">
                  <a:tint val="75000"/>
                </a:prstClr>
              </a:solidFill>
            </a:endParaRPr>
          </a:p>
        </p:txBody>
      </p:sp>
      <p:sp>
        <p:nvSpPr>
          <p:cNvPr id="8" name="Titre 1"/>
          <p:cNvSpPr txBox="1">
            <a:spLocks/>
          </p:cNvSpPr>
          <p:nvPr/>
        </p:nvSpPr>
        <p:spPr>
          <a:xfrm>
            <a:off x="2224082" y="274638"/>
            <a:ext cx="6462717" cy="1143000"/>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Tree>
    <p:extLst>
      <p:ext uri="{BB962C8B-B14F-4D97-AF65-F5344CB8AC3E}">
        <p14:creationId xmlns:p14="http://schemas.microsoft.com/office/powerpoint/2010/main" val="2345295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
        <p:nvSpPr>
          <p:cNvPr id="3" name="Espace réservé du contenu 2"/>
          <p:cNvSpPr>
            <a:spLocks noGrp="1"/>
          </p:cNvSpPr>
          <p:nvPr>
            <p:ph idx="1"/>
          </p:nvPr>
        </p:nvSpPr>
        <p:spPr>
          <a:xfrm>
            <a:off x="457200" y="1600200"/>
            <a:ext cx="8435280" cy="4997152"/>
          </a:xfrm>
        </p:spPr>
        <p:txBody>
          <a:bodyPr>
            <a:normAutofit fontScale="92500" lnSpcReduction="10000"/>
          </a:bodyPr>
          <a:lstStyle/>
          <a:p>
            <a:pPr marL="0" indent="0">
              <a:buNone/>
            </a:pPr>
            <a:r>
              <a:rPr lang="fr-FR" sz="2400" b="1" u="sng" dirty="0" smtClean="0"/>
              <a:t>Calendrier de développement de l’application</a:t>
            </a:r>
          </a:p>
          <a:p>
            <a:r>
              <a:rPr lang="fr-FR" sz="2400" dirty="0" smtClean="0"/>
              <a:t>Expression des besoins courant 2015.</a:t>
            </a:r>
          </a:p>
          <a:p>
            <a:r>
              <a:rPr lang="fr-FR" sz="2400" dirty="0" smtClean="0"/>
              <a:t>Campagne d’entrevue visant les différents acteurs (services VR, IA-IPR EVS, IEN IO, chefs étbs, CPE, assistantes sociales, infirmières scolaires et partenaires externes début 2017).</a:t>
            </a:r>
          </a:p>
          <a:p>
            <a:r>
              <a:rPr lang="fr-FR" sz="2400" dirty="0" smtClean="0"/>
              <a:t>Assistance à la maîtrise d’œuvre fin 2017-début2018.</a:t>
            </a:r>
          </a:p>
          <a:p>
            <a:r>
              <a:rPr lang="fr-FR" sz="2400" dirty="0" smtClean="0"/>
              <a:t>Validation du dossier de consultation des entreprises et lancement du marché début Mars 2018.</a:t>
            </a:r>
          </a:p>
          <a:p>
            <a:r>
              <a:rPr lang="fr-FR" sz="2400" dirty="0" smtClean="0"/>
              <a:t>Développement et livraison des modules</a:t>
            </a:r>
            <a:r>
              <a:rPr lang="fr-FR" sz="2400" dirty="0"/>
              <a:t> : </a:t>
            </a:r>
          </a:p>
          <a:p>
            <a:pPr lvl="1"/>
            <a:r>
              <a:rPr lang="fr-FR" sz="2000" dirty="0" smtClean="0"/>
              <a:t>Administration </a:t>
            </a:r>
            <a:r>
              <a:rPr lang="fr-FR" sz="2000" dirty="0"/>
              <a:t>(cœur) </a:t>
            </a:r>
            <a:r>
              <a:rPr lang="fr-FR" sz="2000" dirty="0" smtClean="0"/>
              <a:t>et réalisation </a:t>
            </a:r>
            <a:r>
              <a:rPr lang="fr-FR" sz="2000" dirty="0"/>
              <a:t>de l’interface avec </a:t>
            </a:r>
            <a:r>
              <a:rPr lang="fr-FR" sz="2000" dirty="0" smtClean="0"/>
              <a:t>Pronote pour la rentrée 2019 au plus tard. (phase de test dès septembre 2018)</a:t>
            </a:r>
            <a:endParaRPr lang="fr-FR" sz="2000" dirty="0"/>
          </a:p>
          <a:p>
            <a:pPr lvl="1"/>
            <a:r>
              <a:rPr lang="fr-FR" sz="2000" dirty="0" smtClean="0"/>
              <a:t>Assistante social et Infirmière pour la rentrée 2020.</a:t>
            </a:r>
            <a:endParaRPr lang="fr-FR" sz="2000" dirty="0"/>
          </a:p>
          <a:p>
            <a:pPr lvl="1"/>
            <a:r>
              <a:rPr lang="fr-FR" sz="2000" dirty="0" smtClean="0"/>
              <a:t>Prestations </a:t>
            </a:r>
            <a:r>
              <a:rPr lang="fr-FR" sz="2000" dirty="0"/>
              <a:t>de formation, d’accompagnement </a:t>
            </a:r>
            <a:r>
              <a:rPr lang="fr-FR" sz="2000" dirty="0" smtClean="0"/>
              <a:t>et </a:t>
            </a:r>
            <a:r>
              <a:rPr lang="fr-FR" sz="2000" dirty="0"/>
              <a:t>d’expertise technique </a:t>
            </a:r>
            <a:r>
              <a:rPr lang="fr-FR" sz="2000" dirty="0" smtClean="0"/>
              <a:t>visant les correspondants et les utilisateurs, maintenance </a:t>
            </a:r>
            <a:r>
              <a:rPr lang="fr-FR" sz="2000" dirty="0"/>
              <a:t>de l’application PERSEVERANCE et </a:t>
            </a:r>
            <a:r>
              <a:rPr lang="fr-FR" sz="2000" dirty="0" smtClean="0"/>
              <a:t>interfaces dès livraison de chaque module.</a:t>
            </a:r>
            <a:endParaRPr lang="fr-FR" sz="2000" dirty="0"/>
          </a:p>
          <a:p>
            <a:endParaRPr lang="fr-FR" sz="2400" dirty="0" smtClean="0"/>
          </a:p>
          <a:p>
            <a:endParaRPr lang="fr-FR" sz="2800" dirty="0" smtClean="0"/>
          </a:p>
          <a:p>
            <a:endParaRPr lang="fr-FR" dirty="0" smtClean="0"/>
          </a:p>
          <a:p>
            <a:pPr marL="800100" lvl="3" indent="-342900">
              <a:buFont typeface="Wingdings" panose="05000000000000000000" pitchFamily="2" charset="2"/>
              <a:buChar char="v"/>
            </a:pPr>
            <a:endParaRPr lang="fr-FR" sz="2400" b="1" dirty="0" smtClean="0">
              <a:solidFill>
                <a:schemeClr val="accent1">
                  <a:lumMod val="75000"/>
                </a:schemeClr>
              </a:solidFill>
            </a:endParaRPr>
          </a:p>
          <a:p>
            <a:pPr marL="457200" lvl="3" indent="0">
              <a:buNone/>
            </a:pPr>
            <a:endParaRPr lang="fr-FR" sz="2400" b="1" dirty="0">
              <a:solidFill>
                <a:schemeClr val="accent1">
                  <a:lumMod val="75000"/>
                </a:schemeClr>
              </a:solidFill>
            </a:endParaRPr>
          </a:p>
          <a:p>
            <a:pPr marL="457200" lvl="3" indent="0">
              <a:buNone/>
            </a:pPr>
            <a:endParaRPr lang="fr-FR" sz="2400" b="1" dirty="0">
              <a:solidFill>
                <a:schemeClr val="accent1">
                  <a:lumMod val="75000"/>
                </a:schemeClr>
              </a:solidFill>
            </a:endParaRPr>
          </a:p>
          <a:p>
            <a:pPr marL="0" indent="0" algn="r">
              <a:buNone/>
            </a:pPr>
            <a:endParaRPr lang="fr-FR" sz="1700" dirty="0"/>
          </a:p>
        </p:txBody>
      </p:sp>
      <p:sp>
        <p:nvSpPr>
          <p:cNvPr id="5" name="Espace réservé du numéro de diapositive 4"/>
          <p:cNvSpPr>
            <a:spLocks noGrp="1"/>
          </p:cNvSpPr>
          <p:nvPr>
            <p:ph type="sldNum" sz="quarter" idx="12"/>
          </p:nvPr>
        </p:nvSpPr>
        <p:spPr/>
        <p:txBody>
          <a:bodyPr/>
          <a:lstStyle/>
          <a:p>
            <a:fld id="{0C00B508-D1CD-470C-99E1-58ACA053F619}" type="slidenum">
              <a:rPr lang="fr-FR" smtClean="0"/>
              <a:t>3</a:t>
            </a:fld>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Tree>
    <p:extLst>
      <p:ext uri="{BB962C8B-B14F-4D97-AF65-F5344CB8AC3E}">
        <p14:creationId xmlns:p14="http://schemas.microsoft.com/office/powerpoint/2010/main" val="3469821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
        <p:nvSpPr>
          <p:cNvPr id="3" name="Espace réservé du contenu 2"/>
          <p:cNvSpPr>
            <a:spLocks noGrp="1"/>
          </p:cNvSpPr>
          <p:nvPr>
            <p:ph idx="1"/>
          </p:nvPr>
        </p:nvSpPr>
        <p:spPr>
          <a:xfrm>
            <a:off x="457200" y="1600200"/>
            <a:ext cx="8435280" cy="5091445"/>
          </a:xfrm>
        </p:spPr>
        <p:txBody>
          <a:bodyPr>
            <a:normAutofit/>
          </a:bodyPr>
          <a:lstStyle/>
          <a:p>
            <a:pPr marL="0" indent="0" algn="ctr">
              <a:buNone/>
            </a:pPr>
            <a:r>
              <a:rPr lang="fr-FR" b="1" cap="all" dirty="0"/>
              <a:t>Cartographie fonctionnelle générale</a:t>
            </a:r>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800100" lvl="3" indent="-342900">
              <a:buFont typeface="Wingdings" panose="05000000000000000000" pitchFamily="2" charset="2"/>
              <a:buChar char="v"/>
            </a:pPr>
            <a:endParaRPr lang="fr-FR" sz="2400" b="1" dirty="0" smtClean="0">
              <a:solidFill>
                <a:schemeClr val="accent1">
                  <a:lumMod val="75000"/>
                </a:schemeClr>
              </a:solidFill>
            </a:endParaRPr>
          </a:p>
          <a:p>
            <a:pPr marL="457200" lvl="3" indent="0">
              <a:buNone/>
            </a:pPr>
            <a:endParaRPr lang="fr-FR" sz="2400" b="1" dirty="0">
              <a:solidFill>
                <a:schemeClr val="accent1">
                  <a:lumMod val="75000"/>
                </a:schemeClr>
              </a:solidFill>
            </a:endParaRPr>
          </a:p>
          <a:p>
            <a:pPr marL="457200" lvl="3" indent="0">
              <a:buNone/>
            </a:pPr>
            <a:endParaRPr lang="fr-FR" sz="2400" b="1" dirty="0">
              <a:solidFill>
                <a:schemeClr val="accent1">
                  <a:lumMod val="75000"/>
                </a:schemeClr>
              </a:solidFill>
            </a:endParaRPr>
          </a:p>
          <a:p>
            <a:pPr marL="0" indent="0" algn="r">
              <a:buNone/>
            </a:pPr>
            <a:endParaRPr lang="fr-FR" sz="1700" dirty="0"/>
          </a:p>
        </p:txBody>
      </p:sp>
      <p:sp>
        <p:nvSpPr>
          <p:cNvPr id="5" name="Espace réservé du numéro de diapositive 4"/>
          <p:cNvSpPr>
            <a:spLocks noGrp="1"/>
          </p:cNvSpPr>
          <p:nvPr>
            <p:ph type="sldNum" sz="quarter" idx="12"/>
          </p:nvPr>
        </p:nvSpPr>
        <p:spPr/>
        <p:txBody>
          <a:bodyPr/>
          <a:lstStyle/>
          <a:p>
            <a:fld id="{0C00B508-D1CD-470C-99E1-58ACA053F619}" type="slidenum">
              <a:rPr lang="fr-FR" smtClean="0"/>
              <a:t>4</a:t>
            </a:fld>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pic>
        <p:nvPicPr>
          <p:cNvPr id="7" name="Image 6" descr="Packages"/>
          <p:cNvPicPr/>
          <p:nvPr/>
        </p:nvPicPr>
        <p:blipFill>
          <a:blip r:embed="rId3">
            <a:extLst>
              <a:ext uri="{28A0092B-C50C-407E-A947-70E740481C1C}">
                <a14:useLocalDpi xmlns:a14="http://schemas.microsoft.com/office/drawing/2010/main" val="0"/>
              </a:ext>
            </a:extLst>
          </a:blip>
          <a:srcRect/>
          <a:stretch>
            <a:fillRect/>
          </a:stretch>
        </p:blipFill>
        <p:spPr bwMode="auto">
          <a:xfrm>
            <a:off x="539552" y="2276872"/>
            <a:ext cx="8136904" cy="4342765"/>
          </a:xfrm>
          <a:prstGeom prst="rect">
            <a:avLst/>
          </a:prstGeom>
          <a:noFill/>
          <a:ln>
            <a:noFill/>
          </a:ln>
        </p:spPr>
      </p:pic>
    </p:spTree>
    <p:extLst>
      <p:ext uri="{BB962C8B-B14F-4D97-AF65-F5344CB8AC3E}">
        <p14:creationId xmlns:p14="http://schemas.microsoft.com/office/powerpoint/2010/main" val="16305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
        <p:nvSpPr>
          <p:cNvPr id="3" name="Espace réservé du contenu 2"/>
          <p:cNvSpPr>
            <a:spLocks noGrp="1"/>
          </p:cNvSpPr>
          <p:nvPr>
            <p:ph idx="1"/>
          </p:nvPr>
        </p:nvSpPr>
        <p:spPr>
          <a:xfrm>
            <a:off x="457200" y="1600200"/>
            <a:ext cx="8435280" cy="5091445"/>
          </a:xfrm>
        </p:spPr>
        <p:txBody>
          <a:bodyPr>
            <a:normAutofit/>
          </a:bodyPr>
          <a:lstStyle/>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800100" lvl="3" indent="-342900">
              <a:buFont typeface="Wingdings" panose="05000000000000000000" pitchFamily="2" charset="2"/>
              <a:buChar char="v"/>
            </a:pPr>
            <a:endParaRPr lang="fr-FR" sz="2400" b="1" dirty="0" smtClean="0">
              <a:solidFill>
                <a:schemeClr val="accent1">
                  <a:lumMod val="75000"/>
                </a:schemeClr>
              </a:solidFill>
            </a:endParaRPr>
          </a:p>
          <a:p>
            <a:pPr marL="457200" lvl="3" indent="0">
              <a:buNone/>
            </a:pPr>
            <a:endParaRPr lang="fr-FR" sz="2400" b="1" dirty="0">
              <a:solidFill>
                <a:schemeClr val="accent1">
                  <a:lumMod val="75000"/>
                </a:schemeClr>
              </a:solidFill>
            </a:endParaRPr>
          </a:p>
          <a:p>
            <a:pPr marL="457200" lvl="3" indent="0">
              <a:buNone/>
            </a:pPr>
            <a:endParaRPr lang="fr-FR" sz="2400" b="1" dirty="0">
              <a:solidFill>
                <a:schemeClr val="accent1">
                  <a:lumMod val="75000"/>
                </a:schemeClr>
              </a:solidFill>
            </a:endParaRPr>
          </a:p>
          <a:p>
            <a:pPr marL="0" indent="0" algn="r">
              <a:buNone/>
            </a:pPr>
            <a:endParaRPr lang="fr-FR" sz="1700" dirty="0"/>
          </a:p>
        </p:txBody>
      </p:sp>
      <p:sp>
        <p:nvSpPr>
          <p:cNvPr id="5" name="Espace réservé du numéro de diapositive 4"/>
          <p:cNvSpPr>
            <a:spLocks noGrp="1"/>
          </p:cNvSpPr>
          <p:nvPr>
            <p:ph type="sldNum" sz="quarter" idx="12"/>
          </p:nvPr>
        </p:nvSpPr>
        <p:spPr/>
        <p:txBody>
          <a:bodyPr/>
          <a:lstStyle/>
          <a:p>
            <a:fld id="{0C00B508-D1CD-470C-99E1-58ACA053F619}" type="slidenum">
              <a:rPr lang="fr-FR" smtClean="0"/>
              <a:t>5</a:t>
            </a:fld>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pic>
        <p:nvPicPr>
          <p:cNvPr id="8" name="Image 7" descr="CU-FE"/>
          <p:cNvPicPr/>
          <p:nvPr/>
        </p:nvPicPr>
        <p:blipFill>
          <a:blip r:embed="rId3">
            <a:extLst>
              <a:ext uri="{28A0092B-C50C-407E-A947-70E740481C1C}">
                <a14:useLocalDpi xmlns:a14="http://schemas.microsoft.com/office/drawing/2010/main" val="0"/>
              </a:ext>
            </a:extLst>
          </a:blip>
          <a:srcRect/>
          <a:stretch>
            <a:fillRect/>
          </a:stretch>
        </p:blipFill>
        <p:spPr bwMode="auto">
          <a:xfrm>
            <a:off x="1769110" y="1500297"/>
            <a:ext cx="6907346" cy="5241071"/>
          </a:xfrm>
          <a:prstGeom prst="rect">
            <a:avLst/>
          </a:prstGeom>
          <a:noFill/>
          <a:ln>
            <a:noFill/>
          </a:ln>
        </p:spPr>
      </p:pic>
    </p:spTree>
    <p:extLst>
      <p:ext uri="{BB962C8B-B14F-4D97-AF65-F5344CB8AC3E}">
        <p14:creationId xmlns:p14="http://schemas.microsoft.com/office/powerpoint/2010/main" val="390350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
        <p:nvSpPr>
          <p:cNvPr id="3" name="Espace réservé du contenu 2"/>
          <p:cNvSpPr>
            <a:spLocks noGrp="1"/>
          </p:cNvSpPr>
          <p:nvPr>
            <p:ph idx="1"/>
          </p:nvPr>
        </p:nvSpPr>
        <p:spPr>
          <a:xfrm>
            <a:off x="457200" y="1600200"/>
            <a:ext cx="8435280" cy="5091445"/>
          </a:xfrm>
        </p:spPr>
        <p:txBody>
          <a:bodyPr>
            <a:normAutofit fontScale="47500" lnSpcReduction="20000"/>
          </a:bodyPr>
          <a:lstStyle/>
          <a:p>
            <a:pPr marL="0">
              <a:spcBef>
                <a:spcPts val="0"/>
              </a:spcBef>
            </a:pPr>
            <a:r>
              <a:rPr lang="fr-FR" sz="3400" dirty="0"/>
              <a:t>Le domaine « </a:t>
            </a:r>
            <a:r>
              <a:rPr lang="fr-FR" sz="3400" b="1" dirty="0"/>
              <a:t>Fiche établissement (Climat) </a:t>
            </a:r>
            <a:r>
              <a:rPr lang="fr-FR" sz="3400" dirty="0"/>
              <a:t>» représente le Climat dans lequel évoluent les élèves. Il se décompose en une suite de critères servant à évaluer le contexte.</a:t>
            </a:r>
          </a:p>
          <a:p>
            <a:pPr marL="0">
              <a:spcBef>
                <a:spcPts val="0"/>
              </a:spcBef>
            </a:pPr>
            <a:endParaRPr lang="fr-FR" sz="3400" dirty="0"/>
          </a:p>
          <a:p>
            <a:pPr marL="0">
              <a:spcBef>
                <a:spcPts val="0"/>
              </a:spcBef>
            </a:pPr>
            <a:r>
              <a:rPr lang="fr-FR" sz="3400" dirty="0"/>
              <a:t>	Le domaine « </a:t>
            </a:r>
            <a:r>
              <a:rPr lang="fr-FR" sz="3400" b="1" dirty="0"/>
              <a:t>Fiche élève (Sentinelle) </a:t>
            </a:r>
            <a:r>
              <a:rPr lang="fr-FR" sz="3400" dirty="0"/>
              <a:t>» représente la situation de l’élève. Il se décompose en plusieurs rubriques avec des indicateurs eux-mêmes composés de critères servant à évaluer le risque de décrochage d’un élève.</a:t>
            </a:r>
          </a:p>
          <a:p>
            <a:pPr marL="0">
              <a:spcBef>
                <a:spcPts val="0"/>
              </a:spcBef>
            </a:pPr>
            <a:endParaRPr lang="fr-FR" sz="3400" dirty="0"/>
          </a:p>
          <a:p>
            <a:pPr marL="0">
              <a:spcBef>
                <a:spcPts val="0"/>
              </a:spcBef>
            </a:pPr>
            <a:r>
              <a:rPr lang="fr-FR" sz="3400" dirty="0"/>
              <a:t>	Le domaine « </a:t>
            </a:r>
            <a:r>
              <a:rPr lang="fr-FR" sz="3400" b="1" dirty="0"/>
              <a:t>Module administration </a:t>
            </a:r>
            <a:r>
              <a:rPr lang="fr-FR" sz="3400" dirty="0"/>
              <a:t>» représente la partie administration de PERSEVERANCE, il permettra entre autre la gestion des utilisateurs, de leurs rôles, l’administration des rubriques et des critères des fiches élèves et établissements ainsi que la configuration des modules.</a:t>
            </a:r>
          </a:p>
          <a:p>
            <a:pPr marL="0">
              <a:spcBef>
                <a:spcPts val="0"/>
              </a:spcBef>
            </a:pPr>
            <a:endParaRPr lang="fr-FR" sz="3400" dirty="0"/>
          </a:p>
          <a:p>
            <a:pPr marL="0">
              <a:spcBef>
                <a:spcPts val="0"/>
              </a:spcBef>
            </a:pPr>
            <a:r>
              <a:rPr lang="fr-FR" sz="3400" dirty="0"/>
              <a:t>	Le domaine « </a:t>
            </a:r>
            <a:r>
              <a:rPr lang="fr-FR" sz="3400" b="1" dirty="0"/>
              <a:t>Module assiduité </a:t>
            </a:r>
            <a:r>
              <a:rPr lang="fr-FR" sz="3400" dirty="0"/>
              <a:t>» représente les absences des élèves. Il permet notamment leur saisie ou leur </a:t>
            </a:r>
            <a:r>
              <a:rPr lang="fr-FR" sz="3400" b="1" dirty="0"/>
              <a:t>récupération de façon automatisée</a:t>
            </a:r>
            <a:r>
              <a:rPr lang="fr-FR" sz="3400" dirty="0"/>
              <a:t>. Il permet aussi de signaler les absences lourdes au </a:t>
            </a:r>
            <a:r>
              <a:rPr lang="fr-FR" sz="3400" dirty="0" smtClean="0"/>
              <a:t>Vice-rectorat.</a:t>
            </a:r>
            <a:endParaRPr lang="fr-FR" sz="3400" dirty="0"/>
          </a:p>
          <a:p>
            <a:pPr marL="0">
              <a:spcBef>
                <a:spcPts val="0"/>
              </a:spcBef>
            </a:pPr>
            <a:endParaRPr lang="fr-FR" sz="3400" dirty="0"/>
          </a:p>
          <a:p>
            <a:pPr marL="0">
              <a:spcBef>
                <a:spcPts val="0"/>
              </a:spcBef>
            </a:pPr>
            <a:r>
              <a:rPr lang="fr-FR" sz="3400" dirty="0"/>
              <a:t>	Le domaine « </a:t>
            </a:r>
            <a:r>
              <a:rPr lang="fr-FR" sz="3400" b="1" dirty="0"/>
              <a:t>Module notes </a:t>
            </a:r>
            <a:r>
              <a:rPr lang="fr-FR" sz="3400" dirty="0"/>
              <a:t>» représente les notes des élèves. Ce module permet entre autre leur saisie ou leur </a:t>
            </a:r>
            <a:r>
              <a:rPr lang="fr-FR" sz="3400" b="1" dirty="0"/>
              <a:t>récupération de façon automatisée.</a:t>
            </a:r>
          </a:p>
          <a:p>
            <a:pPr marL="0">
              <a:spcBef>
                <a:spcPts val="0"/>
              </a:spcBef>
            </a:pPr>
            <a:endParaRPr lang="fr-FR" sz="3400" dirty="0"/>
          </a:p>
          <a:p>
            <a:pPr marL="0">
              <a:spcBef>
                <a:spcPts val="0"/>
              </a:spcBef>
            </a:pPr>
            <a:r>
              <a:rPr lang="fr-FR" sz="3400" dirty="0"/>
              <a:t>	Le domaine « </a:t>
            </a:r>
            <a:r>
              <a:rPr lang="fr-FR" sz="3400" b="1" dirty="0"/>
              <a:t>Module punitions et sanctions </a:t>
            </a:r>
            <a:r>
              <a:rPr lang="fr-FR" sz="3400" dirty="0"/>
              <a:t>» représente les punitions et sanctions des élèves. Il permet entre autre leur saisie ou leur </a:t>
            </a:r>
            <a:r>
              <a:rPr lang="fr-FR" sz="3400" b="1" dirty="0"/>
              <a:t>récupération de façons automatisée</a:t>
            </a:r>
            <a:r>
              <a:rPr lang="fr-FR" sz="3400" dirty="0" smtClean="0"/>
              <a:t>.</a:t>
            </a:r>
          </a:p>
          <a:p>
            <a:pPr marL="0">
              <a:spcBef>
                <a:spcPts val="0"/>
              </a:spcBef>
            </a:pPr>
            <a:endParaRPr lang="fr-FR" sz="3400" dirty="0"/>
          </a:p>
          <a:p>
            <a:pPr marL="0">
              <a:spcBef>
                <a:spcPts val="0"/>
              </a:spcBef>
            </a:pPr>
            <a:r>
              <a:rPr lang="fr-FR" sz="3400" dirty="0"/>
              <a:t>Le domaine « </a:t>
            </a:r>
            <a:r>
              <a:rPr lang="fr-FR" sz="3400" b="1" dirty="0"/>
              <a:t>Module incivilités </a:t>
            </a:r>
            <a:r>
              <a:rPr lang="fr-FR" sz="3400" dirty="0"/>
              <a:t>» représente les faits d’incivilité et de violence recensés par les personnels des établissements. Il permet </a:t>
            </a:r>
            <a:r>
              <a:rPr lang="fr-FR" sz="3400" dirty="0" smtClean="0"/>
              <a:t>la </a:t>
            </a:r>
            <a:r>
              <a:rPr lang="fr-FR" sz="3400" dirty="0"/>
              <a:t>saisie des faits de violence et des incivilités ainsi que la transmission d’un rapport </a:t>
            </a:r>
            <a:r>
              <a:rPr lang="fr-FR" sz="3400" dirty="0" smtClean="0"/>
              <a:t>auprès du </a:t>
            </a:r>
            <a:r>
              <a:rPr lang="fr-FR" sz="3400" dirty="0"/>
              <a:t>Vice-rectorat.</a:t>
            </a:r>
          </a:p>
          <a:p>
            <a:pPr>
              <a:spcBef>
                <a:spcPts val="0"/>
              </a:spcBef>
            </a:pPr>
            <a:endParaRPr lang="fr-FR" sz="3400"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0" indent="0">
              <a:buNone/>
            </a:pPr>
            <a:endParaRPr lang="fr-FR" b="1" u="sng" dirty="0"/>
          </a:p>
          <a:p>
            <a:pPr marL="0" indent="0">
              <a:buNone/>
            </a:pPr>
            <a:endParaRPr lang="fr-FR" b="1" u="sng" dirty="0" smtClean="0"/>
          </a:p>
          <a:p>
            <a:pPr marL="800100" lvl="3" indent="-342900">
              <a:buFont typeface="Wingdings" panose="05000000000000000000" pitchFamily="2" charset="2"/>
              <a:buChar char="v"/>
            </a:pPr>
            <a:endParaRPr lang="fr-FR" sz="2400" b="1" dirty="0" smtClean="0">
              <a:solidFill>
                <a:schemeClr val="accent1">
                  <a:lumMod val="75000"/>
                </a:schemeClr>
              </a:solidFill>
            </a:endParaRPr>
          </a:p>
          <a:p>
            <a:pPr marL="457200" lvl="3" indent="0">
              <a:buNone/>
            </a:pPr>
            <a:endParaRPr lang="fr-FR" sz="2400" b="1" dirty="0">
              <a:solidFill>
                <a:schemeClr val="accent1">
                  <a:lumMod val="75000"/>
                </a:schemeClr>
              </a:solidFill>
            </a:endParaRPr>
          </a:p>
          <a:p>
            <a:pPr marL="457200" lvl="3" indent="0">
              <a:buNone/>
            </a:pPr>
            <a:endParaRPr lang="fr-FR" sz="2400" b="1" dirty="0">
              <a:solidFill>
                <a:schemeClr val="accent1">
                  <a:lumMod val="75000"/>
                </a:schemeClr>
              </a:solidFill>
            </a:endParaRPr>
          </a:p>
          <a:p>
            <a:pPr marL="0" indent="0" algn="r">
              <a:buNone/>
            </a:pPr>
            <a:endParaRPr lang="fr-FR" sz="1700" dirty="0"/>
          </a:p>
        </p:txBody>
      </p:sp>
      <p:sp>
        <p:nvSpPr>
          <p:cNvPr id="5" name="Espace réservé du numéro de diapositive 4"/>
          <p:cNvSpPr>
            <a:spLocks noGrp="1"/>
          </p:cNvSpPr>
          <p:nvPr>
            <p:ph type="sldNum" sz="quarter" idx="12"/>
          </p:nvPr>
        </p:nvSpPr>
        <p:spPr>
          <a:xfrm>
            <a:off x="8244408" y="6356350"/>
            <a:ext cx="442392" cy="365125"/>
          </a:xfrm>
        </p:spPr>
        <p:txBody>
          <a:bodyPr/>
          <a:lstStyle/>
          <a:p>
            <a:fld id="{0C00B508-D1CD-470C-99E1-58ACA053F619}" type="slidenum">
              <a:rPr lang="fr-FR" smtClean="0"/>
              <a:t>6</a:t>
            </a:fld>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Tree>
    <p:extLst>
      <p:ext uri="{BB962C8B-B14F-4D97-AF65-F5344CB8AC3E}">
        <p14:creationId xmlns:p14="http://schemas.microsoft.com/office/powerpoint/2010/main" val="2464833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sp>
        <p:nvSpPr>
          <p:cNvPr id="3" name="Espace réservé du contenu 2"/>
          <p:cNvSpPr>
            <a:spLocks noGrp="1"/>
          </p:cNvSpPr>
          <p:nvPr>
            <p:ph idx="1"/>
          </p:nvPr>
        </p:nvSpPr>
        <p:spPr>
          <a:xfrm>
            <a:off x="467544" y="1500297"/>
            <a:ext cx="8435280" cy="5241071"/>
          </a:xfrm>
        </p:spPr>
        <p:txBody>
          <a:bodyPr>
            <a:normAutofit fontScale="32500" lnSpcReduction="20000"/>
          </a:bodyPr>
          <a:lstStyle/>
          <a:p>
            <a:pPr marL="0" indent="0">
              <a:spcBef>
                <a:spcPts val="0"/>
              </a:spcBef>
              <a:buNone/>
            </a:pPr>
            <a:r>
              <a:rPr lang="fr-FR" sz="4900" dirty="0" smtClean="0"/>
              <a:t> </a:t>
            </a:r>
            <a:r>
              <a:rPr lang="fr-FR" sz="4900" dirty="0"/>
              <a:t>	Le domaine « </a:t>
            </a:r>
            <a:r>
              <a:rPr lang="fr-FR" sz="4900" b="1" dirty="0"/>
              <a:t>Module Action </a:t>
            </a:r>
            <a:r>
              <a:rPr lang="fr-FR" sz="4900" dirty="0"/>
              <a:t>» représente les actions </a:t>
            </a:r>
            <a:r>
              <a:rPr lang="fr-FR" sz="4900" dirty="0" smtClean="0"/>
              <a:t>effectuées </a:t>
            </a:r>
            <a:r>
              <a:rPr lang="fr-FR" sz="4900" dirty="0"/>
              <a:t>pour les élèves </a:t>
            </a:r>
            <a:r>
              <a:rPr lang="fr-FR" sz="4900" dirty="0" smtClean="0"/>
              <a:t>présentant un </a:t>
            </a:r>
            <a:r>
              <a:rPr lang="fr-FR" sz="4900" dirty="0"/>
              <a:t>risque de décrochage. Il permet d’avoir un suivi de ces </a:t>
            </a:r>
            <a:r>
              <a:rPr lang="fr-FR" sz="4900" dirty="0" smtClean="0"/>
              <a:t>actions et de l’évolution </a:t>
            </a:r>
            <a:r>
              <a:rPr lang="fr-FR" sz="4900" dirty="0"/>
              <a:t>de la situation de l’élève.</a:t>
            </a:r>
          </a:p>
          <a:p>
            <a:pPr marL="0" indent="0">
              <a:spcBef>
                <a:spcPts val="0"/>
              </a:spcBef>
              <a:buNone/>
            </a:pPr>
            <a:r>
              <a:rPr lang="fr-FR" sz="4900" dirty="0"/>
              <a:t> </a:t>
            </a:r>
          </a:p>
          <a:p>
            <a:pPr marL="0" indent="0">
              <a:spcBef>
                <a:spcPts val="0"/>
              </a:spcBef>
              <a:buNone/>
            </a:pPr>
            <a:r>
              <a:rPr lang="fr-FR" sz="4900" dirty="0"/>
              <a:t>Le domaine « </a:t>
            </a:r>
            <a:r>
              <a:rPr lang="fr-FR" sz="4900" b="1" dirty="0"/>
              <a:t>Module Infirmerie</a:t>
            </a:r>
            <a:r>
              <a:rPr lang="fr-FR" sz="4900" dirty="0"/>
              <a:t> » représente l’outil de travail du personnel infirmier des établissements. Il permet d’avoir un suivi des passages et des actes de soins prodigués aux élèves par les infirmiers scolaires.</a:t>
            </a:r>
          </a:p>
          <a:p>
            <a:pPr marL="0" indent="0">
              <a:spcBef>
                <a:spcPts val="0"/>
              </a:spcBef>
              <a:buNone/>
            </a:pPr>
            <a:r>
              <a:rPr lang="fr-FR" sz="4900" dirty="0"/>
              <a:t> </a:t>
            </a:r>
          </a:p>
          <a:p>
            <a:pPr marL="0" indent="0">
              <a:spcBef>
                <a:spcPts val="0"/>
              </a:spcBef>
              <a:buNone/>
            </a:pPr>
            <a:r>
              <a:rPr lang="fr-FR" sz="4900" dirty="0"/>
              <a:t>	Le domaine « </a:t>
            </a:r>
            <a:r>
              <a:rPr lang="fr-FR" sz="4900" b="1" dirty="0"/>
              <a:t>Module Assistant(e) social(e)</a:t>
            </a:r>
            <a:r>
              <a:rPr lang="fr-FR" sz="4900" dirty="0"/>
              <a:t>» représente l’outil de travail des </a:t>
            </a:r>
            <a:r>
              <a:rPr lang="fr-FR" sz="4900" dirty="0" smtClean="0"/>
              <a:t>assistant(e)s </a:t>
            </a:r>
            <a:r>
              <a:rPr lang="fr-FR" sz="4900" dirty="0"/>
              <a:t>sociaux </a:t>
            </a:r>
            <a:r>
              <a:rPr lang="fr-FR" sz="4900" dirty="0" smtClean="0"/>
              <a:t>des </a:t>
            </a:r>
            <a:r>
              <a:rPr lang="fr-FR" sz="4900" dirty="0"/>
              <a:t>établissements. Il permet d’avoir un suivi des rencontres avec les élèves.</a:t>
            </a:r>
          </a:p>
          <a:p>
            <a:pPr marL="0" indent="0">
              <a:spcBef>
                <a:spcPts val="0"/>
              </a:spcBef>
              <a:buNone/>
            </a:pPr>
            <a:r>
              <a:rPr lang="fr-FR" sz="4900" dirty="0"/>
              <a:t> </a:t>
            </a:r>
          </a:p>
          <a:p>
            <a:pPr marL="0" indent="0">
              <a:spcBef>
                <a:spcPts val="0"/>
              </a:spcBef>
              <a:buNone/>
            </a:pPr>
            <a:r>
              <a:rPr lang="fr-FR" sz="4900" dirty="0"/>
              <a:t>	Le domaine « </a:t>
            </a:r>
            <a:r>
              <a:rPr lang="fr-FR" sz="4900" b="1" dirty="0"/>
              <a:t>Module Statistiques </a:t>
            </a:r>
            <a:r>
              <a:rPr lang="fr-FR" sz="4900" dirty="0"/>
              <a:t>» représente les statistiques de l’application, ce module est lié à tous les autres et présente des statistiques sur </a:t>
            </a:r>
            <a:r>
              <a:rPr lang="fr-FR" sz="4900" dirty="0" smtClean="0"/>
              <a:t>tous les modules. </a:t>
            </a:r>
            <a:endParaRPr lang="fr-FR" sz="4900" dirty="0"/>
          </a:p>
          <a:p>
            <a:pPr marL="0" indent="0">
              <a:spcBef>
                <a:spcPts val="0"/>
              </a:spcBef>
              <a:buNone/>
            </a:pPr>
            <a:r>
              <a:rPr lang="fr-FR" sz="4900" dirty="0"/>
              <a:t> </a:t>
            </a:r>
          </a:p>
          <a:p>
            <a:pPr marL="0" indent="0">
              <a:spcBef>
                <a:spcPts val="0"/>
              </a:spcBef>
              <a:buNone/>
            </a:pPr>
            <a:endParaRPr lang="fr-FR" sz="4900" dirty="0" smtClean="0"/>
          </a:p>
          <a:p>
            <a:pPr marL="0" indent="0">
              <a:spcBef>
                <a:spcPts val="0"/>
              </a:spcBef>
              <a:buNone/>
            </a:pPr>
            <a:r>
              <a:rPr lang="fr-FR" sz="4900" dirty="0"/>
              <a:t>L</a:t>
            </a:r>
            <a:r>
              <a:rPr lang="fr-FR" sz="4900" dirty="0" smtClean="0"/>
              <a:t>iste </a:t>
            </a:r>
            <a:r>
              <a:rPr lang="fr-FR" sz="4900" dirty="0"/>
              <a:t>des différents acteurs qui interviendront dans PERSEVERANCE :</a:t>
            </a:r>
          </a:p>
          <a:p>
            <a:pPr lvl="0">
              <a:spcBef>
                <a:spcPts val="0"/>
              </a:spcBef>
            </a:pPr>
            <a:r>
              <a:rPr lang="fr-FR" sz="4900" b="1" dirty="0" smtClean="0"/>
              <a:t>Vice-rectorat</a:t>
            </a:r>
            <a:r>
              <a:rPr lang="fr-FR" sz="4900" dirty="0" smtClean="0"/>
              <a:t>.</a:t>
            </a:r>
          </a:p>
          <a:p>
            <a:pPr lvl="0">
              <a:spcBef>
                <a:spcPts val="0"/>
              </a:spcBef>
            </a:pPr>
            <a:r>
              <a:rPr lang="fr-FR" sz="4900" b="1" dirty="0" smtClean="0"/>
              <a:t>Chef d’établissement.</a:t>
            </a:r>
            <a:endParaRPr lang="fr-FR" sz="4900" dirty="0"/>
          </a:p>
          <a:p>
            <a:pPr lvl="0">
              <a:spcBef>
                <a:spcPts val="0"/>
              </a:spcBef>
            </a:pPr>
            <a:r>
              <a:rPr lang="fr-FR" sz="4900" b="1" dirty="0"/>
              <a:t>Conseiller principal </a:t>
            </a:r>
            <a:r>
              <a:rPr lang="fr-FR" sz="4900" b="1" dirty="0" smtClean="0"/>
              <a:t>d'éducation</a:t>
            </a:r>
            <a:r>
              <a:rPr lang="fr-FR" sz="4900" dirty="0" smtClean="0"/>
              <a:t>.</a:t>
            </a:r>
            <a:endParaRPr lang="fr-FR" sz="4900" dirty="0"/>
          </a:p>
          <a:p>
            <a:pPr lvl="0">
              <a:spcBef>
                <a:spcPts val="0"/>
              </a:spcBef>
            </a:pPr>
            <a:r>
              <a:rPr lang="fr-FR" sz="4900" b="1" dirty="0"/>
              <a:t>Professeur </a:t>
            </a:r>
            <a:r>
              <a:rPr lang="fr-FR" sz="4900" b="1" dirty="0" smtClean="0"/>
              <a:t>principal.</a:t>
            </a:r>
            <a:endParaRPr lang="fr-FR" sz="4900" dirty="0"/>
          </a:p>
          <a:p>
            <a:pPr lvl="0">
              <a:spcBef>
                <a:spcPts val="0"/>
              </a:spcBef>
            </a:pPr>
            <a:r>
              <a:rPr lang="fr-FR" sz="4900" b="1" dirty="0"/>
              <a:t>Conseiller d’orientation psychologue</a:t>
            </a:r>
            <a:r>
              <a:rPr lang="fr-FR" sz="4900" dirty="0"/>
              <a:t> </a:t>
            </a:r>
            <a:r>
              <a:rPr lang="fr-FR" sz="4900" dirty="0" smtClean="0"/>
              <a:t>.</a:t>
            </a:r>
            <a:endParaRPr lang="fr-FR" sz="4900" dirty="0"/>
          </a:p>
          <a:p>
            <a:pPr lvl="0">
              <a:spcBef>
                <a:spcPts val="0"/>
              </a:spcBef>
            </a:pPr>
            <a:r>
              <a:rPr lang="fr-FR" sz="4900" b="1" dirty="0"/>
              <a:t>Assistant(e) </a:t>
            </a:r>
            <a:r>
              <a:rPr lang="fr-FR" sz="4900" b="1" dirty="0" smtClean="0"/>
              <a:t>social(e)scolaire</a:t>
            </a:r>
            <a:r>
              <a:rPr lang="fr-FR" sz="4900" dirty="0" smtClean="0"/>
              <a:t>.</a:t>
            </a:r>
            <a:endParaRPr lang="fr-FR" sz="4900" dirty="0"/>
          </a:p>
          <a:p>
            <a:pPr lvl="0">
              <a:spcBef>
                <a:spcPts val="0"/>
              </a:spcBef>
            </a:pPr>
            <a:r>
              <a:rPr lang="fr-FR" sz="4900" b="1" dirty="0" smtClean="0"/>
              <a:t>Infirmier(e) scolaire.</a:t>
            </a:r>
          </a:p>
          <a:p>
            <a:pPr lvl="0">
              <a:spcBef>
                <a:spcPts val="0"/>
              </a:spcBef>
            </a:pPr>
            <a:r>
              <a:rPr lang="fr-FR" sz="4900" b="1" dirty="0" smtClean="0"/>
              <a:t>Tout personnel autorisé par le chef d’établissement.</a:t>
            </a:r>
            <a:endParaRPr lang="fr-FR" b="1" dirty="0"/>
          </a:p>
          <a:p>
            <a:pPr marL="0" indent="0">
              <a:buNone/>
            </a:pPr>
            <a:endParaRPr lang="fr-FR" b="1" u="sng" dirty="0" smtClean="0"/>
          </a:p>
          <a:p>
            <a:pPr marL="800100" lvl="3" indent="-342900">
              <a:buFont typeface="Wingdings" panose="05000000000000000000" pitchFamily="2" charset="2"/>
              <a:buChar char="v"/>
            </a:pPr>
            <a:endParaRPr lang="fr-FR" sz="2400" b="1" dirty="0" smtClean="0">
              <a:solidFill>
                <a:schemeClr val="accent1">
                  <a:lumMod val="75000"/>
                </a:schemeClr>
              </a:solidFill>
            </a:endParaRPr>
          </a:p>
          <a:p>
            <a:pPr marL="457200" lvl="3" indent="0">
              <a:buNone/>
            </a:pPr>
            <a:endParaRPr lang="fr-FR" sz="2400" b="1" dirty="0">
              <a:solidFill>
                <a:schemeClr val="accent1">
                  <a:lumMod val="75000"/>
                </a:schemeClr>
              </a:solidFill>
            </a:endParaRPr>
          </a:p>
          <a:p>
            <a:pPr marL="457200" lvl="3" indent="0">
              <a:buNone/>
            </a:pPr>
            <a:endParaRPr lang="fr-FR" sz="2400" b="1" dirty="0">
              <a:solidFill>
                <a:schemeClr val="accent1">
                  <a:lumMod val="75000"/>
                </a:schemeClr>
              </a:solidFill>
            </a:endParaRPr>
          </a:p>
          <a:p>
            <a:pPr marL="0" indent="0" algn="r">
              <a:buNone/>
            </a:pPr>
            <a:endParaRPr lang="fr-FR" sz="1700" dirty="0"/>
          </a:p>
        </p:txBody>
      </p:sp>
      <p:sp>
        <p:nvSpPr>
          <p:cNvPr id="5" name="Espace réservé du numéro de diapositive 4"/>
          <p:cNvSpPr>
            <a:spLocks noGrp="1"/>
          </p:cNvSpPr>
          <p:nvPr>
            <p:ph type="sldNum" sz="quarter" idx="12"/>
          </p:nvPr>
        </p:nvSpPr>
        <p:spPr/>
        <p:txBody>
          <a:bodyPr/>
          <a:lstStyle/>
          <a:p>
            <a:fld id="{0C00B508-D1CD-470C-99E1-58ACA053F619}" type="slidenum">
              <a:rPr lang="fr-FR" smtClean="0"/>
              <a:t>7</a:t>
            </a:fld>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Tree>
    <p:extLst>
      <p:ext uri="{BB962C8B-B14F-4D97-AF65-F5344CB8AC3E}">
        <p14:creationId xmlns:p14="http://schemas.microsoft.com/office/powerpoint/2010/main" val="1198405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smtClean="0"/>
              <a:t>PERSEVERANCE</a:t>
            </a:r>
            <a:endParaRPr lang="fr-FR" dirty="0"/>
          </a:p>
        </p:txBody>
      </p:sp>
      <p:sp>
        <p:nvSpPr>
          <p:cNvPr id="5" name="Espace réservé du contenu 2"/>
          <p:cNvSpPr txBox="1">
            <a:spLocks/>
          </p:cNvSpPr>
          <p:nvPr/>
        </p:nvSpPr>
        <p:spPr>
          <a:xfrm>
            <a:off x="609600" y="1570038"/>
            <a:ext cx="8229600" cy="517133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fr-FR" sz="4500" b="1" u="sng" dirty="0" smtClean="0"/>
              <a:t>Valeur ajoutée de l’application :</a:t>
            </a:r>
          </a:p>
          <a:p>
            <a:pPr marL="0" indent="0">
              <a:buNone/>
            </a:pPr>
            <a:r>
              <a:rPr lang="fr-FR" dirty="0" smtClean="0"/>
              <a:t>* Valorisation et renforcement des actions menées en étbs avec possibilité induite d’évolution positive dans l’allocation des moyens</a:t>
            </a:r>
            <a:r>
              <a:rPr lang="fr-FR" sz="3400" dirty="0" smtClean="0"/>
              <a:t>.</a:t>
            </a:r>
          </a:p>
          <a:p>
            <a:pPr marL="0" indent="0">
              <a:buNone/>
            </a:pPr>
            <a:r>
              <a:rPr lang="fr-FR" sz="3400" dirty="0" smtClean="0"/>
              <a:t>* Harmonisation des pratiques en établissement.</a:t>
            </a:r>
          </a:p>
          <a:p>
            <a:pPr marL="0" indent="0">
              <a:buFont typeface="Arial" pitchFamily="34" charset="0"/>
              <a:buNone/>
            </a:pPr>
            <a:endParaRPr lang="fr-FR" b="1" u="sng" dirty="0" smtClean="0"/>
          </a:p>
          <a:p>
            <a:pPr marL="0" indent="0">
              <a:buNone/>
            </a:pPr>
            <a:r>
              <a:rPr lang="fr-FR" dirty="0" smtClean="0"/>
              <a:t>* Utilité pour les acteurs en etbs:</a:t>
            </a:r>
          </a:p>
          <a:p>
            <a:r>
              <a:rPr lang="fr-FR" sz="2600" i="1" dirty="0">
                <a:solidFill>
                  <a:schemeClr val="bg1">
                    <a:lumMod val="50000"/>
                  </a:schemeClr>
                </a:solidFill>
              </a:rPr>
              <a:t>Application type </a:t>
            </a:r>
            <a:r>
              <a:rPr lang="fr-FR" sz="2600" b="1" i="1" u="sng" dirty="0">
                <a:solidFill>
                  <a:schemeClr val="bg1">
                    <a:lumMod val="50000"/>
                  </a:schemeClr>
                </a:solidFill>
              </a:rPr>
              <a:t>guichet unique </a:t>
            </a:r>
            <a:r>
              <a:rPr lang="fr-FR" sz="2600" i="1" dirty="0">
                <a:solidFill>
                  <a:schemeClr val="bg1">
                    <a:lumMod val="50000"/>
                  </a:schemeClr>
                </a:solidFill>
              </a:rPr>
              <a:t>de saisie et/ou récupération de données.</a:t>
            </a:r>
          </a:p>
          <a:p>
            <a:r>
              <a:rPr lang="fr-FR" sz="2600" i="1" dirty="0" smtClean="0">
                <a:solidFill>
                  <a:schemeClr val="bg1">
                    <a:lumMod val="50000"/>
                  </a:schemeClr>
                </a:solidFill>
              </a:rPr>
              <a:t>Développement de modules spécifiques (Actions, ASS, inf scol…).</a:t>
            </a:r>
          </a:p>
          <a:p>
            <a:pPr>
              <a:spcBef>
                <a:spcPts val="0"/>
              </a:spcBef>
            </a:pPr>
            <a:r>
              <a:rPr lang="fr-FR" sz="2600" i="1" dirty="0" smtClean="0">
                <a:solidFill>
                  <a:schemeClr val="bg1">
                    <a:lumMod val="50000"/>
                  </a:schemeClr>
                </a:solidFill>
              </a:rPr>
              <a:t>Fiche sentinelle pour GOPR, CPE, Chef Etbs, VR …</a:t>
            </a:r>
          </a:p>
          <a:p>
            <a:pPr marL="457200" lvl="1" indent="0">
              <a:buNone/>
            </a:pPr>
            <a:endParaRPr lang="fr-FR" sz="2400" i="1" dirty="0" smtClean="0">
              <a:solidFill>
                <a:schemeClr val="bg1">
                  <a:lumMod val="50000"/>
                </a:schemeClr>
              </a:solidFill>
            </a:endParaRPr>
          </a:p>
          <a:p>
            <a:pPr marL="0" indent="0">
              <a:buNone/>
            </a:pPr>
            <a:r>
              <a:rPr lang="fr-FR" dirty="0" smtClean="0"/>
              <a:t>* Rationalisation de la charge de travail :</a:t>
            </a:r>
          </a:p>
          <a:p>
            <a:pPr>
              <a:buFont typeface="Wingdings" panose="05000000000000000000" pitchFamily="2" charset="2"/>
              <a:buChar char="§"/>
            </a:pPr>
            <a:r>
              <a:rPr lang="fr-FR" sz="2600" i="1" dirty="0" smtClean="0">
                <a:solidFill>
                  <a:schemeClr val="bg1">
                    <a:lumMod val="50000"/>
                  </a:schemeClr>
                </a:solidFill>
              </a:rPr>
              <a:t>Pas de redondance de saisie des données. </a:t>
            </a:r>
          </a:p>
          <a:p>
            <a:pPr>
              <a:buFont typeface="Wingdings" panose="05000000000000000000" pitchFamily="2" charset="2"/>
              <a:buChar char="§"/>
            </a:pPr>
            <a:r>
              <a:rPr lang="fr-FR" sz="2600" i="1" dirty="0" smtClean="0">
                <a:solidFill>
                  <a:schemeClr val="bg1">
                    <a:lumMod val="50000"/>
                  </a:schemeClr>
                </a:solidFill>
              </a:rPr>
              <a:t>Interface avec </a:t>
            </a:r>
            <a:r>
              <a:rPr lang="fr-FR" sz="2600" i="1" dirty="0">
                <a:solidFill>
                  <a:schemeClr val="bg1">
                    <a:lumMod val="50000"/>
                  </a:schemeClr>
                </a:solidFill>
              </a:rPr>
              <a:t>PRONOTE visant </a:t>
            </a:r>
            <a:r>
              <a:rPr lang="fr-FR" sz="2600" i="1" dirty="0" smtClean="0">
                <a:solidFill>
                  <a:schemeClr val="bg1">
                    <a:lumMod val="50000"/>
                  </a:schemeClr>
                </a:solidFill>
              </a:rPr>
              <a:t>la récupération de données de </a:t>
            </a:r>
            <a:r>
              <a:rPr lang="fr-FR" sz="2600" i="1" dirty="0">
                <a:solidFill>
                  <a:schemeClr val="bg1">
                    <a:lumMod val="50000"/>
                  </a:schemeClr>
                </a:solidFill>
              </a:rPr>
              <a:t>façon automatisée </a:t>
            </a:r>
            <a:r>
              <a:rPr lang="fr-FR" sz="2600" i="1" dirty="0" smtClean="0">
                <a:solidFill>
                  <a:schemeClr val="bg1">
                    <a:lumMod val="50000"/>
                  </a:schemeClr>
                </a:solidFill>
              </a:rPr>
              <a:t>.</a:t>
            </a:r>
          </a:p>
          <a:p>
            <a:pPr marL="400050" lvl="2" indent="0">
              <a:buNone/>
            </a:pPr>
            <a:endParaRPr lang="fr-FR" i="1" dirty="0">
              <a:solidFill>
                <a:schemeClr val="bg1">
                  <a:lumMod val="50000"/>
                </a:schemeClr>
              </a:solidFill>
            </a:endParaRPr>
          </a:p>
          <a:p>
            <a:pPr marL="0" indent="0">
              <a:buNone/>
            </a:pPr>
            <a:r>
              <a:rPr lang="fr-FR" dirty="0" smtClean="0"/>
              <a:t>* Sécurisation de l’exploitation des informations saisies :</a:t>
            </a:r>
          </a:p>
          <a:p>
            <a:pPr>
              <a:buFont typeface="Wingdings" panose="05000000000000000000" pitchFamily="2" charset="2"/>
              <a:buChar char="§"/>
            </a:pPr>
            <a:r>
              <a:rPr lang="fr-FR" sz="2600" i="1" dirty="0" smtClean="0">
                <a:solidFill>
                  <a:schemeClr val="bg1">
                    <a:lumMod val="50000"/>
                  </a:schemeClr>
                </a:solidFill>
              </a:rPr>
              <a:t>Validation des chefs d’etbs avant remontée.</a:t>
            </a:r>
          </a:p>
          <a:p>
            <a:pPr>
              <a:buFont typeface="Wingdings" panose="05000000000000000000" pitchFamily="2" charset="2"/>
              <a:buChar char="§"/>
            </a:pPr>
            <a:r>
              <a:rPr lang="fr-FR" sz="2600" i="1" dirty="0" smtClean="0">
                <a:solidFill>
                  <a:schemeClr val="bg1">
                    <a:lumMod val="50000"/>
                  </a:schemeClr>
                </a:solidFill>
              </a:rPr>
              <a:t>Transparence et lisibilité des infos &amp; STATS produites.</a:t>
            </a:r>
          </a:p>
          <a:p>
            <a:pPr>
              <a:buFont typeface="Wingdings" panose="05000000000000000000" pitchFamily="2" charset="2"/>
              <a:buChar char="§"/>
            </a:pPr>
            <a:r>
              <a:rPr lang="fr-FR" sz="2600" i="1" dirty="0" smtClean="0">
                <a:solidFill>
                  <a:schemeClr val="bg1">
                    <a:lumMod val="50000"/>
                  </a:schemeClr>
                </a:solidFill>
              </a:rPr>
              <a:t>« Droit à l’oubli » des infos détenues sur les élèves.</a:t>
            </a:r>
          </a:p>
          <a:p>
            <a:pPr>
              <a:buFont typeface="Wingdings" panose="05000000000000000000" pitchFamily="2" charset="2"/>
              <a:buChar char="§"/>
            </a:pPr>
            <a:r>
              <a:rPr lang="fr-FR" sz="2600" i="1" dirty="0" smtClean="0">
                <a:solidFill>
                  <a:schemeClr val="bg1">
                    <a:lumMod val="50000"/>
                  </a:schemeClr>
                </a:solidFill>
              </a:rPr>
              <a:t>Pas de « Palmarès ou hit parade » du climat dans les établissement.</a:t>
            </a:r>
          </a:p>
          <a:p>
            <a:pPr>
              <a:buFont typeface="Wingdings" panose="05000000000000000000" pitchFamily="2" charset="2"/>
              <a:buChar char="§"/>
            </a:pPr>
            <a:endParaRPr lang="fr-FR" sz="2600" i="1" dirty="0" smtClean="0">
              <a:solidFill>
                <a:schemeClr val="bg1">
                  <a:lumMod val="50000"/>
                </a:schemeClr>
              </a:solidFill>
            </a:endParaRPr>
          </a:p>
          <a:p>
            <a:pPr marL="857250" lvl="2" indent="-457200">
              <a:buFont typeface="Wingdings" pitchFamily="2" charset="2"/>
              <a:buChar char="Ø"/>
            </a:pPr>
            <a:endParaRPr lang="fr-FR" i="1" dirty="0" smtClean="0">
              <a:solidFill>
                <a:schemeClr val="bg1">
                  <a:lumMod val="50000"/>
                </a:schemeClr>
              </a:solidFill>
            </a:endParaRPr>
          </a:p>
          <a:p>
            <a:pPr marL="857250" lvl="2" indent="-457200">
              <a:buFont typeface="Wingdings" pitchFamily="2" charset="2"/>
              <a:buChar char="Ø"/>
            </a:pPr>
            <a:endParaRPr lang="fr-FR" i="1" dirty="0" smtClean="0">
              <a:solidFill>
                <a:schemeClr val="bg1">
                  <a:lumMod val="50000"/>
                </a:schemeClr>
              </a:solidFill>
            </a:endParaRPr>
          </a:p>
          <a:p>
            <a:endParaRPr lang="fr-FR" dirty="0" smtClean="0"/>
          </a:p>
          <a:p>
            <a:pPr marL="457200" lvl="3" indent="0">
              <a:buFont typeface="Arial" pitchFamily="34" charset="0"/>
              <a:buNone/>
            </a:pPr>
            <a:endParaRPr lang="fr-FR" sz="2400" i="1" dirty="0" smtClean="0">
              <a:solidFill>
                <a:schemeClr val="bg1">
                  <a:lumMod val="50000"/>
                </a:schemeClr>
              </a:solidFill>
            </a:endParaRPr>
          </a:p>
          <a:p>
            <a:pPr marL="457200" lvl="3" indent="0">
              <a:buFont typeface="Arial" pitchFamily="34" charset="0"/>
              <a:buNone/>
            </a:pPr>
            <a:endParaRPr lang="fr-FR" sz="2400" i="1" dirty="0" smtClean="0">
              <a:solidFill>
                <a:schemeClr val="bg1">
                  <a:lumMod val="50000"/>
                </a:schemeClr>
              </a:solidFill>
            </a:endParaRPr>
          </a:p>
          <a:p>
            <a:pPr marL="0" indent="0">
              <a:buFont typeface="Arial" pitchFamily="34" charset="0"/>
              <a:buNone/>
            </a:pPr>
            <a:endParaRPr lang="fr-FR" dirty="0"/>
          </a:p>
        </p:txBody>
      </p:sp>
      <p:sp>
        <p:nvSpPr>
          <p:cNvPr id="6" name="Espace réservé du numéro de diapositive 5"/>
          <p:cNvSpPr>
            <a:spLocks noGrp="1"/>
          </p:cNvSpPr>
          <p:nvPr>
            <p:ph type="sldNum" sz="quarter" idx="12"/>
          </p:nvPr>
        </p:nvSpPr>
        <p:spPr/>
        <p:txBody>
          <a:bodyPr/>
          <a:lstStyle/>
          <a:p>
            <a:fld id="{0C00B508-D1CD-470C-99E1-58ACA053F619}" type="slidenum">
              <a:rPr lang="fr-FR" smtClean="0"/>
              <a:t>8</a:t>
            </a:fld>
            <a:endParaRPr lang="fr-FR" dirty="0"/>
          </a:p>
        </p:txBody>
      </p:sp>
      <p:sp>
        <p:nvSpPr>
          <p:cNvPr id="8" name="Titre 1"/>
          <p:cNvSpPr>
            <a:spLocks noGrp="1"/>
          </p:cNvSpPr>
          <p:nvPr>
            <p:ph type="title"/>
          </p:nvPr>
        </p:nvSpPr>
        <p:spPr>
          <a:xfrm>
            <a:off x="457200" y="274638"/>
            <a:ext cx="8229600" cy="1143000"/>
          </a:xfrm>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pic>
        <p:nvPicPr>
          <p:cNvPr id="9" name="Image 8"/>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spTree>
    <p:extLst>
      <p:ext uri="{BB962C8B-B14F-4D97-AF65-F5344CB8AC3E}">
        <p14:creationId xmlns:p14="http://schemas.microsoft.com/office/powerpoint/2010/main" val="1421156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smtClean="0"/>
              <a:t>PERSEVERANCE</a:t>
            </a:r>
            <a:endParaRPr lang="fr-FR" dirty="0"/>
          </a:p>
        </p:txBody>
      </p:sp>
      <p:sp>
        <p:nvSpPr>
          <p:cNvPr id="5" name="Espace réservé du contenu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fr-FR" dirty="0"/>
          </a:p>
          <a:p>
            <a:endParaRPr lang="fr-FR" dirty="0" smtClean="0"/>
          </a:p>
          <a:p>
            <a:pPr marL="457200" lvl="3" indent="0">
              <a:buFont typeface="Arial" pitchFamily="34" charset="0"/>
              <a:buNone/>
            </a:pPr>
            <a:endParaRPr lang="fr-FR" sz="2400" i="1" dirty="0" smtClean="0">
              <a:solidFill>
                <a:schemeClr val="bg1">
                  <a:lumMod val="50000"/>
                </a:schemeClr>
              </a:solidFill>
            </a:endParaRPr>
          </a:p>
          <a:p>
            <a:pPr marL="457200" lvl="3" indent="0">
              <a:buFont typeface="Arial" pitchFamily="34" charset="0"/>
              <a:buNone/>
            </a:pPr>
            <a:endParaRPr lang="fr-FR" sz="2400" i="1" dirty="0" smtClean="0">
              <a:solidFill>
                <a:schemeClr val="bg1">
                  <a:lumMod val="50000"/>
                </a:schemeClr>
              </a:solidFill>
            </a:endParaRPr>
          </a:p>
          <a:p>
            <a:pPr marL="0" indent="0">
              <a:buFont typeface="Arial" pitchFamily="34" charset="0"/>
              <a:buNone/>
            </a:pPr>
            <a:endParaRPr lang="fr-FR" dirty="0"/>
          </a:p>
        </p:txBody>
      </p:sp>
      <p:sp>
        <p:nvSpPr>
          <p:cNvPr id="2" name="Espace réservé du numéro de diapositive 1"/>
          <p:cNvSpPr>
            <a:spLocks noGrp="1"/>
          </p:cNvSpPr>
          <p:nvPr>
            <p:ph type="sldNum" sz="quarter" idx="12"/>
          </p:nvPr>
        </p:nvSpPr>
        <p:spPr/>
        <p:txBody>
          <a:bodyPr/>
          <a:lstStyle/>
          <a:p>
            <a:fld id="{0C00B508-D1CD-470C-99E1-58ACA053F619}" type="slidenum">
              <a:rPr lang="fr-FR" smtClean="0"/>
              <a:t>9</a:t>
            </a:fld>
            <a:endParaRPr lang="fr-FR" dirty="0"/>
          </a:p>
        </p:txBody>
      </p:sp>
      <p:sp>
        <p:nvSpPr>
          <p:cNvPr id="6" name="Titre 1"/>
          <p:cNvSpPr>
            <a:spLocks noGrp="1"/>
          </p:cNvSpPr>
          <p:nvPr>
            <p:ph type="title"/>
          </p:nvPr>
        </p:nvSpPr>
        <p:spPr>
          <a:xfrm>
            <a:off x="457200" y="274638"/>
            <a:ext cx="8229600" cy="1143000"/>
          </a:xfrm>
          <a:solidFill>
            <a:schemeClr val="accent1"/>
          </a:solidFill>
        </p:spPr>
        <p:txBody>
          <a:bodyPr/>
          <a:lstStyle/>
          <a:p>
            <a:r>
              <a:rPr lang="fr-FR" b="1" dirty="0" smtClean="0">
                <a:solidFill>
                  <a:schemeClr val="accent1">
                    <a:lumMod val="75000"/>
                  </a:schemeClr>
                </a:solidFill>
                <a:latin typeface="Castellar" pitchFamily="18" charset="0"/>
              </a:rPr>
              <a:t>         </a:t>
            </a:r>
            <a:r>
              <a:rPr lang="fr-FR" sz="4000" b="1" dirty="0" smtClean="0">
                <a:solidFill>
                  <a:schemeClr val="bg1"/>
                </a:solidFill>
                <a:latin typeface="Gadugi" pitchFamily="34" charset="0"/>
              </a:rPr>
              <a:t>PERSEVERANCE</a:t>
            </a:r>
            <a:endParaRPr lang="fr-FR" sz="4800" b="1" dirty="0">
              <a:solidFill>
                <a:schemeClr val="bg1"/>
              </a:solidFill>
              <a:latin typeface="Gadugi" pitchFamily="34" charset="0"/>
            </a:endParaRPr>
          </a:p>
        </p:txBody>
      </p:sp>
      <p:pic>
        <p:nvPicPr>
          <p:cNvPr id="7" name="Image 6"/>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900555" cy="1383665"/>
          </a:xfrm>
          <a:prstGeom prst="rect">
            <a:avLst/>
          </a:prstGeom>
          <a:solidFill>
            <a:srgbClr val="FFFFFF"/>
          </a:solidFill>
          <a:ln>
            <a:noFill/>
          </a:ln>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728" y="2028056"/>
            <a:ext cx="8352928" cy="4785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ZoneTexte 7"/>
          <p:cNvSpPr txBox="1"/>
          <p:nvPr/>
        </p:nvSpPr>
        <p:spPr>
          <a:xfrm>
            <a:off x="386361" y="1596388"/>
            <a:ext cx="5218673" cy="369332"/>
          </a:xfrm>
          <a:prstGeom prst="rect">
            <a:avLst/>
          </a:prstGeom>
          <a:noFill/>
        </p:spPr>
        <p:txBody>
          <a:bodyPr wrap="none" rtlCol="0">
            <a:spAutoFit/>
          </a:bodyPr>
          <a:lstStyle/>
          <a:p>
            <a:r>
              <a:rPr lang="fr-FR" u="sng" dirty="0" smtClean="0"/>
              <a:t>Illustration de l’ergonomie envisagée de l’application :</a:t>
            </a:r>
            <a:endParaRPr lang="fr-FR" u="sng" dirty="0"/>
          </a:p>
        </p:txBody>
      </p:sp>
    </p:spTree>
    <p:extLst>
      <p:ext uri="{BB962C8B-B14F-4D97-AF65-F5344CB8AC3E}">
        <p14:creationId xmlns:p14="http://schemas.microsoft.com/office/powerpoint/2010/main" val="1223609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8997</TotalTime>
  <Words>343</Words>
  <Application>Microsoft Office PowerPoint</Application>
  <PresentationFormat>Affichage à l'écran (4:3)</PresentationFormat>
  <Paragraphs>172</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Présentation PowerPoint</vt:lpstr>
      <vt:lpstr>Présentation PowerPoint</vt:lpstr>
      <vt:lpstr>         PERSEVERANCE</vt:lpstr>
      <vt:lpstr>         PERSEVERANCE</vt:lpstr>
      <vt:lpstr>         PERSEVERANCE</vt:lpstr>
      <vt:lpstr>         PERSEVERANCE</vt:lpstr>
      <vt:lpstr>         PERSEVERANCE</vt:lpstr>
      <vt:lpstr>         PERSEVERANCE</vt:lpstr>
      <vt:lpstr>         PERSEVERANCE</vt:lpstr>
      <vt:lpstr>         PERSEVERANCE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PERSEVERANCE</dc:title>
  <dc:creator>evan-brabandt</dc:creator>
  <cp:lastModifiedBy>cmieducation</cp:lastModifiedBy>
  <cp:revision>95</cp:revision>
  <cp:lastPrinted>2018-03-05T00:15:37Z</cp:lastPrinted>
  <dcterms:created xsi:type="dcterms:W3CDTF">2016-07-27T23:01:50Z</dcterms:created>
  <dcterms:modified xsi:type="dcterms:W3CDTF">2018-03-06T05:03:52Z</dcterms:modified>
</cp:coreProperties>
</file>