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71" r:id="rId7"/>
    <p:sldId id="278" r:id="rId8"/>
    <p:sldId id="272" r:id="rId9"/>
    <p:sldId id="273" r:id="rId10"/>
    <p:sldId id="291" r:id="rId11"/>
    <p:sldId id="340" r:id="rId12"/>
    <p:sldId id="292" r:id="rId13"/>
    <p:sldId id="341" r:id="rId14"/>
    <p:sldId id="337" r:id="rId15"/>
    <p:sldId id="342" r:id="rId16"/>
    <p:sldId id="338" r:id="rId17"/>
    <p:sldId id="344" r:id="rId18"/>
    <p:sldId id="332" r:id="rId19"/>
    <p:sldId id="345" r:id="rId20"/>
    <p:sldId id="333" r:id="rId21"/>
    <p:sldId id="275" r:id="rId22"/>
    <p:sldId id="277" r:id="rId23"/>
    <p:sldId id="270" r:id="rId24"/>
    <p:sldId id="346" r:id="rId25"/>
    <p:sldId id="347" r:id="rId26"/>
    <p:sldId id="266" r:id="rId27"/>
    <p:sldId id="279" r:id="rId28"/>
    <p:sldId id="280" r:id="rId29"/>
    <p:sldId id="283" r:id="rId30"/>
    <p:sldId id="284" r:id="rId31"/>
    <p:sldId id="308" r:id="rId32"/>
    <p:sldId id="310" r:id="rId33"/>
    <p:sldId id="348" r:id="rId34"/>
    <p:sldId id="315" r:id="rId35"/>
    <p:sldId id="334" r:id="rId36"/>
    <p:sldId id="349" r:id="rId37"/>
    <p:sldId id="281" r:id="rId38"/>
    <p:sldId id="336" r:id="rId39"/>
    <p:sldId id="311" r:id="rId40"/>
    <p:sldId id="313" r:id="rId41"/>
    <p:sldId id="335" r:id="rId42"/>
    <p:sldId id="350" r:id="rId43"/>
    <p:sldId id="326" r:id="rId44"/>
    <p:sldId id="327" r:id="rId45"/>
    <p:sldId id="328" r:id="rId46"/>
    <p:sldId id="351" r:id="rId47"/>
    <p:sldId id="329" r:id="rId48"/>
    <p:sldId id="352" r:id="rId49"/>
    <p:sldId id="261" r:id="rId50"/>
    <p:sldId id="353" r:id="rId51"/>
    <p:sldId id="276" r:id="rId52"/>
    <p:sldId id="354" r:id="rId53"/>
    <p:sldId id="330" r:id="rId54"/>
    <p:sldId id="355" r:id="rId55"/>
    <p:sldId id="288" r:id="rId56"/>
    <p:sldId id="356" r:id="rId57"/>
    <p:sldId id="339" r:id="rId58"/>
    <p:sldId id="357" r:id="rId59"/>
    <p:sldId id="289" r:id="rId60"/>
    <p:sldId id="358" r:id="rId61"/>
    <p:sldId id="359" r:id="rId62"/>
    <p:sldId id="360" r:id="rId6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CC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3D00F-49F3-479C-9E6F-20B8D4C2B7E1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6CFB8-F1AA-4028-837A-10BE3C659C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21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08BB89-2000-49DC-B5A7-97F0EDE65A0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ED2924-5814-45DA-B429-B79B1988B67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814AF-D245-4C2D-B83B-EECB91887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15B4B5-6E03-4162-86DE-86259666F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D07F8A-7F89-4331-8C06-27266C61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82DB-8DD5-4D14-BF44-84AAD2DEC646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3D34D-D11A-461E-AFD5-BEB0CA3E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780BB4-DBAD-461B-AD54-1C11E0A0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3F4-9E19-463E-80F4-587DEF464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6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18914-9E65-4F05-8348-C25F8A90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A0AC24-AEA6-4954-AE33-F68947FBE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11BEAC-54E4-4B05-AF3F-E9140DF7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82DB-8DD5-4D14-BF44-84AAD2DEC646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4E2027-3A84-4F58-BFB4-ED6EAEAC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2A106F-8FB8-418B-8182-C031C654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3F4-9E19-463E-80F4-587DEF464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62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D202911-22C4-4BEB-8082-D1C95E867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D5A1EF-B6BB-4B46-870A-29E288300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1A7FE2-1D39-4E0C-973C-38A9FD0C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82DB-8DD5-4D14-BF44-84AAD2DEC646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7F2A91-4843-450E-9816-1ED88EFE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BF1A34-E125-434D-B044-55EB2AD5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3F4-9E19-463E-80F4-587DEF464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90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2D667-AD09-4880-BDF4-BA73719D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5CBDDA-F0D1-4DAE-A105-6C95776FA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1BFA37-3057-4A59-A35B-D0455950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82DB-8DD5-4D14-BF44-84AAD2DEC646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AB28FF-0ED3-463B-A75D-469F0CAC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480977-0610-40DD-9234-074E21B0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3F4-9E19-463E-80F4-587DEF464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28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09AF40-2EED-405F-8409-A62E82F5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A9CB33-EA23-4C01-8B96-A936CD5A1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A64AD8-8AE2-40C1-B8FD-664CE968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82DB-8DD5-4D14-BF44-84AAD2DEC646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E18B00-B63B-4B26-9C7F-E8803710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6BC457-B14B-4944-B23A-403026E9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3F4-9E19-463E-80F4-587DEF464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23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2F82C-DD6C-495B-884B-5759EA9A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DD4BE8-9064-41EF-AE18-AA41F918E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54EE92-F08F-4A65-96D5-2BD8FEEC8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A9C69D-F735-4401-939E-064916D5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82DB-8DD5-4D14-BF44-84AAD2DEC646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6E7284-2928-4B6F-8184-35DF1615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1A1FF9-25BD-4D56-A7DF-1D87F167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3F4-9E19-463E-80F4-587DEF464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01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29A1B9-7F40-444E-BD47-89ACA1CC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8D9FA3-5B1B-454B-B39D-39330EA2D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1AB70E-F53D-405B-99FE-6B04A8EA5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FF0E40-F6E3-4B1F-B5E8-8C9E07239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544E6E9-F1ED-4D71-A580-2E02CDB06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6B9FD3D-219C-4A3B-9BF5-89517382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82DB-8DD5-4D14-BF44-84AAD2DEC646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2ADBBC-13D9-498C-A190-7F35C467D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319AD06-36DA-4BF5-AACF-59CF1D47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3F4-9E19-463E-80F4-587DEF464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05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44DB25-E298-4C74-B786-4E0CCAB9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90ABFA-8927-4E62-A617-1C80788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82DB-8DD5-4D14-BF44-84AAD2DEC646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B31F9A-B0D5-4CA5-8679-7EFAB947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BC4D4E-563D-4805-A335-E7A560B6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3F4-9E19-463E-80F4-587DEF464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32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5E72AB-8A07-45CE-A88D-41501A83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82DB-8DD5-4D14-BF44-84AAD2DEC646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6AC198-278D-4C02-B99C-D561D6F5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3F5388-DF25-4FD4-A852-33278213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3F4-9E19-463E-80F4-587DEF464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42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63B02-19B6-43E1-9CE9-0000C4122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51B5DA-FFA8-4F68-9D42-5831ED93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B7D3E7-CFB8-4999-8EBA-C235996E1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B05E46-DAB2-466F-9AB4-7F2ED92A1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82DB-8DD5-4D14-BF44-84AAD2DEC646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E88501-C065-4712-BA3C-34D46FB56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F8B155-AE69-4C11-90C0-198C98F2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3F4-9E19-463E-80F4-587DEF464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76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92F56-820A-48E2-92D7-02CD6731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6B932C-357C-4DE3-899B-4B300F8C4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A3DCB5-2193-4EE2-AE51-A78D95CF3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76EC27-BFBB-48BF-97F2-AA915053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82DB-8DD5-4D14-BF44-84AAD2DEC646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93949D-3877-4638-A8FC-07FF82B8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6E332C-0141-49B2-BA23-DF041312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B3F4-9E19-463E-80F4-587DEF464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5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3C2338-7986-496F-983E-287ED2A1C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6893DC-8B56-42C8-8BD8-D27922DA3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4C33FA-839A-4C36-98F4-E2107A3E5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482DB-8DD5-4D14-BF44-84AAD2DEC646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B221C6-1D38-40C4-96EA-4055CCC88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DE4561-FB93-4BF8-898E-74C58A97F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B3F4-9E19-463E-80F4-587DEF464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83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2.w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png"/><Relationship Id="rId7" Type="http://schemas.openxmlformats.org/officeDocument/2006/relationships/image" Target="../media/image54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40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8.wmf"/><Relationship Id="rId7" Type="http://schemas.openxmlformats.org/officeDocument/2006/relationships/oleObject" Target="../embeddings/oleObject9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0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83.png"/><Relationship Id="rId4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710.png"/><Relationship Id="rId7" Type="http://schemas.openxmlformats.org/officeDocument/2006/relationships/image" Target="../media/image75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790.png"/><Relationship Id="rId5" Type="http://schemas.openxmlformats.org/officeDocument/2006/relationships/image" Target="../media/image730.png"/><Relationship Id="rId10" Type="http://schemas.openxmlformats.org/officeDocument/2006/relationships/image" Target="../media/image81.png"/><Relationship Id="rId4" Type="http://schemas.openxmlformats.org/officeDocument/2006/relationships/image" Target="../media/image720.png"/><Relationship Id="rId9" Type="http://schemas.openxmlformats.org/officeDocument/2006/relationships/image" Target="../media/image8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3.wmf"/><Relationship Id="rId7" Type="http://schemas.openxmlformats.org/officeDocument/2006/relationships/oleObject" Target="../embeddings/oleObject14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2B3EE-2D1B-4D3B-9F81-B65593D66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946" y="808326"/>
            <a:ext cx="10363200" cy="2387600"/>
          </a:xfrm>
        </p:spPr>
        <p:txBody>
          <a:bodyPr>
            <a:normAutofit/>
          </a:bodyPr>
          <a:lstStyle/>
          <a:p>
            <a:r>
              <a:rPr lang="fr-FR" dirty="0"/>
              <a:t>Révisions 3èmes</a:t>
            </a:r>
          </a:p>
        </p:txBody>
      </p:sp>
    </p:spTree>
    <p:extLst>
      <p:ext uri="{BB962C8B-B14F-4D97-AF65-F5344CB8AC3E}">
        <p14:creationId xmlns:p14="http://schemas.microsoft.com/office/powerpoint/2010/main" val="244820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0263" y="209850"/>
            <a:ext cx="2596551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</a:rPr>
              <a:t>Question 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0263" y="1535413"/>
            <a:ext cx="10515600" cy="4548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600" dirty="0">
                <a:latin typeface="Book Antiqua" panose="02040602050305030304" pitchFamily="18" charset="0"/>
              </a:rPr>
              <a:t>Calcule l’expression A pour </a:t>
            </a:r>
            <a:r>
              <a:rPr lang="fr-FR" sz="3600" i="1" dirty="0">
                <a:latin typeface="Book Antiqua" panose="02040602050305030304" pitchFamily="18" charset="0"/>
              </a:rPr>
              <a:t>x</a:t>
            </a:r>
            <a:r>
              <a:rPr lang="fr-FR" sz="3600" dirty="0">
                <a:latin typeface="Book Antiqua" panose="02040602050305030304" pitchFamily="18" charset="0"/>
              </a:rPr>
              <a:t> = 3 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3600" dirty="0">
                <a:latin typeface="Book Antiqua" panose="02040602050305030304" pitchFamily="18" charset="0"/>
              </a:rPr>
              <a:t>A = 2</a:t>
            </a:r>
            <a:r>
              <a:rPr lang="fr-FR" sz="3600" i="1" dirty="0">
                <a:latin typeface="Book Antiqua" panose="02040602050305030304" pitchFamily="18" charset="0"/>
              </a:rPr>
              <a:t>x</a:t>
            </a:r>
            <a:r>
              <a:rPr lang="fr-FR" sz="3600" dirty="0">
                <a:latin typeface="Book Antiqua" panose="02040602050305030304" pitchFamily="18" charset="0"/>
              </a:rPr>
              <a:t> + 7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3600" dirty="0">
                <a:latin typeface="Book Antiqua" panose="02040602050305030304" pitchFamily="18" charset="0"/>
              </a:rPr>
              <a:t>								     </a:t>
            </a:r>
          </a:p>
          <a:p>
            <a:pPr marL="0" indent="0" algn="ctr">
              <a:buNone/>
            </a:pPr>
            <a:endParaRPr lang="fr-FR" sz="36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0263" y="209850"/>
            <a:ext cx="2596551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</a:rPr>
              <a:t>Question 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0263" y="1535413"/>
            <a:ext cx="10515600" cy="4548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600" dirty="0">
                <a:latin typeface="Book Antiqua" panose="02040602050305030304" pitchFamily="18" charset="0"/>
              </a:rPr>
              <a:t>Calcule l’expression A pour </a:t>
            </a:r>
            <a:r>
              <a:rPr lang="fr-FR" sz="3600" i="1" dirty="0">
                <a:latin typeface="Book Antiqua" panose="02040602050305030304" pitchFamily="18" charset="0"/>
              </a:rPr>
              <a:t>x</a:t>
            </a:r>
            <a:r>
              <a:rPr lang="fr-FR" sz="3600" dirty="0">
                <a:latin typeface="Book Antiqua" panose="02040602050305030304" pitchFamily="18" charset="0"/>
              </a:rPr>
              <a:t> = 3 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3600" dirty="0">
                <a:latin typeface="Book Antiqua" panose="02040602050305030304" pitchFamily="18" charset="0"/>
              </a:rPr>
              <a:t>A = 2</a:t>
            </a:r>
            <a:r>
              <a:rPr lang="fr-FR" sz="3600" i="1" dirty="0">
                <a:latin typeface="Book Antiqua" panose="02040602050305030304" pitchFamily="18" charset="0"/>
              </a:rPr>
              <a:t>x</a:t>
            </a:r>
            <a:r>
              <a:rPr lang="fr-FR" sz="3600" dirty="0">
                <a:latin typeface="Book Antiqua" panose="02040602050305030304" pitchFamily="18" charset="0"/>
              </a:rPr>
              <a:t> + 7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3600" dirty="0">
                <a:latin typeface="Book Antiqua" panose="02040602050305030304" pitchFamily="18" charset="0"/>
              </a:rPr>
              <a:t>				      </a:t>
            </a:r>
            <a:r>
              <a:rPr lang="fr-FR" sz="3600" dirty="0">
                <a:latin typeface="Book Antiqua" panose="02040602050305030304" pitchFamily="18" charset="0"/>
                <a:sym typeface="Wingdings" panose="05000000000000000000" pitchFamily="2" charset="2"/>
              </a:rPr>
              <a:t></a:t>
            </a:r>
            <a:r>
              <a:rPr lang="fr-FR" sz="3600" dirty="0">
                <a:latin typeface="Book Antiqua" panose="02040602050305030304" pitchFamily="18" charset="0"/>
              </a:rPr>
              <a:t> 2 × </a:t>
            </a:r>
            <a:r>
              <a:rPr lang="fr-FR" sz="3600" dirty="0">
                <a:solidFill>
                  <a:srgbClr val="00B0F0"/>
                </a:solidFill>
                <a:latin typeface="Book Antiqua" panose="02040602050305030304" pitchFamily="18" charset="0"/>
              </a:rPr>
              <a:t>3</a:t>
            </a:r>
            <a:r>
              <a:rPr lang="fr-FR" sz="3600" dirty="0">
                <a:latin typeface="Book Antiqua" panose="02040602050305030304" pitchFamily="18" charset="0"/>
              </a:rPr>
              <a:t> + 7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3600" dirty="0">
                <a:latin typeface="Book Antiqua" panose="02040602050305030304" pitchFamily="18" charset="0"/>
              </a:rPr>
              <a:t>				       =    6    + 7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3600" dirty="0">
                <a:latin typeface="Book Antiqua" panose="02040602050305030304" pitchFamily="18" charset="0"/>
              </a:rPr>
              <a:t>			   	       =       13</a:t>
            </a:r>
          </a:p>
          <a:p>
            <a:pPr marL="0" indent="0" algn="ctr">
              <a:buNone/>
            </a:pPr>
            <a:endParaRPr lang="fr-FR" sz="36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fr-FR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4AD5E4E-DCA4-4083-9447-B463C9273579}"/>
              </a:ext>
            </a:extLst>
          </p:cNvPr>
          <p:cNvCxnSpPr>
            <a:cxnSpLocks/>
          </p:cNvCxnSpPr>
          <p:nvPr/>
        </p:nvCxnSpPr>
        <p:spPr>
          <a:xfrm>
            <a:off x="6562725" y="2860976"/>
            <a:ext cx="154243" cy="56802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619CEF1-59DD-46DE-A3C2-F2343A0B8503}"/>
              </a:ext>
            </a:extLst>
          </p:cNvPr>
          <p:cNvSpPr/>
          <p:nvPr/>
        </p:nvSpPr>
        <p:spPr>
          <a:xfrm>
            <a:off x="6552357" y="5174808"/>
            <a:ext cx="616975" cy="6489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5C6A53-E3EC-4A6F-9B63-1D6284E19134}"/>
              </a:ext>
            </a:extLst>
          </p:cNvPr>
          <p:cNvSpPr/>
          <p:nvPr/>
        </p:nvSpPr>
        <p:spPr>
          <a:xfrm>
            <a:off x="6228000" y="2340000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i="1" dirty="0">
                <a:solidFill>
                  <a:srgbClr val="00B0F0"/>
                </a:solidFill>
                <a:latin typeface="Book Antiqua" panose="02040602050305030304" pitchFamily="18" charset="0"/>
              </a:rPr>
              <a:t>x</a:t>
            </a:r>
            <a:r>
              <a:rPr lang="fr-FR" sz="3600" dirty="0">
                <a:solidFill>
                  <a:srgbClr val="00B0F0"/>
                </a:solidFill>
                <a:latin typeface="Book Antiqua" panose="02040602050305030304" pitchFamily="18" charset="0"/>
              </a:rPr>
              <a:t> </a:t>
            </a:r>
            <a:endParaRPr lang="fr-FR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FE6C6C8-D351-49E2-A163-73A5852AADF4}"/>
                  </a:ext>
                </a:extLst>
              </p:cNvPr>
              <p:cNvSpPr txBox="1"/>
              <p:nvPr/>
            </p:nvSpPr>
            <p:spPr>
              <a:xfrm>
                <a:off x="6020766" y="2470035"/>
                <a:ext cx="5709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FE6C6C8-D351-49E2-A163-73A5852AA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766" y="2470035"/>
                <a:ext cx="57098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8FD8FE1F-BDD3-4179-B652-0D3EE9E88AFF}"/>
              </a:ext>
            </a:extLst>
          </p:cNvPr>
          <p:cNvSpPr/>
          <p:nvPr/>
        </p:nvSpPr>
        <p:spPr>
          <a:xfrm rot="5400000">
            <a:off x="6357767" y="3317088"/>
            <a:ext cx="117762" cy="108996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04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1263 0.12176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8" grpId="0"/>
      <p:bldP spid="8" grpId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291" y="154824"/>
            <a:ext cx="2596551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</a:rPr>
              <a:t>Question 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303765"/>
            <a:ext cx="10515600" cy="45605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500" dirty="0">
                <a:latin typeface="Book Antiqua" panose="02040602050305030304" pitchFamily="18" charset="0"/>
              </a:rPr>
              <a:t>Calcule l’expression B pour </a:t>
            </a:r>
            <a:r>
              <a:rPr lang="fr-FR" sz="3500" i="1" dirty="0">
                <a:latin typeface="Book Antiqua" panose="02040602050305030304" pitchFamily="18" charset="0"/>
              </a:rPr>
              <a:t>x</a:t>
            </a:r>
            <a:r>
              <a:rPr lang="fr-FR" sz="3500" dirty="0">
                <a:latin typeface="Book Antiqua" panose="02040602050305030304" pitchFamily="18" charset="0"/>
              </a:rPr>
              <a:t> = 5 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3600" dirty="0">
                <a:latin typeface="Book Antiqua" panose="02040602050305030304" pitchFamily="18" charset="0"/>
              </a:rPr>
              <a:t>B = </a:t>
            </a:r>
            <a:r>
              <a:rPr lang="fr-FR" sz="3500" dirty="0">
                <a:latin typeface="Book Antiqua" panose="02040602050305030304" pitchFamily="18" charset="0"/>
              </a:rPr>
              <a:t>4</a:t>
            </a:r>
            <a:r>
              <a:rPr lang="fr-FR" sz="3500" i="1" dirty="0">
                <a:latin typeface="Book Antiqua" panose="02040602050305030304" pitchFamily="18" charset="0"/>
              </a:rPr>
              <a:t>x²</a:t>
            </a:r>
            <a:r>
              <a:rPr lang="fr-FR" sz="3500" dirty="0">
                <a:latin typeface="Book Antiqua" panose="02040602050305030304" pitchFamily="18" charset="0"/>
              </a:rPr>
              <a:t> - 2</a:t>
            </a:r>
            <a:r>
              <a:rPr lang="fr-FR" sz="3500" i="1" dirty="0">
                <a:latin typeface="Book Antiqua" panose="02040602050305030304" pitchFamily="18" charset="0"/>
              </a:rPr>
              <a:t>x</a:t>
            </a:r>
            <a:r>
              <a:rPr lang="fr-FR" sz="3500" dirty="0">
                <a:latin typeface="Book Antiqua" panose="02040602050305030304" pitchFamily="18" charset="0"/>
              </a:rPr>
              <a:t> + 10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3600" dirty="0">
                <a:latin typeface="Book Antiqua" panose="02040602050305030304" pitchFamily="18" charset="0"/>
              </a:rPr>
              <a:t>				</a:t>
            </a:r>
            <a:endParaRPr lang="fr-FR" dirty="0">
              <a:latin typeface="Book Antiqua" panose="02040602050305030304" pitchFamily="18" charset="0"/>
            </a:endParaRP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95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291" y="154824"/>
            <a:ext cx="2596551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</a:rPr>
              <a:t>Question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03765"/>
                <a:ext cx="10515600" cy="456058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fr-FR" sz="3500" dirty="0">
                    <a:latin typeface="Book Antiqua" panose="02040602050305030304" pitchFamily="18" charset="0"/>
                  </a:rPr>
                  <a:t>Calcule l’expression B pour </a:t>
                </a:r>
                <a:r>
                  <a:rPr lang="fr-FR" sz="3500" i="1" dirty="0">
                    <a:latin typeface="Book Antiqua" panose="02040602050305030304" pitchFamily="18" charset="0"/>
                  </a:rPr>
                  <a:t>x</a:t>
                </a:r>
                <a:r>
                  <a:rPr lang="fr-FR" sz="3500" dirty="0">
                    <a:latin typeface="Book Antiqua" panose="02040602050305030304" pitchFamily="18" charset="0"/>
                  </a:rPr>
                  <a:t> = 5 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fr-FR" sz="3600" dirty="0">
                    <a:latin typeface="Book Antiqua" panose="02040602050305030304" pitchFamily="18" charset="0"/>
                  </a:rPr>
                  <a:t>B = </a:t>
                </a:r>
                <a:r>
                  <a:rPr lang="fr-FR" sz="3500" dirty="0">
                    <a:latin typeface="Book Antiqua" panose="02040602050305030304" pitchFamily="18" charset="0"/>
                  </a:rPr>
                  <a:t>4</a:t>
                </a:r>
                <a:r>
                  <a:rPr lang="fr-FR" sz="3500" i="1" dirty="0">
                    <a:latin typeface="Book Antiqua" panose="02040602050305030304" pitchFamily="18" charset="0"/>
                  </a:rPr>
                  <a:t>x²</a:t>
                </a:r>
                <a:r>
                  <a:rPr lang="fr-FR" sz="3500" dirty="0">
                    <a:latin typeface="Book Antiqua" panose="02040602050305030304" pitchFamily="18" charset="0"/>
                  </a:rPr>
                  <a:t> - 2</a:t>
                </a:r>
                <a:r>
                  <a:rPr lang="fr-FR" sz="3500" i="1" dirty="0">
                    <a:latin typeface="Book Antiqua" panose="02040602050305030304" pitchFamily="18" charset="0"/>
                  </a:rPr>
                  <a:t>x</a:t>
                </a:r>
                <a:r>
                  <a:rPr lang="fr-FR" sz="3500" dirty="0">
                    <a:latin typeface="Book Antiqua" panose="02040602050305030304" pitchFamily="18" charset="0"/>
                  </a:rPr>
                  <a:t> + 10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3600" dirty="0">
                    <a:latin typeface="Book Antiqua" panose="02040602050305030304" pitchFamily="18" charset="0"/>
                  </a:rPr>
                  <a:t>				   = 4 </a:t>
                </a:r>
                <a:r>
                  <a:rPr lang="fr-FR" sz="36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×</a:t>
                </a:r>
                <a:r>
                  <a:rPr lang="fr-FR" sz="3600" dirty="0">
                    <a:latin typeface="Book Antiqua" panose="02040602050305030304" pitchFamily="18" charset="0"/>
                  </a:rPr>
                  <a:t> </a:t>
                </a:r>
                <a:r>
                  <a:rPr lang="fr-FR" sz="3600" i="1" dirty="0">
                    <a:solidFill>
                      <a:srgbClr val="00B0F0"/>
                    </a:solidFill>
                    <a:latin typeface="Book Antiqua" panose="02040602050305030304" pitchFamily="18" charset="0"/>
                  </a:rPr>
                  <a:t>x</a:t>
                </a:r>
                <a:r>
                  <a:rPr lang="fr-FR" sz="36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²</a:t>
                </a:r>
                <a:r>
                  <a:rPr lang="fr-FR" sz="3600" dirty="0">
                    <a:solidFill>
                      <a:srgbClr val="00B0F0"/>
                    </a:solidFill>
                    <a:latin typeface="Book Antiqua" panose="02040602050305030304" pitchFamily="18" charset="0"/>
                  </a:rPr>
                  <a:t>  </a:t>
                </a:r>
                <a:r>
                  <a:rPr lang="fr-FR" sz="3600" dirty="0">
                    <a:latin typeface="Book Antiqua" panose="02040602050305030304" pitchFamily="18" charset="0"/>
                  </a:rPr>
                  <a:t>– 2 </a:t>
                </a:r>
                <a:r>
                  <a:rPr lang="fr-FR" sz="36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×</a:t>
                </a:r>
                <a:r>
                  <a:rPr lang="fr-FR" sz="3600" dirty="0">
                    <a:latin typeface="Book Antiqua" panose="02040602050305030304" pitchFamily="18" charset="0"/>
                  </a:rPr>
                  <a:t> </a:t>
                </a:r>
                <a:r>
                  <a:rPr lang="fr-FR" sz="3600" i="1" dirty="0">
                    <a:solidFill>
                      <a:srgbClr val="00B0F0"/>
                    </a:solidFill>
                    <a:latin typeface="Book Antiqua" panose="02040602050305030304" pitchFamily="18" charset="0"/>
                  </a:rPr>
                  <a:t>x</a:t>
                </a:r>
                <a:r>
                  <a:rPr lang="fr-FR" sz="3600" dirty="0">
                    <a:latin typeface="Book Antiqua" panose="02040602050305030304" pitchFamily="18" charset="0"/>
                  </a:rPr>
                  <a:t> + 10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3600" dirty="0">
                    <a:latin typeface="Book Antiqua" panose="02040602050305030304" pitchFamily="18" charset="0"/>
                  </a:rPr>
                  <a:t>				  </a:t>
                </a:r>
                <a:r>
                  <a:rPr lang="fr-FR" sz="3600" dirty="0">
                    <a:latin typeface="Book Antiqua" panose="0204060205030503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fr-FR" sz="3600" dirty="0">
                    <a:latin typeface="Book Antiqua" panose="02040602050305030304" pitchFamily="18" charset="0"/>
                  </a:rPr>
                  <a:t> 4 </a:t>
                </a:r>
                <a:r>
                  <a:rPr lang="fr-FR" sz="36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×</a:t>
                </a:r>
                <a:r>
                  <a:rPr lang="fr-FR" sz="3600" dirty="0">
                    <a:latin typeface="Book Antiqua" panose="02040602050305030304" pitchFamily="18" charset="0"/>
                  </a:rPr>
                  <a:t> </a:t>
                </a:r>
                <a:r>
                  <a:rPr lang="fr-FR" sz="3600" dirty="0">
                    <a:solidFill>
                      <a:srgbClr val="00B0F0"/>
                    </a:solidFill>
                    <a:latin typeface="Book Antiqua" panose="02040602050305030304" pitchFamily="18" charset="0"/>
                  </a:rPr>
                  <a:t>5</a:t>
                </a:r>
                <a:r>
                  <a:rPr lang="fr-FR" sz="36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²</a:t>
                </a:r>
                <a:r>
                  <a:rPr lang="fr-FR" sz="3600" dirty="0">
                    <a:latin typeface="Book Antiqua" panose="02040602050305030304" pitchFamily="18" charset="0"/>
                  </a:rPr>
                  <a:t>  – 2 </a:t>
                </a:r>
                <a:r>
                  <a:rPr lang="fr-FR" sz="36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×</a:t>
                </a:r>
                <a:r>
                  <a:rPr lang="fr-FR" sz="3600" dirty="0">
                    <a:latin typeface="Book Antiqua" panose="02040602050305030304" pitchFamily="18" charset="0"/>
                  </a:rPr>
                  <a:t> </a:t>
                </a:r>
                <a:r>
                  <a:rPr lang="fr-FR" sz="3600" dirty="0">
                    <a:solidFill>
                      <a:srgbClr val="00B0F0"/>
                    </a:solidFill>
                    <a:latin typeface="Book Antiqua" panose="02040602050305030304" pitchFamily="18" charset="0"/>
                  </a:rPr>
                  <a:t>5</a:t>
                </a:r>
                <a:r>
                  <a:rPr lang="fr-FR" sz="3600" dirty="0">
                    <a:latin typeface="Book Antiqua" panose="02040602050305030304" pitchFamily="18" charset="0"/>
                  </a:rPr>
                  <a:t> + 10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3600" dirty="0">
                    <a:latin typeface="Book Antiqua" panose="02040602050305030304" pitchFamily="18" charset="0"/>
                  </a:rPr>
                  <a:t>				   =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fr-FR" sz="3600" dirty="0">
                    <a:latin typeface="Book Antiqua" panose="02040602050305030304" pitchFamily="18" charset="0"/>
                  </a:rPr>
                  <a:t> –   </a:t>
                </a:r>
                <a:r>
                  <a:rPr lang="fr-FR" sz="3600" dirty="0">
                    <a:solidFill>
                      <a:srgbClr val="0070C0"/>
                    </a:solidFill>
                    <a:latin typeface="Book Antiqua" panose="02040602050305030304" pitchFamily="18" charset="0"/>
                  </a:rPr>
                  <a:t>10</a:t>
                </a:r>
                <a:r>
                  <a:rPr lang="fr-FR" sz="3600" dirty="0">
                    <a:latin typeface="Book Antiqua" panose="02040602050305030304" pitchFamily="18" charset="0"/>
                  </a:rPr>
                  <a:t>   + 10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3600" dirty="0">
                    <a:latin typeface="Book Antiqua" panose="02040602050305030304" pitchFamily="18" charset="0"/>
                  </a:rPr>
                  <a:t>				   =      100</a:t>
                </a:r>
              </a:p>
              <a:p>
                <a:pPr marL="0" indent="0" algn="just">
                  <a:buNone/>
                </a:pPr>
                <a:endParaRPr lang="fr-FR" dirty="0">
                  <a:latin typeface="Book Antiqua" panose="02040602050305030304" pitchFamily="18" charset="0"/>
                </a:endParaRPr>
              </a:p>
              <a:p>
                <a:pPr marL="457200" lvl="1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03765"/>
                <a:ext cx="10515600" cy="4560587"/>
              </a:xfrm>
              <a:blipFill>
                <a:blip r:embed="rId2"/>
                <a:stretch>
                  <a:fillRect l="-1449" t="-44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324922D-F970-402A-A06D-5F6E4D54888A}"/>
              </a:ext>
            </a:extLst>
          </p:cNvPr>
          <p:cNvCxnSpPr>
            <a:cxnSpLocks/>
          </p:cNvCxnSpPr>
          <p:nvPr/>
        </p:nvCxnSpPr>
        <p:spPr>
          <a:xfrm>
            <a:off x="6031193" y="3146754"/>
            <a:ext cx="1" cy="31033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3FFAB64-2962-4230-B5D0-85F40FA21F8E}"/>
              </a:ext>
            </a:extLst>
          </p:cNvPr>
          <p:cNvCxnSpPr>
            <a:cxnSpLocks/>
          </p:cNvCxnSpPr>
          <p:nvPr/>
        </p:nvCxnSpPr>
        <p:spPr>
          <a:xfrm>
            <a:off x="7592578" y="3146754"/>
            <a:ext cx="0" cy="31033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BCC5437-65D2-440B-923C-A821D9F10433}"/>
              </a:ext>
            </a:extLst>
          </p:cNvPr>
          <p:cNvSpPr/>
          <p:nvPr/>
        </p:nvSpPr>
        <p:spPr>
          <a:xfrm>
            <a:off x="5608406" y="4856145"/>
            <a:ext cx="845574" cy="698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60A3AB-00A2-45C6-8D06-C85BDBD5794D}"/>
              </a:ext>
            </a:extLst>
          </p:cNvPr>
          <p:cNvSpPr/>
          <p:nvPr/>
        </p:nvSpPr>
        <p:spPr>
          <a:xfrm>
            <a:off x="5878910" y="1169526"/>
            <a:ext cx="1048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i="1" dirty="0">
                <a:solidFill>
                  <a:srgbClr val="00B0F0"/>
                </a:solidFill>
                <a:latin typeface="Book Antiqua" panose="02040602050305030304" pitchFamily="18" charset="0"/>
              </a:rPr>
              <a:t>x</a:t>
            </a:r>
            <a:r>
              <a:rPr lang="fr-FR" sz="3200" dirty="0">
                <a:solidFill>
                  <a:srgbClr val="00B0F0"/>
                </a:solidFill>
                <a:latin typeface="Book Antiqua" panose="02040602050305030304" pitchFamily="18" charset="0"/>
              </a:rPr>
              <a:t> = 5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16DCCF-FDF8-41B1-B3C6-B572D71A4B77}"/>
              </a:ext>
            </a:extLst>
          </p:cNvPr>
          <p:cNvSpPr/>
          <p:nvPr/>
        </p:nvSpPr>
        <p:spPr>
          <a:xfrm>
            <a:off x="5285231" y="1895879"/>
            <a:ext cx="233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latin typeface="Book Antiqua" panose="02040602050305030304" pitchFamily="18" charset="0"/>
              </a:rPr>
              <a:t>4</a:t>
            </a:r>
            <a:r>
              <a:rPr lang="fr-FR" sz="3200" i="1" dirty="0">
                <a:solidFill>
                  <a:srgbClr val="00B0F0"/>
                </a:solidFill>
                <a:latin typeface="Book Antiqua" panose="02040602050305030304" pitchFamily="18" charset="0"/>
              </a:rPr>
              <a:t>x</a:t>
            </a:r>
            <a:r>
              <a:rPr lang="fr-FR" sz="3200" i="1" dirty="0">
                <a:solidFill>
                  <a:srgbClr val="FF0000"/>
                </a:solidFill>
                <a:latin typeface="Book Antiqua" panose="02040602050305030304" pitchFamily="18" charset="0"/>
              </a:rPr>
              <a:t>²</a:t>
            </a:r>
            <a:r>
              <a:rPr lang="fr-FR" sz="3200" dirty="0">
                <a:latin typeface="Book Antiqua" panose="02040602050305030304" pitchFamily="18" charset="0"/>
              </a:rPr>
              <a:t> - 2</a:t>
            </a:r>
            <a:r>
              <a:rPr lang="fr-FR" sz="3200" i="1" dirty="0">
                <a:solidFill>
                  <a:srgbClr val="00B0F0"/>
                </a:solidFill>
                <a:latin typeface="Book Antiqua" panose="02040602050305030304" pitchFamily="18" charset="0"/>
              </a:rPr>
              <a:t>x</a:t>
            </a:r>
            <a:r>
              <a:rPr lang="fr-FR" sz="3200" dirty="0">
                <a:latin typeface="Book Antiqua" panose="02040602050305030304" pitchFamily="18" charset="0"/>
              </a:rPr>
              <a:t> + 10</a:t>
            </a:r>
          </a:p>
        </p:txBody>
      </p:sp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43732649-7FA0-4B0A-8CEB-0B9AD42A9848}"/>
              </a:ext>
            </a:extLst>
          </p:cNvPr>
          <p:cNvSpPr/>
          <p:nvPr/>
        </p:nvSpPr>
        <p:spPr>
          <a:xfrm rot="5400000">
            <a:off x="7190614" y="3520589"/>
            <a:ext cx="195787" cy="83414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88731CF4-FA7F-46E3-B8ED-CA97EB7E6D93}"/>
              </a:ext>
            </a:extLst>
          </p:cNvPr>
          <p:cNvSpPr/>
          <p:nvPr/>
        </p:nvSpPr>
        <p:spPr>
          <a:xfrm rot="5400000">
            <a:off x="6129266" y="3710846"/>
            <a:ext cx="177379" cy="47203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57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9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8DC89-7204-4534-A51A-53D343C3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7</a:t>
            </a:r>
            <a:r>
              <a:rPr lang="fr-FR" dirty="0">
                <a:solidFill>
                  <a:srgbClr val="00B050"/>
                </a:solidFill>
              </a:rPr>
              <a:t>:  </a:t>
            </a:r>
            <a:r>
              <a:rPr lang="fr-FR" dirty="0"/>
              <a:t>Complète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53545DE-F690-4208-966A-D8C811511F6F}"/>
                  </a:ext>
                </a:extLst>
              </p:cNvPr>
              <p:cNvSpPr txBox="1"/>
              <p:nvPr/>
            </p:nvSpPr>
            <p:spPr>
              <a:xfrm>
                <a:off x="658272" y="2358912"/>
                <a:ext cx="1031436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53545DE-F690-4208-966A-D8C811511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72" y="2358912"/>
                <a:ext cx="1031436" cy="896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0254985-68FF-466F-B5ED-9DF1F20E896C}"/>
                  </a:ext>
                </a:extLst>
              </p:cNvPr>
              <p:cNvSpPr txBox="1"/>
              <p:nvPr/>
            </p:nvSpPr>
            <p:spPr>
              <a:xfrm>
                <a:off x="1643334" y="2613677"/>
                <a:ext cx="479298" cy="607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num>
                        <m:den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88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0254985-68FF-466F-B5ED-9DF1F20E8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334" y="2613677"/>
                <a:ext cx="479298" cy="6079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81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8DC89-7204-4534-A51A-53D343C3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7</a:t>
            </a:r>
            <a:r>
              <a:rPr lang="fr-FR" dirty="0">
                <a:solidFill>
                  <a:srgbClr val="00B050"/>
                </a:solidFill>
              </a:rPr>
              <a:t>:  </a:t>
            </a:r>
            <a:r>
              <a:rPr lang="fr-FR" dirty="0"/>
              <a:t>Complète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53545DE-F690-4208-966A-D8C811511F6F}"/>
                  </a:ext>
                </a:extLst>
              </p:cNvPr>
              <p:cNvSpPr txBox="1"/>
              <p:nvPr/>
            </p:nvSpPr>
            <p:spPr>
              <a:xfrm>
                <a:off x="658272" y="2358912"/>
                <a:ext cx="1031436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53545DE-F690-4208-966A-D8C811511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72" y="2358912"/>
                <a:ext cx="1031436" cy="896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0254985-68FF-466F-B5ED-9DF1F20E896C}"/>
                  </a:ext>
                </a:extLst>
              </p:cNvPr>
              <p:cNvSpPr txBox="1"/>
              <p:nvPr/>
            </p:nvSpPr>
            <p:spPr>
              <a:xfrm>
                <a:off x="1643334" y="2613677"/>
                <a:ext cx="479298" cy="607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num>
                        <m:den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88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0254985-68FF-466F-B5ED-9DF1F20E8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334" y="2613677"/>
                <a:ext cx="479298" cy="6079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èche : courbe vers le bas 5">
                <a:extLst>
                  <a:ext uri="{FF2B5EF4-FFF2-40B4-BE49-F238E27FC236}">
                    <a16:creationId xmlns:a16="http://schemas.microsoft.com/office/drawing/2014/main" id="{88D48CA8-493A-4CC7-8DAA-4680A37A7493}"/>
                  </a:ext>
                </a:extLst>
              </p:cNvPr>
              <p:cNvSpPr/>
              <p:nvPr/>
            </p:nvSpPr>
            <p:spPr>
              <a:xfrm>
                <a:off x="912042" y="1784010"/>
                <a:ext cx="1157140" cy="505558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fr-FR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Flèche : courbe vers le bas 5">
                <a:extLst>
                  <a:ext uri="{FF2B5EF4-FFF2-40B4-BE49-F238E27FC236}">
                    <a16:creationId xmlns:a16="http://schemas.microsoft.com/office/drawing/2014/main" id="{88D48CA8-493A-4CC7-8DAA-4680A37A7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42" y="1784010"/>
                <a:ext cx="1157140" cy="505558"/>
              </a:xfrm>
              <a:prstGeom prst="curvedDown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èche : courbe vers le bas 6">
            <a:extLst>
              <a:ext uri="{FF2B5EF4-FFF2-40B4-BE49-F238E27FC236}">
                <a16:creationId xmlns:a16="http://schemas.microsoft.com/office/drawing/2014/main" id="{422AE6E2-A93C-4805-911B-980F5140D4F4}"/>
              </a:ext>
            </a:extLst>
          </p:cNvPr>
          <p:cNvSpPr/>
          <p:nvPr/>
        </p:nvSpPr>
        <p:spPr>
          <a:xfrm rot="10800000" flipH="1">
            <a:off x="919118" y="3232380"/>
            <a:ext cx="1157140" cy="5055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FAAA9A7-FA0E-4F72-952B-2B813A9D99FC}"/>
                  </a:ext>
                </a:extLst>
              </p:cNvPr>
              <p:cNvSpPr txBox="1"/>
              <p:nvPr/>
            </p:nvSpPr>
            <p:spPr>
              <a:xfrm>
                <a:off x="1272056" y="3265771"/>
                <a:ext cx="457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fr-FR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FAAA9A7-FA0E-4F72-952B-2B813A9D9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056" y="3265771"/>
                <a:ext cx="45719" cy="400110"/>
              </a:xfrm>
              <a:prstGeom prst="rect">
                <a:avLst/>
              </a:prstGeom>
              <a:blipFill>
                <a:blip r:embed="rId5"/>
                <a:stretch>
                  <a:fillRect l="-128571" r="-1042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2D9B40D9-4CEE-41BE-9242-7EEB0C31DBA3}"/>
              </a:ext>
            </a:extLst>
          </p:cNvPr>
          <p:cNvSpPr txBox="1"/>
          <p:nvPr/>
        </p:nvSpPr>
        <p:spPr>
          <a:xfrm>
            <a:off x="1643334" y="230254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28612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8DC89-7204-4534-A51A-53D343C3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8</a:t>
            </a:r>
            <a:r>
              <a:rPr lang="fr-FR" dirty="0">
                <a:solidFill>
                  <a:srgbClr val="00B050"/>
                </a:solidFill>
              </a:rPr>
              <a:t>:  </a:t>
            </a:r>
            <a:r>
              <a:rPr lang="fr-FR" dirty="0"/>
              <a:t>Complète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53545DE-F690-4208-966A-D8C811511F6F}"/>
                  </a:ext>
                </a:extLst>
              </p:cNvPr>
              <p:cNvSpPr txBox="1"/>
              <p:nvPr/>
            </p:nvSpPr>
            <p:spPr>
              <a:xfrm>
                <a:off x="658272" y="2358912"/>
                <a:ext cx="832664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53545DE-F690-4208-966A-D8C811511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72" y="2358912"/>
                <a:ext cx="832664" cy="9105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0254985-68FF-466F-B5ED-9DF1F20E896C}"/>
                  </a:ext>
                </a:extLst>
              </p:cNvPr>
              <p:cNvSpPr txBox="1"/>
              <p:nvPr/>
            </p:nvSpPr>
            <p:spPr>
              <a:xfrm>
                <a:off x="1696272" y="2346338"/>
                <a:ext cx="479298" cy="816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0254985-68FF-466F-B5ED-9DF1F20E8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72" y="2346338"/>
                <a:ext cx="479298" cy="8166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èche : courbe vers le bas 5">
                <a:extLst>
                  <a:ext uri="{FF2B5EF4-FFF2-40B4-BE49-F238E27FC236}">
                    <a16:creationId xmlns:a16="http://schemas.microsoft.com/office/drawing/2014/main" id="{88D48CA8-493A-4CC7-8DAA-4680A37A7493}"/>
                  </a:ext>
                </a:extLst>
              </p:cNvPr>
              <p:cNvSpPr/>
              <p:nvPr/>
            </p:nvSpPr>
            <p:spPr>
              <a:xfrm>
                <a:off x="912042" y="1784010"/>
                <a:ext cx="1157140" cy="505558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Flèche : courbe vers le bas 5">
                <a:extLst>
                  <a:ext uri="{FF2B5EF4-FFF2-40B4-BE49-F238E27FC236}">
                    <a16:creationId xmlns:a16="http://schemas.microsoft.com/office/drawing/2014/main" id="{88D48CA8-493A-4CC7-8DAA-4680A37A7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42" y="1784010"/>
                <a:ext cx="1157140" cy="505558"/>
              </a:xfrm>
              <a:prstGeom prst="curvedDown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èche : courbe vers le bas 6">
            <a:extLst>
              <a:ext uri="{FF2B5EF4-FFF2-40B4-BE49-F238E27FC236}">
                <a16:creationId xmlns:a16="http://schemas.microsoft.com/office/drawing/2014/main" id="{422AE6E2-A93C-4805-911B-980F5140D4F4}"/>
              </a:ext>
            </a:extLst>
          </p:cNvPr>
          <p:cNvSpPr/>
          <p:nvPr/>
        </p:nvSpPr>
        <p:spPr>
          <a:xfrm rot="10800000" flipH="1">
            <a:off x="919118" y="3232380"/>
            <a:ext cx="1157140" cy="5055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FAAA9A7-FA0E-4F72-952B-2B813A9D99FC}"/>
                  </a:ext>
                </a:extLst>
              </p:cNvPr>
              <p:cNvSpPr txBox="1"/>
              <p:nvPr/>
            </p:nvSpPr>
            <p:spPr>
              <a:xfrm>
                <a:off x="1272056" y="3265771"/>
                <a:ext cx="457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FAAA9A7-FA0E-4F72-952B-2B813A9D9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056" y="3265771"/>
                <a:ext cx="45719" cy="400110"/>
              </a:xfrm>
              <a:prstGeom prst="rect">
                <a:avLst/>
              </a:prstGeom>
              <a:blipFill>
                <a:blip r:embed="rId5"/>
                <a:stretch>
                  <a:fillRect l="-128571" r="-1042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2D9B40D9-4CEE-41BE-9242-7EEB0C31DBA3}"/>
              </a:ext>
            </a:extLst>
          </p:cNvPr>
          <p:cNvSpPr txBox="1"/>
          <p:nvPr/>
        </p:nvSpPr>
        <p:spPr>
          <a:xfrm>
            <a:off x="1660845" y="275468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6955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F1022-B84E-403F-8547-141D0C4C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5" y="9363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9: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A71D6-1C7D-4BD2-8B54-8DB850D0E894}"/>
              </a:ext>
            </a:extLst>
          </p:cNvPr>
          <p:cNvSpPr/>
          <p:nvPr/>
        </p:nvSpPr>
        <p:spPr>
          <a:xfrm>
            <a:off x="776377" y="1526874"/>
            <a:ext cx="2631057" cy="19973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7639AA-0733-4576-8283-09231D0D59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0175" y="1690688"/>
            <a:ext cx="1143000" cy="11620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D337C03-B4A9-4709-A8C5-D7C9080D7A3B}"/>
                  </a:ext>
                </a:extLst>
              </p:cNvPr>
              <p:cNvSpPr txBox="1"/>
              <p:nvPr/>
            </p:nvSpPr>
            <p:spPr>
              <a:xfrm>
                <a:off x="1523058" y="2750069"/>
                <a:ext cx="160858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tx1"/>
                    </a:solidFill>
                  </a:rPr>
                  <a:t>V =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fr-FR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D337C03-B4A9-4709-A8C5-D7C9080D7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058" y="2750069"/>
                <a:ext cx="1608582" cy="532966"/>
              </a:xfrm>
              <a:prstGeom prst="rect">
                <a:avLst/>
              </a:prstGeom>
              <a:blipFill>
                <a:blip r:embed="rId3"/>
                <a:stretch>
                  <a:fillRect l="-7955" t="-7955" b="-3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D5A40000-6C84-4714-BBA5-2AE7399F221E}"/>
              </a:ext>
            </a:extLst>
          </p:cNvPr>
          <p:cNvSpPr txBox="1"/>
          <p:nvPr/>
        </p:nvSpPr>
        <p:spPr>
          <a:xfrm>
            <a:off x="3823670" y="5102582"/>
            <a:ext cx="4788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6">
                    <a:lumMod val="50000"/>
                  </a:schemeClr>
                </a:solidFill>
              </a:rPr>
              <a:t>Calcule  le volume de ce solide.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191B97F-F793-4DD2-BFD3-A656E3D1BEA6}"/>
              </a:ext>
            </a:extLst>
          </p:cNvPr>
          <p:cNvGrpSpPr/>
          <p:nvPr/>
        </p:nvGrpSpPr>
        <p:grpSpPr>
          <a:xfrm>
            <a:off x="3707942" y="966148"/>
            <a:ext cx="3971925" cy="4146232"/>
            <a:chOff x="4253770" y="1086259"/>
            <a:chExt cx="3971925" cy="414623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17044B6-8862-4DCB-A1DD-F0B66206C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48670" y="1661365"/>
              <a:ext cx="3607690" cy="357112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1F2B608-B245-4883-930C-27D6C3352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3770" y="1086259"/>
              <a:ext cx="3971925" cy="2695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25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F1022-B84E-403F-8547-141D0C4C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5" y="9363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9: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A71D6-1C7D-4BD2-8B54-8DB850D0E894}"/>
              </a:ext>
            </a:extLst>
          </p:cNvPr>
          <p:cNvSpPr/>
          <p:nvPr/>
        </p:nvSpPr>
        <p:spPr>
          <a:xfrm>
            <a:off x="776377" y="1526874"/>
            <a:ext cx="2631057" cy="19973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7639AA-0733-4576-8283-09231D0D59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0175" y="1690688"/>
            <a:ext cx="1143000" cy="1162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D337C03-B4A9-4709-A8C5-D7C9080D7A3B}"/>
                  </a:ext>
                </a:extLst>
              </p:cNvPr>
              <p:cNvSpPr txBox="1"/>
              <p:nvPr/>
            </p:nvSpPr>
            <p:spPr>
              <a:xfrm>
                <a:off x="1523058" y="2750069"/>
                <a:ext cx="105394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fr-FR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D337C03-B4A9-4709-A8C5-D7C9080D7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058" y="2750069"/>
                <a:ext cx="1053943" cy="532966"/>
              </a:xfrm>
              <a:prstGeom prst="rect">
                <a:avLst/>
              </a:prstGeom>
              <a:blipFill>
                <a:blip r:embed="rId3"/>
                <a:stretch>
                  <a:fillRect l="-12139" t="-7955" b="-3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D5A40000-6C84-4714-BBA5-2AE7399F221E}"/>
              </a:ext>
            </a:extLst>
          </p:cNvPr>
          <p:cNvSpPr txBox="1"/>
          <p:nvPr/>
        </p:nvSpPr>
        <p:spPr>
          <a:xfrm>
            <a:off x="4617997" y="5121054"/>
            <a:ext cx="4869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6">
                    <a:lumMod val="50000"/>
                  </a:schemeClr>
                </a:solidFill>
              </a:rPr>
              <a:t>Quel est le volume de ce solide?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A94FF81-5BBD-4A24-9517-A74AE17ADFE1}"/>
                  </a:ext>
                </a:extLst>
              </p:cNvPr>
              <p:cNvSpPr txBox="1"/>
              <p:nvPr/>
            </p:nvSpPr>
            <p:spPr>
              <a:xfrm>
                <a:off x="5189509" y="5538314"/>
                <a:ext cx="17368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>
                    <a:solidFill>
                      <a:srgbClr val="0070C0"/>
                    </a:solidFill>
                  </a:rPr>
                  <a:t>5</a:t>
                </a:r>
                <a:r>
                  <a:rPr lang="fr-FR" sz="2800" b="1" dirty="0">
                    <a:solidFill>
                      <a:srgbClr val="76E63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fr-F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dirty="0"/>
                  <a:t>  </a:t>
                </a:r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A94FF81-5BBD-4A24-9517-A74AE17AD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509" y="5538314"/>
                <a:ext cx="1736822" cy="523220"/>
              </a:xfrm>
              <a:prstGeom prst="rect">
                <a:avLst/>
              </a:prstGeom>
              <a:blipFill>
                <a:blip r:embed="rId4"/>
                <a:stretch>
                  <a:fillRect l="-7018" t="-11765" b="-34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2658C857-5088-4BCD-8643-6C67551B68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7720" y="2465090"/>
            <a:ext cx="3971925" cy="2695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B559A63-14DB-47B9-9657-773C0479F984}"/>
                  </a:ext>
                </a:extLst>
              </p:cNvPr>
              <p:cNvSpPr txBox="1"/>
              <p:nvPr/>
            </p:nvSpPr>
            <p:spPr>
              <a:xfrm>
                <a:off x="6878022" y="5544252"/>
                <a:ext cx="184903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/>
                  <a:t>=</a:t>
                </a:r>
                <a:r>
                  <a:rPr lang="fr-FR" sz="2800" b="1" dirty="0">
                    <a:solidFill>
                      <a:srgbClr val="76E63E"/>
                    </a:solidFill>
                  </a:rPr>
                  <a:t>  </a:t>
                </a:r>
                <a:r>
                  <a:rPr lang="fr-FR" sz="2800" b="1" dirty="0">
                    <a:solidFill>
                      <a:schemeClr val="tx1"/>
                    </a:solidFill>
                  </a:rPr>
                  <a:t>60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fr-FR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chemeClr val="tx1"/>
                    </a:solidFill>
                  </a:rPr>
                  <a:t> </a:t>
                </a:r>
                <a:r>
                  <a:rPr lang="fr-FR" dirty="0">
                    <a:solidFill>
                      <a:schemeClr val="tx1"/>
                    </a:solidFill>
                  </a:rPr>
                  <a:t>  </a:t>
                </a:r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B559A63-14DB-47B9-9657-773C0479F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022" y="5544252"/>
                <a:ext cx="1849032" cy="532966"/>
              </a:xfrm>
              <a:prstGeom prst="rect">
                <a:avLst/>
              </a:prstGeom>
              <a:blipFill>
                <a:blip r:embed="rId6"/>
                <a:stretch>
                  <a:fillRect l="-6579" t="-7955" b="-3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>
            <a:extLst>
              <a:ext uri="{FF2B5EF4-FFF2-40B4-BE49-F238E27FC236}">
                <a16:creationId xmlns:a16="http://schemas.microsoft.com/office/drawing/2014/main" id="{ECF9988D-3167-48BE-B306-A9AC95C1D76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7720" y="1976264"/>
            <a:ext cx="3971925" cy="269557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54DAE79-C3CE-4A13-A2BC-15D5BEEB8B2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9674" y="1480548"/>
            <a:ext cx="3971925" cy="269557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6191B97F-F793-4DD2-BFD3-A656E3D1BEA6}"/>
              </a:ext>
            </a:extLst>
          </p:cNvPr>
          <p:cNvGrpSpPr/>
          <p:nvPr/>
        </p:nvGrpSpPr>
        <p:grpSpPr>
          <a:xfrm>
            <a:off x="3707942" y="966148"/>
            <a:ext cx="3971925" cy="4146232"/>
            <a:chOff x="4253770" y="1086259"/>
            <a:chExt cx="3971925" cy="414623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17044B6-8862-4DCB-A1DD-F0B66206C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48670" y="1661365"/>
              <a:ext cx="3607690" cy="357112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1F2B608-B245-4883-930C-27D6C3352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3770" y="1086259"/>
              <a:ext cx="3971925" cy="2695575"/>
            </a:xfrm>
            <a:prstGeom prst="rect">
              <a:avLst/>
            </a:prstGeom>
          </p:spPr>
        </p:pic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D045E8E8-6855-4C67-83CC-1DAAEB802EE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1628" y="995234"/>
            <a:ext cx="3971925" cy="2695575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6F717C9F-0DA2-42A2-8D16-3B13A0CA9218}"/>
              </a:ext>
            </a:extLst>
          </p:cNvPr>
          <p:cNvGrpSpPr/>
          <p:nvPr/>
        </p:nvGrpSpPr>
        <p:grpSpPr>
          <a:xfrm>
            <a:off x="8850828" y="1047604"/>
            <a:ext cx="2066536" cy="1224109"/>
            <a:chOff x="6246927" y="2366151"/>
            <a:chExt cx="2066536" cy="1224109"/>
          </a:xfrm>
        </p:grpSpPr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615C2FDC-C1E7-43AE-9765-E1BFEB3204F2}"/>
                </a:ext>
              </a:extLst>
            </p:cNvPr>
            <p:cNvCxnSpPr>
              <a:cxnSpLocks/>
            </p:cNvCxnSpPr>
            <p:nvPr/>
          </p:nvCxnSpPr>
          <p:spPr>
            <a:xfrm>
              <a:off x="6246927" y="2366151"/>
              <a:ext cx="2066536" cy="1224109"/>
            </a:xfrm>
            <a:prstGeom prst="straightConnector1">
              <a:avLst/>
            </a:prstGeom>
            <a:ln w="4127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AAB2DB2-8C5D-47A2-BD71-2E7AF641D1CB}"/>
                </a:ext>
              </a:extLst>
            </p:cNvPr>
            <p:cNvSpPr txBox="1"/>
            <p:nvPr/>
          </p:nvSpPr>
          <p:spPr>
            <a:xfrm rot="1868895">
              <a:off x="6875448" y="2571650"/>
              <a:ext cx="1382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0070C0"/>
                  </a:solidFill>
                </a:rPr>
                <a:t>L = 5 cm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7CF8824-4B15-4F23-A245-A4C22CB0AE57}"/>
              </a:ext>
            </a:extLst>
          </p:cNvPr>
          <p:cNvGrpSpPr/>
          <p:nvPr/>
        </p:nvGrpSpPr>
        <p:grpSpPr>
          <a:xfrm>
            <a:off x="7249894" y="925628"/>
            <a:ext cx="1477157" cy="942780"/>
            <a:chOff x="4953639" y="1463117"/>
            <a:chExt cx="1331737" cy="1114021"/>
          </a:xfrm>
        </p:grpSpPr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BC93C145-D1B4-47EF-8D0F-28DB44579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6516" y="1633640"/>
              <a:ext cx="1198860" cy="943498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C8FB5F4-9B8D-492B-8427-42175BD63A8F}"/>
                </a:ext>
              </a:extLst>
            </p:cNvPr>
            <p:cNvSpPr txBox="1"/>
            <p:nvPr/>
          </p:nvSpPr>
          <p:spPr>
            <a:xfrm rot="19802322">
              <a:off x="4953639" y="1463117"/>
              <a:ext cx="1205581" cy="763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l</a:t>
              </a:r>
              <a:r>
                <a:rPr lang="fr-FR" sz="2800" dirty="0">
                  <a:solidFill>
                    <a:srgbClr val="FF0000"/>
                  </a:solidFill>
                </a:rPr>
                <a:t> = 3 cm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C009206-833E-4CF4-9CEB-F383478B3C16}"/>
              </a:ext>
            </a:extLst>
          </p:cNvPr>
          <p:cNvGrpSpPr/>
          <p:nvPr/>
        </p:nvGrpSpPr>
        <p:grpSpPr>
          <a:xfrm>
            <a:off x="11043366" y="2450182"/>
            <a:ext cx="1144865" cy="1919318"/>
            <a:chOff x="832278" y="3764499"/>
            <a:chExt cx="1144865" cy="1919318"/>
          </a:xfrm>
        </p:grpSpPr>
        <p:sp>
          <p:nvSpPr>
            <p:cNvPr id="29" name="Accolade fermante 28">
              <a:extLst>
                <a:ext uri="{FF2B5EF4-FFF2-40B4-BE49-F238E27FC236}">
                  <a16:creationId xmlns:a16="http://schemas.microsoft.com/office/drawing/2014/main" id="{6EEBA960-B2A6-4F83-8614-19252F42A91D}"/>
                </a:ext>
              </a:extLst>
            </p:cNvPr>
            <p:cNvSpPr/>
            <p:nvPr/>
          </p:nvSpPr>
          <p:spPr>
            <a:xfrm>
              <a:off x="832278" y="3764499"/>
              <a:ext cx="151379" cy="1919318"/>
            </a:xfrm>
            <a:prstGeom prst="rightBrac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F1E8809-DA21-4487-A443-56B4893D2ADD}"/>
                </a:ext>
              </a:extLst>
            </p:cNvPr>
            <p:cNvSpPr txBox="1"/>
            <p:nvPr/>
          </p:nvSpPr>
          <p:spPr>
            <a:xfrm>
              <a:off x="832278" y="4412090"/>
              <a:ext cx="1144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2"/>
                  </a:solidFill>
                </a:rPr>
                <a:t>    </a:t>
              </a:r>
              <a:r>
                <a:rPr lang="fr-FR" sz="2800" dirty="0">
                  <a:solidFill>
                    <a:srgbClr val="009900"/>
                  </a:solidFill>
                </a:rPr>
                <a:t>h=4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6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873F5FA-3887-4D89-A0E6-8FECFE39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505" y="710860"/>
            <a:ext cx="5779835" cy="43866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11F1022-B84E-403F-8547-141D0C4C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8" y="24572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10: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5A40000-6C84-4714-BBA5-2AE7399F221E}"/>
              </a:ext>
            </a:extLst>
          </p:cNvPr>
          <p:cNvSpPr txBox="1"/>
          <p:nvPr/>
        </p:nvSpPr>
        <p:spPr>
          <a:xfrm>
            <a:off x="137223" y="1507809"/>
            <a:ext cx="4869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6">
                    <a:lumMod val="50000"/>
                  </a:schemeClr>
                </a:solidFill>
              </a:rPr>
              <a:t>Quel est le volume de ce solide?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F717C9F-0DA2-42A2-8D16-3B13A0CA9218}"/>
              </a:ext>
            </a:extLst>
          </p:cNvPr>
          <p:cNvGrpSpPr/>
          <p:nvPr/>
        </p:nvGrpSpPr>
        <p:grpSpPr>
          <a:xfrm>
            <a:off x="5043938" y="4214971"/>
            <a:ext cx="2953094" cy="850729"/>
            <a:chOff x="5397802" y="2765169"/>
            <a:chExt cx="2953094" cy="850729"/>
          </a:xfrm>
        </p:grpSpPr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615C2FDC-C1E7-43AE-9765-E1BFEB3204F2}"/>
                </a:ext>
              </a:extLst>
            </p:cNvPr>
            <p:cNvCxnSpPr>
              <a:cxnSpLocks/>
            </p:cNvCxnSpPr>
            <p:nvPr/>
          </p:nvCxnSpPr>
          <p:spPr>
            <a:xfrm>
              <a:off x="5397802" y="2765169"/>
              <a:ext cx="2953094" cy="825091"/>
            </a:xfrm>
            <a:prstGeom prst="straightConnector1">
              <a:avLst/>
            </a:prstGeom>
            <a:ln w="4127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AAB2DB2-8C5D-47A2-BD71-2E7AF641D1CB}"/>
                </a:ext>
              </a:extLst>
            </p:cNvPr>
            <p:cNvSpPr txBox="1"/>
            <p:nvPr/>
          </p:nvSpPr>
          <p:spPr>
            <a:xfrm rot="825203">
              <a:off x="6153016" y="3092678"/>
              <a:ext cx="1382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0070C0"/>
                  </a:solidFill>
                </a:rPr>
                <a:t>L = 7 cm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7CF8824-4B15-4F23-A245-A4C22CB0AE57}"/>
              </a:ext>
            </a:extLst>
          </p:cNvPr>
          <p:cNvGrpSpPr/>
          <p:nvPr/>
        </p:nvGrpSpPr>
        <p:grpSpPr>
          <a:xfrm>
            <a:off x="8666803" y="4247535"/>
            <a:ext cx="1897978" cy="836204"/>
            <a:chOff x="3064670" y="1509475"/>
            <a:chExt cx="1711129" cy="988087"/>
          </a:xfrm>
        </p:grpSpPr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BC93C145-D1B4-47EF-8D0F-28DB44579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4670" y="1509475"/>
              <a:ext cx="1711129" cy="906287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C8FB5F4-9B8D-492B-8427-42175BD63A8F}"/>
                </a:ext>
              </a:extLst>
            </p:cNvPr>
            <p:cNvSpPr txBox="1"/>
            <p:nvPr/>
          </p:nvSpPr>
          <p:spPr>
            <a:xfrm rot="20310849">
              <a:off x="3485366" y="1733835"/>
              <a:ext cx="1205581" cy="763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l</a:t>
              </a:r>
              <a:r>
                <a:rPr lang="fr-FR" sz="2800" dirty="0">
                  <a:solidFill>
                    <a:srgbClr val="FF0000"/>
                  </a:solidFill>
                </a:rPr>
                <a:t> = 5 cm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C009206-833E-4CF4-9CEB-F383478B3C16}"/>
              </a:ext>
            </a:extLst>
          </p:cNvPr>
          <p:cNvGrpSpPr/>
          <p:nvPr/>
        </p:nvGrpSpPr>
        <p:grpSpPr>
          <a:xfrm>
            <a:off x="10531506" y="1946787"/>
            <a:ext cx="1144865" cy="2099497"/>
            <a:chOff x="832278" y="3764499"/>
            <a:chExt cx="1144865" cy="1919318"/>
          </a:xfrm>
        </p:grpSpPr>
        <p:sp>
          <p:nvSpPr>
            <p:cNvPr id="29" name="Accolade fermante 28">
              <a:extLst>
                <a:ext uri="{FF2B5EF4-FFF2-40B4-BE49-F238E27FC236}">
                  <a16:creationId xmlns:a16="http://schemas.microsoft.com/office/drawing/2014/main" id="{6EEBA960-B2A6-4F83-8614-19252F42A91D}"/>
                </a:ext>
              </a:extLst>
            </p:cNvPr>
            <p:cNvSpPr/>
            <p:nvPr/>
          </p:nvSpPr>
          <p:spPr>
            <a:xfrm>
              <a:off x="832278" y="3764499"/>
              <a:ext cx="151379" cy="1919318"/>
            </a:xfrm>
            <a:prstGeom prst="rightBrac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F1E8809-DA21-4487-A443-56B4893D2ADD}"/>
                </a:ext>
              </a:extLst>
            </p:cNvPr>
            <p:cNvSpPr txBox="1"/>
            <p:nvPr/>
          </p:nvSpPr>
          <p:spPr>
            <a:xfrm>
              <a:off x="832278" y="4412090"/>
              <a:ext cx="1144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2"/>
                  </a:solidFill>
                </a:rPr>
                <a:t>    </a:t>
              </a:r>
              <a:r>
                <a:rPr lang="fr-FR" sz="2800" dirty="0">
                  <a:solidFill>
                    <a:srgbClr val="009900"/>
                  </a:solidFill>
                </a:rPr>
                <a:t>h=4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64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1:</a:t>
            </a:r>
          </a:p>
        </p:txBody>
      </p:sp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952596" y="1285860"/>
          <a:ext cx="4071966" cy="1277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03040" progId="Equation.DSMT4">
                  <p:embed/>
                </p:oleObj>
              </mc:Choice>
              <mc:Fallback>
                <p:oleObj name="Equation" r:id="rId2" imgW="647640" imgH="203040" progId="Equation.DSMT4">
                  <p:embed/>
                  <p:pic>
                    <p:nvPicPr>
                      <p:cNvPr id="4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96" y="1285860"/>
                        <a:ext cx="4071966" cy="1277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873F5FA-3887-4D89-A0E6-8FECFE39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505" y="710860"/>
            <a:ext cx="5779835" cy="43866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11F1022-B84E-403F-8547-141D0C4C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8" y="24572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10: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5A40000-6C84-4714-BBA5-2AE7399F221E}"/>
              </a:ext>
            </a:extLst>
          </p:cNvPr>
          <p:cNvSpPr txBox="1"/>
          <p:nvPr/>
        </p:nvSpPr>
        <p:spPr>
          <a:xfrm>
            <a:off x="137223" y="1507809"/>
            <a:ext cx="4869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6">
                    <a:lumMod val="50000"/>
                  </a:schemeClr>
                </a:solidFill>
              </a:rPr>
              <a:t>Quel est le volume de ce solide?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A94FF81-5BBD-4A24-9517-A74AE17ADFE1}"/>
                  </a:ext>
                </a:extLst>
              </p:cNvPr>
              <p:cNvSpPr txBox="1"/>
              <p:nvPr/>
            </p:nvSpPr>
            <p:spPr>
              <a:xfrm>
                <a:off x="640704" y="2259333"/>
                <a:ext cx="2291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/>
                  <a:t>V = </a:t>
                </a:r>
                <a:r>
                  <a:rPr lang="fr-FR" sz="2800" b="1" dirty="0">
                    <a:solidFill>
                      <a:srgbClr val="0070C0"/>
                    </a:solidFill>
                  </a:rPr>
                  <a:t>7</a:t>
                </a:r>
                <a:r>
                  <a:rPr lang="fr-FR" sz="2800" b="1" dirty="0">
                    <a:solidFill>
                      <a:srgbClr val="76E63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fr-F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dirty="0"/>
                  <a:t> 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A94FF81-5BBD-4A24-9517-A74AE17AD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04" y="2259333"/>
                <a:ext cx="2291461" cy="523220"/>
              </a:xfrm>
              <a:prstGeom prst="rect">
                <a:avLst/>
              </a:prstGeom>
              <a:blipFill>
                <a:blip r:embed="rId3"/>
                <a:stretch>
                  <a:fillRect l="-5319" t="-11765" b="-34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B559A63-14DB-47B9-9657-773C0479F984}"/>
                  </a:ext>
                </a:extLst>
              </p:cNvPr>
              <p:cNvSpPr txBox="1"/>
              <p:nvPr/>
            </p:nvSpPr>
            <p:spPr>
              <a:xfrm>
                <a:off x="2738642" y="2265869"/>
                <a:ext cx="203177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/>
                  <a:t>=</a:t>
                </a:r>
                <a:r>
                  <a:rPr lang="fr-FR" sz="2800" b="1" dirty="0">
                    <a:solidFill>
                      <a:srgbClr val="76E63E"/>
                    </a:solidFill>
                  </a:rPr>
                  <a:t>  </a:t>
                </a:r>
                <a:r>
                  <a:rPr lang="fr-FR" sz="2800" b="1" dirty="0"/>
                  <a:t>14</a:t>
                </a:r>
                <a:r>
                  <a:rPr lang="fr-FR" sz="2800" b="1" dirty="0">
                    <a:solidFill>
                      <a:schemeClr val="tx1"/>
                    </a:solidFill>
                  </a:rPr>
                  <a:t>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fr-FR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chemeClr val="tx1"/>
                    </a:solidFill>
                  </a:rPr>
                  <a:t> </a:t>
                </a:r>
                <a:r>
                  <a:rPr lang="fr-FR" dirty="0">
                    <a:solidFill>
                      <a:schemeClr val="tx1"/>
                    </a:solidFill>
                  </a:rPr>
                  <a:t>  </a:t>
                </a:r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B559A63-14DB-47B9-9657-773C0479F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42" y="2265869"/>
                <a:ext cx="2031775" cy="532966"/>
              </a:xfrm>
              <a:prstGeom prst="rect">
                <a:avLst/>
              </a:prstGeom>
              <a:blipFill>
                <a:blip r:embed="rId4"/>
                <a:stretch>
                  <a:fillRect l="-5988" t="-9195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e 21">
            <a:extLst>
              <a:ext uri="{FF2B5EF4-FFF2-40B4-BE49-F238E27FC236}">
                <a16:creationId xmlns:a16="http://schemas.microsoft.com/office/drawing/2014/main" id="{6F717C9F-0DA2-42A2-8D16-3B13A0CA9218}"/>
              </a:ext>
            </a:extLst>
          </p:cNvPr>
          <p:cNvGrpSpPr/>
          <p:nvPr/>
        </p:nvGrpSpPr>
        <p:grpSpPr>
          <a:xfrm>
            <a:off x="5043938" y="4214971"/>
            <a:ext cx="2953094" cy="850729"/>
            <a:chOff x="5397802" y="2765169"/>
            <a:chExt cx="2953094" cy="850729"/>
          </a:xfrm>
        </p:grpSpPr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615C2FDC-C1E7-43AE-9765-E1BFEB3204F2}"/>
                </a:ext>
              </a:extLst>
            </p:cNvPr>
            <p:cNvCxnSpPr>
              <a:cxnSpLocks/>
            </p:cNvCxnSpPr>
            <p:nvPr/>
          </p:nvCxnSpPr>
          <p:spPr>
            <a:xfrm>
              <a:off x="5397802" y="2765169"/>
              <a:ext cx="2953094" cy="825091"/>
            </a:xfrm>
            <a:prstGeom prst="straightConnector1">
              <a:avLst/>
            </a:prstGeom>
            <a:ln w="4127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AAB2DB2-8C5D-47A2-BD71-2E7AF641D1CB}"/>
                </a:ext>
              </a:extLst>
            </p:cNvPr>
            <p:cNvSpPr txBox="1"/>
            <p:nvPr/>
          </p:nvSpPr>
          <p:spPr>
            <a:xfrm rot="825203">
              <a:off x="6153016" y="3092678"/>
              <a:ext cx="1382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0070C0"/>
                  </a:solidFill>
                </a:rPr>
                <a:t>L = 7 cm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7CF8824-4B15-4F23-A245-A4C22CB0AE57}"/>
              </a:ext>
            </a:extLst>
          </p:cNvPr>
          <p:cNvGrpSpPr/>
          <p:nvPr/>
        </p:nvGrpSpPr>
        <p:grpSpPr>
          <a:xfrm>
            <a:off x="8666803" y="4247535"/>
            <a:ext cx="1897978" cy="836204"/>
            <a:chOff x="3064670" y="1509475"/>
            <a:chExt cx="1711129" cy="988087"/>
          </a:xfrm>
        </p:grpSpPr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BC93C145-D1B4-47EF-8D0F-28DB44579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4670" y="1509475"/>
              <a:ext cx="1711129" cy="906287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C8FB5F4-9B8D-492B-8427-42175BD63A8F}"/>
                </a:ext>
              </a:extLst>
            </p:cNvPr>
            <p:cNvSpPr txBox="1"/>
            <p:nvPr/>
          </p:nvSpPr>
          <p:spPr>
            <a:xfrm rot="20310849">
              <a:off x="3485366" y="1733835"/>
              <a:ext cx="1205581" cy="763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l</a:t>
              </a:r>
              <a:r>
                <a:rPr lang="fr-FR" sz="2800" dirty="0">
                  <a:solidFill>
                    <a:srgbClr val="FF0000"/>
                  </a:solidFill>
                </a:rPr>
                <a:t> = 5 cm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C009206-833E-4CF4-9CEB-F383478B3C16}"/>
              </a:ext>
            </a:extLst>
          </p:cNvPr>
          <p:cNvGrpSpPr/>
          <p:nvPr/>
        </p:nvGrpSpPr>
        <p:grpSpPr>
          <a:xfrm>
            <a:off x="10531506" y="1946787"/>
            <a:ext cx="1144865" cy="2099497"/>
            <a:chOff x="832278" y="3764499"/>
            <a:chExt cx="1144865" cy="1919318"/>
          </a:xfrm>
        </p:grpSpPr>
        <p:sp>
          <p:nvSpPr>
            <p:cNvPr id="29" name="Accolade fermante 28">
              <a:extLst>
                <a:ext uri="{FF2B5EF4-FFF2-40B4-BE49-F238E27FC236}">
                  <a16:creationId xmlns:a16="http://schemas.microsoft.com/office/drawing/2014/main" id="{6EEBA960-B2A6-4F83-8614-19252F42A91D}"/>
                </a:ext>
              </a:extLst>
            </p:cNvPr>
            <p:cNvSpPr/>
            <p:nvPr/>
          </p:nvSpPr>
          <p:spPr>
            <a:xfrm>
              <a:off x="832278" y="3764499"/>
              <a:ext cx="151379" cy="1919318"/>
            </a:xfrm>
            <a:prstGeom prst="rightBrac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F1E8809-DA21-4487-A443-56B4893D2ADD}"/>
                </a:ext>
              </a:extLst>
            </p:cNvPr>
            <p:cNvSpPr txBox="1"/>
            <p:nvPr/>
          </p:nvSpPr>
          <p:spPr>
            <a:xfrm>
              <a:off x="832278" y="4412090"/>
              <a:ext cx="1144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2"/>
                  </a:solidFill>
                </a:rPr>
                <a:t>    </a:t>
              </a:r>
              <a:r>
                <a:rPr lang="fr-FR" sz="2800" dirty="0">
                  <a:solidFill>
                    <a:srgbClr val="009900"/>
                  </a:solidFill>
                </a:rPr>
                <a:t>h=4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1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angle isocèle 13"/>
          <p:cNvSpPr/>
          <p:nvPr/>
        </p:nvSpPr>
        <p:spPr>
          <a:xfrm>
            <a:off x="5310188" y="5357813"/>
            <a:ext cx="857250" cy="1071562"/>
          </a:xfrm>
          <a:prstGeom prst="triangle">
            <a:avLst>
              <a:gd name="adj" fmla="val 3451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Triangle isocèle 9"/>
          <p:cNvSpPr/>
          <p:nvPr/>
        </p:nvSpPr>
        <p:spPr>
          <a:xfrm>
            <a:off x="5381625" y="1643064"/>
            <a:ext cx="928688" cy="90328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268" name="Titre 1"/>
          <p:cNvSpPr>
            <a:spLocks noGrp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Question 11: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9750" y="1000125"/>
            <a:ext cx="8229600" cy="5500688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fr-FR" dirty="0"/>
              <a:t>Relie:</a:t>
            </a:r>
          </a:p>
          <a:p>
            <a:pPr>
              <a:defRPr/>
            </a:pPr>
            <a:endParaRPr lang="fr-FR" dirty="0"/>
          </a:p>
          <a:p>
            <a:pPr>
              <a:buNone/>
              <a:defRPr/>
            </a:pPr>
            <a:r>
              <a:rPr lang="fr-FR" sz="2400" dirty="0"/>
              <a:t>Cylindre</a:t>
            </a:r>
            <a:r>
              <a:rPr lang="fr-FR" sz="2400" dirty="0">
                <a:latin typeface="Arial"/>
                <a:cs typeface="Arial"/>
              </a:rPr>
              <a:t>  ☻		 ☻	         ☻	       ☻</a:t>
            </a:r>
            <a:endParaRPr lang="fr-FR" sz="2400" dirty="0"/>
          </a:p>
          <a:p>
            <a:pPr>
              <a:buNone/>
              <a:defRPr/>
            </a:pPr>
            <a:endParaRPr lang="fr-FR" sz="2400" dirty="0"/>
          </a:p>
          <a:p>
            <a:pPr>
              <a:buNone/>
              <a:defRPr/>
            </a:pPr>
            <a:endParaRPr lang="fr-FR" sz="2400" dirty="0"/>
          </a:p>
          <a:p>
            <a:pPr>
              <a:buNone/>
              <a:defRPr/>
            </a:pPr>
            <a:r>
              <a:rPr lang="fr-FR" sz="2400" dirty="0"/>
              <a:t>Prisme</a:t>
            </a:r>
            <a:r>
              <a:rPr lang="fr-FR" sz="2400" dirty="0">
                <a:latin typeface="Arial"/>
                <a:cs typeface="Arial"/>
              </a:rPr>
              <a:t>    ☻		 ☻	 ☻    ☻ 	       ☻ 	</a:t>
            </a:r>
            <a:endParaRPr lang="fr-FR" sz="2400" dirty="0"/>
          </a:p>
          <a:p>
            <a:pPr>
              <a:buNone/>
              <a:defRPr/>
            </a:pPr>
            <a:endParaRPr lang="fr-FR" sz="2400" dirty="0"/>
          </a:p>
          <a:p>
            <a:pPr>
              <a:buNone/>
              <a:defRPr/>
            </a:pPr>
            <a:endParaRPr lang="fr-FR" sz="2400" dirty="0"/>
          </a:p>
          <a:p>
            <a:pPr>
              <a:buNone/>
              <a:defRPr/>
            </a:pPr>
            <a:r>
              <a:rPr lang="fr-FR" sz="2400" dirty="0"/>
              <a:t>Cône</a:t>
            </a:r>
            <a:r>
              <a:rPr lang="fr-FR" sz="2400" dirty="0">
                <a:latin typeface="Arial"/>
                <a:cs typeface="Arial"/>
              </a:rPr>
              <a:t> 	    ☻		 ☻	        ☻	       ☻</a:t>
            </a:r>
            <a:endParaRPr lang="fr-FR" sz="2400" dirty="0"/>
          </a:p>
          <a:p>
            <a:pPr>
              <a:buNone/>
              <a:defRPr/>
            </a:pPr>
            <a:endParaRPr lang="fr-FR" sz="2400" dirty="0"/>
          </a:p>
          <a:p>
            <a:pPr>
              <a:buNone/>
              <a:defRPr/>
            </a:pPr>
            <a:endParaRPr lang="fr-FR" sz="2400" dirty="0"/>
          </a:p>
          <a:p>
            <a:pPr>
              <a:buNone/>
              <a:defRPr/>
            </a:pPr>
            <a:r>
              <a:rPr lang="fr-FR" sz="2400" dirty="0"/>
              <a:t>Pyramide</a:t>
            </a:r>
            <a:r>
              <a:rPr lang="fr-FR" sz="2400" dirty="0">
                <a:latin typeface="Arial"/>
                <a:cs typeface="Arial"/>
              </a:rPr>
              <a:t> ☻		 ☻              ☻	       ☻</a:t>
            </a:r>
            <a:r>
              <a:rPr lang="fr-FR" sz="2400" dirty="0"/>
              <a:t> </a:t>
            </a:r>
          </a:p>
          <a:p>
            <a:pPr>
              <a:buNone/>
              <a:defRPr/>
            </a:pPr>
            <a:r>
              <a:rPr lang="fr-FR" sz="2400" dirty="0">
                <a:latin typeface="Arial"/>
                <a:cs typeface="Arial"/>
              </a:rPr>
              <a:t>		</a:t>
            </a:r>
            <a:endParaRPr lang="fr-FR" sz="2400" dirty="0"/>
          </a:p>
          <a:p>
            <a:pPr>
              <a:buNone/>
              <a:defRPr/>
            </a:pPr>
            <a:endParaRPr lang="fr-FR" dirty="0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Organigramme : Disque magnétique 5"/>
          <p:cNvSpPr/>
          <p:nvPr/>
        </p:nvSpPr>
        <p:spPr>
          <a:xfrm>
            <a:off x="5310188" y="3071813"/>
            <a:ext cx="785812" cy="85725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Cube 7"/>
          <p:cNvSpPr/>
          <p:nvPr/>
        </p:nvSpPr>
        <p:spPr>
          <a:xfrm>
            <a:off x="5310188" y="4214814"/>
            <a:ext cx="785812" cy="1000125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381625" y="2357439"/>
            <a:ext cx="928688" cy="357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Triangle isocèle 11"/>
          <p:cNvSpPr/>
          <p:nvPr/>
        </p:nvSpPr>
        <p:spPr>
          <a:xfrm>
            <a:off x="5310188" y="6000751"/>
            <a:ext cx="857250" cy="42862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7" name="Connecteur droit 16"/>
          <p:cNvCxnSpPr>
            <a:endCxn id="14" idx="0"/>
          </p:cNvCxnSpPr>
          <p:nvPr/>
        </p:nvCxnSpPr>
        <p:spPr>
          <a:xfrm rot="16200000" flipV="1">
            <a:off x="5353051" y="5610226"/>
            <a:ext cx="642937" cy="13811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278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1279" name="Rectangle 9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280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1281" name="Rectangle 12"/>
          <p:cNvSpPr>
            <a:spLocks noChangeArrowheads="1"/>
          </p:cNvSpPr>
          <p:nvPr/>
        </p:nvSpPr>
        <p:spPr bwMode="auto">
          <a:xfrm>
            <a:off x="1524001" y="891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282" name="Rectangle 1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1283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0563" y="1857376"/>
            <a:ext cx="19240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Rectangle 15"/>
          <p:cNvSpPr>
            <a:spLocks noChangeArrowheads="1"/>
          </p:cNvSpPr>
          <p:nvPr/>
        </p:nvSpPr>
        <p:spPr bwMode="auto">
          <a:xfrm>
            <a:off x="1524001" y="9297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285" name="Rectangle 1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1286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1" y="3286126"/>
            <a:ext cx="19288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7" name="Rectangle 18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288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1289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3438" y="5786439"/>
            <a:ext cx="2012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0" name="Rectangle 2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1291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4357689"/>
            <a:ext cx="178593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2" name="Rectangle 23"/>
          <p:cNvSpPr>
            <a:spLocks noChangeArrowheads="1"/>
          </p:cNvSpPr>
          <p:nvPr/>
        </p:nvSpPr>
        <p:spPr bwMode="auto">
          <a:xfrm>
            <a:off x="1524001" y="891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riangle isocèle 86"/>
          <p:cNvSpPr/>
          <p:nvPr/>
        </p:nvSpPr>
        <p:spPr>
          <a:xfrm>
            <a:off x="5595939" y="5572125"/>
            <a:ext cx="714375" cy="35718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Triangle isocèle 9"/>
          <p:cNvSpPr/>
          <p:nvPr/>
        </p:nvSpPr>
        <p:spPr>
          <a:xfrm>
            <a:off x="5381625" y="1643064"/>
            <a:ext cx="928688" cy="90328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6807" y="-114330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Réponse 11:</a:t>
            </a:r>
            <a:endParaRPr lang="fr-FR" dirty="0"/>
          </a:p>
        </p:txBody>
      </p:sp>
      <p:sp>
        <p:nvSpPr>
          <p:cNvPr id="12293" name="Espace réservé du contenu 2"/>
          <p:cNvSpPr>
            <a:spLocks noGrp="1"/>
          </p:cNvSpPr>
          <p:nvPr>
            <p:ph idx="1"/>
          </p:nvPr>
        </p:nvSpPr>
        <p:spPr>
          <a:xfrm>
            <a:off x="1938337" y="1535907"/>
            <a:ext cx="8229600" cy="5500687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pPr>
              <a:buFont typeface="Arial" charset="0"/>
              <a:buNone/>
            </a:pPr>
            <a:r>
              <a:rPr lang="fr-FR" sz="2400" dirty="0"/>
              <a:t>Cylindre</a:t>
            </a:r>
            <a:r>
              <a:rPr lang="fr-FR" sz="2400" dirty="0">
                <a:latin typeface="Arial" charset="0"/>
                <a:cs typeface="Arial" charset="0"/>
              </a:rPr>
              <a:t>  ☻		 ☻	         ☻	       ☻</a:t>
            </a:r>
            <a:endParaRPr lang="fr-FR" sz="2400" dirty="0"/>
          </a:p>
          <a:p>
            <a:pPr>
              <a:buFont typeface="Arial" charset="0"/>
              <a:buNone/>
            </a:pPr>
            <a:endParaRPr lang="fr-FR" sz="2400" dirty="0"/>
          </a:p>
          <a:p>
            <a:pPr>
              <a:buFont typeface="Arial" charset="0"/>
              <a:buNone/>
            </a:pPr>
            <a:endParaRPr lang="fr-FR" sz="2400" dirty="0"/>
          </a:p>
          <a:p>
            <a:pPr>
              <a:buFont typeface="Arial" charset="0"/>
              <a:buNone/>
            </a:pPr>
            <a:r>
              <a:rPr lang="fr-FR" sz="2400" dirty="0"/>
              <a:t>Prisme</a:t>
            </a:r>
            <a:r>
              <a:rPr lang="fr-FR" sz="2400" dirty="0">
                <a:latin typeface="Arial" charset="0"/>
                <a:cs typeface="Arial" charset="0"/>
              </a:rPr>
              <a:t>    ☻		 ☻	        ☻ 	       ☻ 	</a:t>
            </a:r>
            <a:endParaRPr lang="fr-FR" sz="2400" dirty="0"/>
          </a:p>
          <a:p>
            <a:pPr>
              <a:buFont typeface="Arial" charset="0"/>
              <a:buNone/>
            </a:pPr>
            <a:endParaRPr lang="fr-FR" dirty="0"/>
          </a:p>
          <a:p>
            <a:pPr>
              <a:buFont typeface="Arial" charset="0"/>
              <a:buNone/>
            </a:pPr>
            <a:endParaRPr lang="fr-FR" sz="2400" dirty="0"/>
          </a:p>
          <a:p>
            <a:pPr>
              <a:buFont typeface="Arial" charset="0"/>
              <a:buNone/>
            </a:pPr>
            <a:r>
              <a:rPr lang="fr-FR" sz="2400" dirty="0"/>
              <a:t>Cône</a:t>
            </a:r>
            <a:r>
              <a:rPr lang="fr-FR" sz="2400" dirty="0">
                <a:latin typeface="Arial" charset="0"/>
                <a:cs typeface="Arial" charset="0"/>
              </a:rPr>
              <a:t> 	    ☻		 ☻	        ☻	       ☻</a:t>
            </a:r>
            <a:endParaRPr lang="fr-FR" sz="2400" dirty="0"/>
          </a:p>
          <a:p>
            <a:pPr>
              <a:buFont typeface="Arial" charset="0"/>
              <a:buNone/>
            </a:pPr>
            <a:endParaRPr lang="fr-FR" sz="2400" dirty="0"/>
          </a:p>
          <a:p>
            <a:pPr>
              <a:buFont typeface="Arial" charset="0"/>
              <a:buNone/>
            </a:pPr>
            <a:endParaRPr lang="fr-FR" sz="2400" dirty="0"/>
          </a:p>
          <a:p>
            <a:pPr>
              <a:buFont typeface="Arial" charset="0"/>
              <a:buNone/>
            </a:pPr>
            <a:r>
              <a:rPr lang="fr-FR" sz="2400" dirty="0"/>
              <a:t>Pyramide</a:t>
            </a:r>
            <a:r>
              <a:rPr lang="fr-FR" sz="2400" dirty="0">
                <a:latin typeface="Arial" charset="0"/>
                <a:cs typeface="Arial" charset="0"/>
              </a:rPr>
              <a:t> ☻		 ☻              ☻	       ☻</a:t>
            </a:r>
            <a:r>
              <a:rPr lang="fr-FR" sz="2400" dirty="0"/>
              <a:t> </a:t>
            </a:r>
          </a:p>
          <a:p>
            <a:pPr>
              <a:buFont typeface="Arial" charset="0"/>
              <a:buNone/>
            </a:pPr>
            <a:r>
              <a:rPr lang="fr-FR" sz="2400" dirty="0">
                <a:latin typeface="Arial" charset="0"/>
                <a:cs typeface="Arial" charset="0"/>
              </a:rPr>
              <a:t>		</a:t>
            </a:r>
            <a:endParaRPr lang="fr-FR" sz="2400" dirty="0"/>
          </a:p>
          <a:p>
            <a:pPr>
              <a:buFont typeface="Arial" charset="0"/>
              <a:buNone/>
            </a:pPr>
            <a:endParaRPr lang="fr-FR" dirty="0"/>
          </a:p>
        </p:txBody>
      </p:sp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" name="Organigramme : Disque magnétique 5"/>
          <p:cNvSpPr/>
          <p:nvPr/>
        </p:nvSpPr>
        <p:spPr>
          <a:xfrm>
            <a:off x="5310188" y="3071813"/>
            <a:ext cx="785812" cy="85725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Cube 7"/>
          <p:cNvSpPr/>
          <p:nvPr/>
        </p:nvSpPr>
        <p:spPr>
          <a:xfrm>
            <a:off x="5381626" y="4286251"/>
            <a:ext cx="785813" cy="1000125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381625" y="2357439"/>
            <a:ext cx="928688" cy="357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298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299" name="Rectangle 6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1524001" y="891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304" name="Rectangle 1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2305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3438" y="1785938"/>
            <a:ext cx="19240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1524001" y="9297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307" name="Rectangle 1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2308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1" y="3286126"/>
            <a:ext cx="19288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Rectangle 18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310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2311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3438" y="6000751"/>
            <a:ext cx="2012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2" name="Rectangle 2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2313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3439" y="4500564"/>
            <a:ext cx="17859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4" name="Rectangle 23"/>
          <p:cNvSpPr>
            <a:spLocks noChangeArrowheads="1"/>
          </p:cNvSpPr>
          <p:nvPr/>
        </p:nvSpPr>
        <p:spPr bwMode="auto">
          <a:xfrm>
            <a:off x="1524001" y="891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3452813" y="2214564"/>
            <a:ext cx="1535112" cy="12144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cxnSpLocks/>
          </p:cNvCxnSpPr>
          <p:nvPr/>
        </p:nvCxnSpPr>
        <p:spPr>
          <a:xfrm>
            <a:off x="3432494" y="3513138"/>
            <a:ext cx="1555431" cy="129063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cxnSpLocks/>
          </p:cNvCxnSpPr>
          <p:nvPr/>
        </p:nvCxnSpPr>
        <p:spPr>
          <a:xfrm flipV="1">
            <a:off x="3452813" y="2211389"/>
            <a:ext cx="1535112" cy="25225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cxnSpLocks/>
          </p:cNvCxnSpPr>
          <p:nvPr/>
        </p:nvCxnSpPr>
        <p:spPr>
          <a:xfrm>
            <a:off x="3465044" y="6000750"/>
            <a:ext cx="1522881" cy="0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cxnSpLocks/>
          </p:cNvCxnSpPr>
          <p:nvPr/>
        </p:nvCxnSpPr>
        <p:spPr>
          <a:xfrm flipV="1">
            <a:off x="6596063" y="4803775"/>
            <a:ext cx="1571625" cy="1196975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6667500" y="2214564"/>
            <a:ext cx="1500188" cy="15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cxnSpLocks/>
          </p:cNvCxnSpPr>
          <p:nvPr/>
        </p:nvCxnSpPr>
        <p:spPr>
          <a:xfrm>
            <a:off x="6596063" y="3513138"/>
            <a:ext cx="1643697" cy="248761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cxnSpLocks/>
          </p:cNvCxnSpPr>
          <p:nvPr/>
        </p:nvCxnSpPr>
        <p:spPr>
          <a:xfrm flipV="1">
            <a:off x="6596063" y="3482975"/>
            <a:ext cx="1571625" cy="125095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arallélogramme 50"/>
          <p:cNvSpPr/>
          <p:nvPr/>
        </p:nvSpPr>
        <p:spPr>
          <a:xfrm>
            <a:off x="5453063" y="5929314"/>
            <a:ext cx="857250" cy="428625"/>
          </a:xfrm>
          <a:prstGeom prst="parallelogram">
            <a:avLst>
              <a:gd name="adj" fmla="val 2895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54" name="Connecteur droit 53"/>
          <p:cNvCxnSpPr>
            <a:stCxn id="52" idx="0"/>
          </p:cNvCxnSpPr>
          <p:nvPr/>
        </p:nvCxnSpPr>
        <p:spPr>
          <a:xfrm rot="16200000" flipH="1">
            <a:off x="5948363" y="5567363"/>
            <a:ext cx="357188" cy="3667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riangle isocèle 51"/>
          <p:cNvSpPr/>
          <p:nvPr/>
        </p:nvSpPr>
        <p:spPr>
          <a:xfrm>
            <a:off x="5453064" y="5572126"/>
            <a:ext cx="714375" cy="785813"/>
          </a:xfrm>
          <a:prstGeom prst="triangle">
            <a:avLst>
              <a:gd name="adj" fmla="val 685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84" name="Connecteur droit 83"/>
          <p:cNvCxnSpPr>
            <a:endCxn id="52" idx="0"/>
          </p:cNvCxnSpPr>
          <p:nvPr/>
        </p:nvCxnSpPr>
        <p:spPr>
          <a:xfrm rot="5400000" flipH="1" flipV="1">
            <a:off x="5591175" y="5576888"/>
            <a:ext cx="357188" cy="34766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/>
          <p:cNvSpPr txBox="1">
            <a:spLocks noChangeArrowheads="1"/>
          </p:cNvSpPr>
          <p:nvPr/>
        </p:nvSpPr>
        <p:spPr bwMode="auto">
          <a:xfrm>
            <a:off x="3687761" y="263908"/>
            <a:ext cx="700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REM: on  préfère  se rappeler des formules </a:t>
            </a:r>
          </a:p>
        </p:txBody>
      </p:sp>
      <p:sp>
        <p:nvSpPr>
          <p:cNvPr id="12328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29" name="Rectangle 3"/>
          <p:cNvSpPr>
            <a:spLocks noChangeArrowheads="1"/>
          </p:cNvSpPr>
          <p:nvPr/>
        </p:nvSpPr>
        <p:spPr bwMode="auto">
          <a:xfrm>
            <a:off x="1524000" y="742920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>
                <a:latin typeface="Calibri" pitchFamily="34" charset="0"/>
                <a:cs typeface="Times New Roman" pitchFamily="18" charset="0"/>
              </a:rPr>
              <a:t> </a:t>
            </a:r>
            <a:endParaRPr lang="fr-FR"/>
          </a:p>
        </p:txBody>
      </p:sp>
      <p:sp>
        <p:nvSpPr>
          <p:cNvPr id="92" name="ZoneTexte 91"/>
          <p:cNvSpPr txBox="1">
            <a:spLocks noChangeArrowheads="1"/>
          </p:cNvSpPr>
          <p:nvPr/>
        </p:nvSpPr>
        <p:spPr bwMode="auto">
          <a:xfrm>
            <a:off x="7381876" y="928688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Calibri" pitchFamily="34" charset="0"/>
              </a:rPr>
              <a:t>(Ou  </a:t>
            </a:r>
            <a:r>
              <a:rPr lang="fr-FR" sz="24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fr-FR" sz="2400">
                <a:latin typeface="Calibri" pitchFamily="34" charset="0"/>
              </a:rPr>
              <a:t> est l’aire de base)</a:t>
            </a:r>
          </a:p>
        </p:txBody>
      </p:sp>
      <p:sp>
        <p:nvSpPr>
          <p:cNvPr id="12331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9049" y="733393"/>
            <a:ext cx="46799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3" name="Rectangle 6"/>
          <p:cNvSpPr>
            <a:spLocks noChangeArrowheads="1"/>
          </p:cNvSpPr>
          <p:nvPr/>
        </p:nvSpPr>
        <p:spPr bwMode="auto">
          <a:xfrm>
            <a:off x="1524000" y="285720"/>
            <a:ext cx="274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100"/>
              <a:t>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E258B-4799-4957-9F42-1A69F0C3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12: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8ED745A-D099-4BA9-BC3A-459A5EFD6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3600" dirty="0"/>
                  <a:t>Simplifie la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8ED745A-D099-4BA9-BC3A-459A5EFD6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5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1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E258B-4799-4957-9F42-1A69F0C3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12: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8ED745A-D099-4BA9-BC3A-459A5EFD6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3600" dirty="0"/>
                  <a:t>Simplifie la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8ED745A-D099-4BA9-BC3A-459A5EFD6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5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55E08E3-62A7-4D10-BE0F-9585F6BCFAD6}"/>
                  </a:ext>
                </a:extLst>
              </p:cNvPr>
              <p:cNvSpPr txBox="1"/>
              <p:nvPr/>
            </p:nvSpPr>
            <p:spPr>
              <a:xfrm>
                <a:off x="6690167" y="1825625"/>
                <a:ext cx="2444900" cy="1144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</m:num>
                        <m:den>
                          <m:r>
                            <a:rPr lang="fr-F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</m:den>
                      </m:f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55E08E3-62A7-4D10-BE0F-9585F6BCF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167" y="1825625"/>
                <a:ext cx="2444900" cy="1144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DAF6EBB-F99B-44D4-8A2F-B6149859B413}"/>
                  </a:ext>
                </a:extLst>
              </p:cNvPr>
              <p:cNvSpPr txBox="1"/>
              <p:nvPr/>
            </p:nvSpPr>
            <p:spPr>
              <a:xfrm>
                <a:off x="7392465" y="3521450"/>
                <a:ext cx="831959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DAF6EBB-F99B-44D4-8A2F-B6149859B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465" y="3521450"/>
                <a:ext cx="831959" cy="10520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C704F7F-97BF-4987-BE44-D930E21AD4C1}"/>
              </a:ext>
            </a:extLst>
          </p:cNvPr>
          <p:cNvSpPr/>
          <p:nvPr/>
        </p:nvSpPr>
        <p:spPr>
          <a:xfrm>
            <a:off x="7392465" y="3429000"/>
            <a:ext cx="1252728" cy="1391431"/>
          </a:xfrm>
          <a:prstGeom prst="rect">
            <a:avLst/>
          </a:prstGeom>
          <a:solidFill>
            <a:schemeClr val="accent1">
              <a:alpha val="27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13: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Calcule le volume de ce solide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5F508E-3FAE-4476-90C4-13E093ED0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430" y="916046"/>
            <a:ext cx="4911851" cy="526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13: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Calcule le volume de ce solide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5F508E-3FAE-4476-90C4-13E093ED0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430" y="916046"/>
            <a:ext cx="4911851" cy="52609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B156891-594D-43E3-AB96-B69A858795CD}"/>
                  </a:ext>
                </a:extLst>
              </p:cNvPr>
              <p:cNvSpPr txBox="1"/>
              <p:nvPr/>
            </p:nvSpPr>
            <p:spPr>
              <a:xfrm>
                <a:off x="629182" y="3708906"/>
                <a:ext cx="50929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b="0" dirty="0"/>
                  <a:t>   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×5×2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   </m:t>
                    </m:r>
                    <m:r>
                      <a:rPr lang="fr-FR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3×4×2</m:t>
                    </m:r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B156891-594D-43E3-AB96-B69A85879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82" y="3708906"/>
                <a:ext cx="509293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1ED0F21-66C5-46A0-9712-7814A750E5A1}"/>
                  </a:ext>
                </a:extLst>
              </p:cNvPr>
              <p:cNvSpPr txBox="1"/>
              <p:nvPr/>
            </p:nvSpPr>
            <p:spPr>
              <a:xfrm>
                <a:off x="8944020" y="4580008"/>
                <a:ext cx="77841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1ED0F21-66C5-46A0-9712-7814A750E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020" y="4580008"/>
                <a:ext cx="77841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1A90064-9141-4BA0-A882-6CC71F919049}"/>
                  </a:ext>
                </a:extLst>
              </p:cNvPr>
              <p:cNvSpPr/>
              <p:nvPr/>
            </p:nvSpPr>
            <p:spPr>
              <a:xfrm>
                <a:off x="9140007" y="1638662"/>
                <a:ext cx="7902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40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1A90064-9141-4BA0-A882-6CC71F919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007" y="1638662"/>
                <a:ext cx="79028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60F74B7-734F-4FC0-AAF2-735A2E465713}"/>
                  </a:ext>
                </a:extLst>
              </p:cNvPr>
              <p:cNvSpPr txBox="1"/>
              <p:nvPr/>
            </p:nvSpPr>
            <p:spPr>
              <a:xfrm>
                <a:off x="239473" y="2764275"/>
                <a:ext cx="5213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      </m:t>
                      </m:r>
                      <m:sSub>
                        <m:sSubPr>
                          <m:ctrlPr>
                            <a:rPr lang="fr-FR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          </m:t>
                      </m:r>
                      <m:sSub>
                        <m:sSubPr>
                          <m:ctrlPr>
                            <a:rPr lang="fr-FR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60F74B7-734F-4FC0-AAF2-735A2E465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73" y="2764275"/>
                <a:ext cx="521349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3AC08E5-5A40-45FA-89A8-904341A02F2A}"/>
                  </a:ext>
                </a:extLst>
              </p:cNvPr>
              <p:cNvSpPr txBox="1"/>
              <p:nvPr/>
            </p:nvSpPr>
            <p:spPr>
              <a:xfrm>
                <a:off x="933597" y="4484970"/>
                <a:ext cx="59034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 =  </m:t>
                    </m:r>
                    <m:r>
                      <a:rPr lang="fr-FR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40</m:t>
                    </m:r>
                    <m:sSup>
                      <m:sSupPr>
                        <m:ctrlPr>
                          <a:rPr lang="fr-FR" sz="32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fr-FR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+          </m:t>
                    </m:r>
                    <m:r>
                      <a:rPr lang="fr-FR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fr-FR" sz="32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fr-FR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3AC08E5-5A40-45FA-89A8-904341A02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97" y="4484970"/>
                <a:ext cx="590346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0957071-CEB9-42FA-8827-B704F73B2F13}"/>
                  </a:ext>
                </a:extLst>
              </p:cNvPr>
              <p:cNvSpPr txBox="1"/>
              <p:nvPr/>
            </p:nvSpPr>
            <p:spPr>
              <a:xfrm>
                <a:off x="1084596" y="5379098"/>
                <a:ext cx="29561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            64 </m:t>
                      </m:r>
                      <m:sSup>
                        <m:sSupPr>
                          <m:ctrlPr>
                            <a:rPr lang="fr-FR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fr-FR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0957071-CEB9-42FA-8827-B704F73B2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596" y="5379098"/>
                <a:ext cx="2956130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9E49D69-3774-4DD5-AF04-C5B9314822C6}"/>
              </a:ext>
            </a:extLst>
          </p:cNvPr>
          <p:cNvSpPr/>
          <p:nvPr/>
        </p:nvSpPr>
        <p:spPr>
          <a:xfrm>
            <a:off x="2580940" y="5300595"/>
            <a:ext cx="1459786" cy="645518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7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Question 14: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fr-FR" dirty="0"/>
              <a:t>Calcule le volume du cône de </a:t>
            </a:r>
            <a:r>
              <a:rPr lang="fr-FR" dirty="0">
                <a:solidFill>
                  <a:srgbClr val="FF0000"/>
                </a:solidFill>
              </a:rPr>
              <a:t>10 cm </a:t>
            </a:r>
            <a:r>
              <a:rPr lang="fr-FR" dirty="0"/>
              <a:t>de rayon et de </a:t>
            </a:r>
            <a:r>
              <a:rPr lang="fr-FR" dirty="0">
                <a:solidFill>
                  <a:srgbClr val="0070C0"/>
                </a:solidFill>
              </a:rPr>
              <a:t>30 cm </a:t>
            </a:r>
            <a:r>
              <a:rPr lang="fr-FR" dirty="0"/>
              <a:t>de hauteur.</a:t>
            </a:r>
          </a:p>
        </p:txBody>
      </p:sp>
      <p:sp>
        <p:nvSpPr>
          <p:cNvPr id="4" name="Ellipse 3"/>
          <p:cNvSpPr/>
          <p:nvPr/>
        </p:nvSpPr>
        <p:spPr>
          <a:xfrm flipH="1" flipV="1">
            <a:off x="7524750" y="5000626"/>
            <a:ext cx="2571750" cy="7143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8" name="Connecteur droit 7"/>
          <p:cNvCxnSpPr>
            <a:endCxn id="6" idx="4"/>
          </p:cNvCxnSpPr>
          <p:nvPr/>
        </p:nvCxnSpPr>
        <p:spPr>
          <a:xfrm rot="16200000" flipH="1">
            <a:off x="9490076" y="4751388"/>
            <a:ext cx="1587" cy="1214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6200000" flipH="1">
            <a:off x="7918451" y="4392614"/>
            <a:ext cx="1928813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4" idx="6"/>
          </p:cNvCxnSpPr>
          <p:nvPr/>
        </p:nvCxnSpPr>
        <p:spPr>
          <a:xfrm rot="5400000">
            <a:off x="7239001" y="3714751"/>
            <a:ext cx="1928813" cy="1357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16200000" flipH="1">
            <a:off x="8524876" y="3786189"/>
            <a:ext cx="1928813" cy="1214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lipse 30"/>
          <p:cNvSpPr/>
          <p:nvPr/>
        </p:nvSpPr>
        <p:spPr>
          <a:xfrm flipH="1" flipV="1">
            <a:off x="7523161" y="4986409"/>
            <a:ext cx="2571750" cy="7143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33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Réponse 14:</a:t>
            </a:r>
          </a:p>
        </p:txBody>
      </p:sp>
      <p:sp>
        <p:nvSpPr>
          <p:cNvPr id="1434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Calcule le volume du cône de </a:t>
            </a:r>
            <a:r>
              <a:rPr lang="fr-FR" dirty="0">
                <a:solidFill>
                  <a:srgbClr val="FF0000"/>
                </a:solidFill>
              </a:rPr>
              <a:t>10 cm </a:t>
            </a:r>
            <a:r>
              <a:rPr lang="fr-FR" dirty="0"/>
              <a:t>de rayon et de </a:t>
            </a:r>
            <a:r>
              <a:rPr lang="fr-FR" dirty="0">
                <a:solidFill>
                  <a:srgbClr val="0070C0"/>
                </a:solidFill>
              </a:rPr>
              <a:t>30 cm </a:t>
            </a:r>
            <a:r>
              <a:rPr lang="fr-FR" dirty="0"/>
              <a:t>de hauteur.</a:t>
            </a:r>
          </a:p>
        </p:txBody>
      </p:sp>
      <p:sp>
        <p:nvSpPr>
          <p:cNvPr id="4" name="Ellipse 3"/>
          <p:cNvSpPr/>
          <p:nvPr/>
        </p:nvSpPr>
        <p:spPr>
          <a:xfrm flipH="1" flipV="1">
            <a:off x="7538624" y="4986408"/>
            <a:ext cx="2571750" cy="7143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8" name="Connecteur droit 7"/>
          <p:cNvCxnSpPr>
            <a:endCxn id="6" idx="4"/>
          </p:cNvCxnSpPr>
          <p:nvPr/>
        </p:nvCxnSpPr>
        <p:spPr>
          <a:xfrm rot="16200000" flipH="1">
            <a:off x="9490076" y="4751388"/>
            <a:ext cx="1587" cy="1214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6200000" flipH="1">
            <a:off x="7918451" y="4392614"/>
            <a:ext cx="1928813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cxnSpLocks/>
          </p:cNvCxnSpPr>
          <p:nvPr/>
        </p:nvCxnSpPr>
        <p:spPr>
          <a:xfrm rot="5400000">
            <a:off x="7223126" y="3703744"/>
            <a:ext cx="1928813" cy="1357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cxnSpLocks/>
            <a:endCxn id="4" idx="2"/>
          </p:cNvCxnSpPr>
          <p:nvPr/>
        </p:nvCxnSpPr>
        <p:spPr>
          <a:xfrm>
            <a:off x="8872332" y="3404611"/>
            <a:ext cx="1238042" cy="19389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75" y="2714626"/>
            <a:ext cx="1500188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8239125" y="5000625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i="1">
                <a:solidFill>
                  <a:srgbClr val="C00000"/>
                </a:solidFill>
                <a:latin typeface="Algerian" pitchFamily="82" charset="0"/>
              </a:rPr>
              <a:t>B</a:t>
            </a:r>
          </a:p>
        </p:txBody>
      </p:sp>
      <p:sp>
        <p:nvSpPr>
          <p:cNvPr id="14350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4351" name="Rectangle 7"/>
          <p:cNvSpPr>
            <a:spLocks noChangeArrowheads="1"/>
          </p:cNvSpPr>
          <p:nvPr/>
        </p:nvSpPr>
        <p:spPr bwMode="auto">
          <a:xfrm>
            <a:off x="1524001" y="9297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4352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25" y="3500439"/>
            <a:ext cx="1785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4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4356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4360" name="Rectangle 1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4361" name="Rectangle 16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238375" y="6191180"/>
            <a:ext cx="2605546" cy="523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363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E246084-C699-40B2-BFFF-A08B0A496842}"/>
                  </a:ext>
                </a:extLst>
              </p:cNvPr>
              <p:cNvSpPr txBox="1"/>
              <p:nvPr/>
            </p:nvSpPr>
            <p:spPr>
              <a:xfrm>
                <a:off x="2253791" y="4223115"/>
                <a:ext cx="2630725" cy="953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fr-FR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×10²×30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E246084-C699-40B2-BFFF-A08B0A496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791" y="4223115"/>
                <a:ext cx="2630725" cy="9537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2F39E37-A9BE-4B51-8B8D-595AF7B3F249}"/>
                  </a:ext>
                </a:extLst>
              </p:cNvPr>
              <p:cNvSpPr txBox="1"/>
              <p:nvPr/>
            </p:nvSpPr>
            <p:spPr>
              <a:xfrm>
                <a:off x="2253791" y="6184582"/>
                <a:ext cx="2419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2F39E37-A9BE-4B51-8B8D-595AF7B3F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791" y="6184582"/>
                <a:ext cx="241912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FD1E90E6-0BD7-4375-9B21-C09D01F99881}"/>
                  </a:ext>
                </a:extLst>
              </p:cNvPr>
              <p:cNvSpPr txBox="1"/>
              <p:nvPr/>
            </p:nvSpPr>
            <p:spPr>
              <a:xfrm>
                <a:off x="2283539" y="5226008"/>
                <a:ext cx="2630725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fr-FR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×100×3×10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FD1E90E6-0BD7-4375-9B21-C09D01F99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539" y="5226008"/>
                <a:ext cx="2630725" cy="901785"/>
              </a:xfrm>
              <a:prstGeom prst="rect">
                <a:avLst/>
              </a:prstGeom>
              <a:blipFill>
                <a:blip r:embed="rId7"/>
                <a:stretch>
                  <a:fillRect r="-176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rot="16200000" flipH="1">
            <a:off x="4343402" y="5364163"/>
            <a:ext cx="285750" cy="142875"/>
          </a:xfrm>
          <a:prstGeom prst="line">
            <a:avLst/>
          </a:prstGeom>
          <a:ln w="28575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16200000" flipH="1">
            <a:off x="3942051" y="5848320"/>
            <a:ext cx="285750" cy="142875"/>
          </a:xfrm>
          <a:prstGeom prst="line">
            <a:avLst/>
          </a:prstGeom>
          <a:ln w="28575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E61F6BEC-6D05-40A6-85E9-28D949AFE646}"/>
              </a:ext>
            </a:extLst>
          </p:cNvPr>
          <p:cNvSpPr/>
          <p:nvPr/>
        </p:nvSpPr>
        <p:spPr>
          <a:xfrm>
            <a:off x="2609849" y="5228601"/>
            <a:ext cx="480696" cy="413997"/>
          </a:xfrm>
          <a:prstGeom prst="ellipse">
            <a:avLst/>
          </a:prstGeom>
          <a:solidFill>
            <a:srgbClr val="00B0F0">
              <a:alpha val="26000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AC96D35-8CFF-41C7-9A91-A911D7DC77D3}"/>
              </a:ext>
            </a:extLst>
          </p:cNvPr>
          <p:cNvCxnSpPr>
            <a:cxnSpLocks/>
          </p:cNvCxnSpPr>
          <p:nvPr/>
        </p:nvCxnSpPr>
        <p:spPr>
          <a:xfrm flipH="1">
            <a:off x="2018865" y="5640966"/>
            <a:ext cx="831332" cy="41399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7C14322-A463-4A46-A4DC-53CADF1F77CA}"/>
                  </a:ext>
                </a:extLst>
              </p:cNvPr>
              <p:cNvSpPr txBox="1"/>
              <p:nvPr/>
            </p:nvSpPr>
            <p:spPr>
              <a:xfrm>
                <a:off x="1395651" y="5961736"/>
                <a:ext cx="904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3,14</m:t>
                      </m:r>
                    </m:oMath>
                  </m:oMathPara>
                </a14:m>
                <a:endParaRPr lang="fr-F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7C14322-A463-4A46-A4DC-53CADF1F7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651" y="5961736"/>
                <a:ext cx="90441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33E-6 0.00162 C -0.00534 0.06319 -0.01042 0.12453 -0.07578 0.13842 C -0.14115 0.15208 -0.33164 0.16597 -0.39271 0.08426 C -0.45339 0.00231 -0.43295 -0.27547 -0.4405 -0.35209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build="allAtOnce"/>
      <p:bldP spid="30" grpId="0" animBg="1"/>
      <p:bldP spid="2" grpId="0"/>
      <p:bldP spid="3" grpId="0"/>
      <p:bldP spid="29" grpId="0"/>
      <p:bldP spid="5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Question 15: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Calcul de relatifs: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5370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4064" y="2286001"/>
            <a:ext cx="2262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Rectangle 3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537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1251" y="3286125"/>
            <a:ext cx="18573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Rectangle 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0" y="4214814"/>
            <a:ext cx="2262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Rectangle 8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5378" name="Rectangle 1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4063" y="5072064"/>
            <a:ext cx="23749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Rectangle 11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Réponse 1</a:t>
            </a:r>
            <a:r>
              <a:rPr lang="fr-FR" dirty="0">
                <a:solidFill>
                  <a:srgbClr val="00B050"/>
                </a:solidFill>
              </a:rPr>
              <a:t>:</a:t>
            </a:r>
          </a:p>
        </p:txBody>
      </p:sp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952596" y="1285860"/>
          <a:ext cx="4071966" cy="1277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03040" progId="Equation.DSMT4">
                  <p:embed/>
                </p:oleObj>
              </mc:Choice>
              <mc:Fallback>
                <p:oleObj name="Equation" r:id="rId2" imgW="647640" imgH="203040" progId="Equation.DSMT4">
                  <p:embed/>
                  <p:pic>
                    <p:nvPicPr>
                      <p:cNvPr id="4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96" y="1285860"/>
                        <a:ext cx="4071966" cy="1277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9786" y="2285992"/>
            <a:ext cx="284208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2809852" y="3357563"/>
          <a:ext cx="349252" cy="3352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218960" progId="Equation.DSMT4">
                  <p:embed/>
                </p:oleObj>
              </mc:Choice>
              <mc:Fallback>
                <p:oleObj name="Equation" r:id="rId5" imgW="126720" imgH="1218960" progId="Equation.DSMT4">
                  <p:embed/>
                  <p:pic>
                    <p:nvPicPr>
                      <p:cNvPr id="5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52" y="3357563"/>
                        <a:ext cx="349252" cy="33528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310051" y="3286124"/>
          <a:ext cx="3841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838080" progId="Equation.DSMT4">
                  <p:embed/>
                </p:oleObj>
              </mc:Choice>
              <mc:Fallback>
                <p:oleObj name="Equation" r:id="rId7" imgW="139680" imgH="83808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51" y="3286124"/>
                        <a:ext cx="384175" cy="230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ccolade ouvrante 11"/>
          <p:cNvSpPr/>
          <p:nvPr/>
        </p:nvSpPr>
        <p:spPr>
          <a:xfrm>
            <a:off x="2595538" y="5786454"/>
            <a:ext cx="214314" cy="92869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/>
        </p:nvGraphicFramePr>
        <p:xfrm>
          <a:off x="1430694" y="5715017"/>
          <a:ext cx="1189207" cy="91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040" imgH="164880" progId="Equation.DSMT4">
                  <p:embed/>
                </p:oleObj>
              </mc:Choice>
              <mc:Fallback>
                <p:oleObj name="Equation" r:id="rId9" imgW="203040" imgH="164880" progId="Equation.DSMT4">
                  <p:embed/>
                  <p:pic>
                    <p:nvPicPr>
                      <p:cNvPr id="13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694" y="5715017"/>
                        <a:ext cx="1189207" cy="910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35976 -0.642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2" y="-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Réponse 15: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1881188" y="1285876"/>
            <a:ext cx="8229600" cy="4525963"/>
          </a:xfrm>
        </p:spPr>
        <p:txBody>
          <a:bodyPr/>
          <a:lstStyle/>
          <a:p>
            <a:r>
              <a:rPr lang="fr-FR"/>
              <a:t>Calcul de relatifs:</a:t>
            </a: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639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639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4064" y="2286001"/>
            <a:ext cx="2262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Rectangle 3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639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639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1241" y="3286125"/>
            <a:ext cx="1937386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Rectangle 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640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0" y="4214814"/>
            <a:ext cx="2262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Rectangle 8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6402" name="Rectangle 1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640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4063" y="5072064"/>
            <a:ext cx="23749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Rectangle 11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0375" y="2214563"/>
            <a:ext cx="30051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4813" y="3214689"/>
            <a:ext cx="4953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4814" y="4214814"/>
            <a:ext cx="4286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necteur droit avec flèche 24"/>
          <p:cNvCxnSpPr/>
          <p:nvPr/>
        </p:nvCxnSpPr>
        <p:spPr>
          <a:xfrm rot="5400000">
            <a:off x="8061325" y="3035300"/>
            <a:ext cx="3571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7524751" y="3429000"/>
            <a:ext cx="428625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5400000">
            <a:off x="8703469" y="3536156"/>
            <a:ext cx="13589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7524750" y="4286250"/>
            <a:ext cx="17145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96375" y="4214814"/>
            <a:ext cx="4953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96376" y="3286125"/>
            <a:ext cx="4286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4667250" y="3214688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FF0000"/>
                </a:solidFill>
                <a:latin typeface="Calibri" pitchFamily="34" charset="0"/>
              </a:rPr>
              <a:t>21</a:t>
            </a: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4667250" y="4214813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FF0000"/>
                </a:solidFill>
                <a:latin typeface="Calibri" pitchFamily="34" charset="0"/>
              </a:rPr>
              <a:t>21</a:t>
            </a: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4524375" y="2214563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FF0000"/>
                </a:solidFill>
                <a:latin typeface="Calibri" pitchFamily="34" charset="0"/>
              </a:rPr>
              <a:t>21</a:t>
            </a: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4953001" y="4929188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FF0000"/>
                </a:solidFill>
                <a:latin typeface="Calibri" pitchFamily="34" charset="0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75E-6 -0.0662 C -0.06745 0.03565 -0.13503 0.13889 -0.1862 0.15394 C -0.2375 0.16875 -0.28816 0.04375 -0.30743 0.02315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1389 C -0.04987 0.13264 -0.09948 0.27963 -0.16172 0.30301 C -0.22396 0.32662 -0.33868 0.15648 -0.37331 0.12754 " pathEditMode="relative" rAng="0" ptsTypes="AAA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1.11111E-6 C -0.08867 0.08333 -0.17734 0.1669 -0.24505 0.14398 C -0.31276 0.12106 -0.38164 -0.09514 -0.40625 -0.13773 " pathEditMode="relative" rAng="0" ptsTypes="AAA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-4.07407E-6 C -0.02669 0.11922 -0.05325 0.23866 -0.10377 0.24306 C -0.15416 0.24746 -0.26953 0.06505 -0.30286 0.02593 " pathEditMode="relative" rAng="0" ptsTypes="AAA">
                                      <p:cBhvr>
                                        <p:cTn id="75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Question 16:</a:t>
            </a:r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>
          <a:xfrm>
            <a:off x="2024063" y="1714500"/>
            <a:ext cx="8229600" cy="314325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Relie chaque triangle à son égalité :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 t="8372" b="34694"/>
          <a:stretch>
            <a:fillRect/>
          </a:stretch>
        </p:blipFill>
        <p:spPr bwMode="auto">
          <a:xfrm>
            <a:off x="2166939" y="2286001"/>
            <a:ext cx="77866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ZoneTexte 7"/>
          <p:cNvSpPr txBox="1">
            <a:spLocks noChangeArrowheads="1"/>
          </p:cNvSpPr>
          <p:nvPr/>
        </p:nvSpPr>
        <p:spPr bwMode="auto">
          <a:xfrm>
            <a:off x="2024063" y="5786438"/>
            <a:ext cx="2500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Calibri" pitchFamily="34" charset="0"/>
              </a:rPr>
              <a:t>BC² = AB² +  AC²</a:t>
            </a:r>
          </a:p>
        </p:txBody>
      </p:sp>
      <p:sp>
        <p:nvSpPr>
          <p:cNvPr id="31750" name="ZoneTexte 8"/>
          <p:cNvSpPr txBox="1">
            <a:spLocks noChangeArrowheads="1"/>
          </p:cNvSpPr>
          <p:nvPr/>
        </p:nvSpPr>
        <p:spPr bwMode="auto">
          <a:xfrm>
            <a:off x="4810125" y="5786438"/>
            <a:ext cx="2357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Calibri" pitchFamily="34" charset="0"/>
              </a:rPr>
              <a:t>AB² = CA² +CB²</a:t>
            </a:r>
          </a:p>
        </p:txBody>
      </p:sp>
      <p:sp>
        <p:nvSpPr>
          <p:cNvPr id="31751" name="ZoneTexte 9"/>
          <p:cNvSpPr txBox="1">
            <a:spLocks noChangeArrowheads="1"/>
          </p:cNvSpPr>
          <p:nvPr/>
        </p:nvSpPr>
        <p:spPr bwMode="auto">
          <a:xfrm>
            <a:off x="7596189" y="5715001"/>
            <a:ext cx="2071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Calibri" pitchFamily="34" charset="0"/>
              </a:rPr>
              <a:t>CA² = BC² +BA²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Réponse 16: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4063" y="1714500"/>
            <a:ext cx="8229600" cy="314325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 t="8372" b="34694"/>
          <a:stretch>
            <a:fillRect/>
          </a:stretch>
        </p:blipFill>
        <p:spPr bwMode="auto">
          <a:xfrm>
            <a:off x="2166939" y="2286001"/>
            <a:ext cx="77866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024063" y="5786438"/>
            <a:ext cx="2500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Calibri" pitchFamily="34" charset="0"/>
              </a:rPr>
              <a:t>BC² = AB² +  AC²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810125" y="5786438"/>
            <a:ext cx="2357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AB² = CA² +CB²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7596189" y="5715001"/>
            <a:ext cx="2071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Calibri" pitchFamily="34" charset="0"/>
              </a:rPr>
              <a:t>CA² = BC² +BA²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938337" y="1325255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Calibri" pitchFamily="34" charset="0"/>
              </a:rPr>
              <a:t>D’après le théorème de Pythagore:</a:t>
            </a:r>
          </a:p>
          <a:p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Hypoténuse²</a:t>
            </a:r>
            <a:r>
              <a:rPr lang="fr-FR" sz="2400" dirty="0">
                <a:solidFill>
                  <a:srgbClr val="0070C0"/>
                </a:solidFill>
                <a:latin typeface="Calibri" pitchFamily="34" charset="0"/>
              </a:rPr>
              <a:t> = Somme des carrés des deux autres côtés</a:t>
            </a:r>
          </a:p>
        </p:txBody>
      </p:sp>
      <p:cxnSp>
        <p:nvCxnSpPr>
          <p:cNvPr id="13" name="Connecteur droit 12"/>
          <p:cNvCxnSpPr/>
          <p:nvPr/>
        </p:nvCxnSpPr>
        <p:spPr>
          <a:xfrm rot="16200000" flipH="1">
            <a:off x="2381251" y="2786063"/>
            <a:ext cx="1785937" cy="1500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238500" y="4643439"/>
            <a:ext cx="1714500" cy="121443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4524376" y="2786063"/>
            <a:ext cx="1857375" cy="142875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095876" y="4572001"/>
            <a:ext cx="2786063" cy="107156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0800000">
            <a:off x="7239000" y="4357689"/>
            <a:ext cx="2286000" cy="158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 flipV="1">
            <a:off x="2595563" y="4500564"/>
            <a:ext cx="5643562" cy="128587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810125" y="5786438"/>
            <a:ext cx="2357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AB²</a:t>
            </a:r>
            <a:r>
              <a:rPr lang="fr-FR" sz="2400" dirty="0">
                <a:latin typeface="Calibri" pitchFamily="34" charset="0"/>
              </a:rPr>
              <a:t> = CA² +CB²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7596189" y="5715001"/>
            <a:ext cx="2071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92D050"/>
                </a:solidFill>
                <a:latin typeface="Calibri" pitchFamily="34" charset="0"/>
              </a:rPr>
              <a:t>CA²</a:t>
            </a:r>
            <a:r>
              <a:rPr lang="fr-FR" sz="2400" dirty="0">
                <a:latin typeface="Calibri" pitchFamily="34" charset="0"/>
              </a:rPr>
              <a:t> = BC² +BA²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2024063" y="5786438"/>
            <a:ext cx="2500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solidFill>
                  <a:srgbClr val="FFC000"/>
                </a:solidFill>
                <a:latin typeface="Calibri" pitchFamily="34" charset="0"/>
              </a:rPr>
              <a:t>BC²</a:t>
            </a:r>
            <a:r>
              <a:rPr lang="fr-FR" sz="2400">
                <a:latin typeface="Calibri" pitchFamily="34" charset="0"/>
              </a:rPr>
              <a:t> = AB² +  AC²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02D33C0-3B1D-495C-8D12-CA7340D3248E}"/>
              </a:ext>
            </a:extLst>
          </p:cNvPr>
          <p:cNvSpPr txBox="1"/>
          <p:nvPr/>
        </p:nvSpPr>
        <p:spPr>
          <a:xfrm>
            <a:off x="4524375" y="291192"/>
            <a:ext cx="6837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Rappel</a:t>
            </a:r>
            <a:r>
              <a:rPr lang="fr-FR" sz="2000" b="1" dirty="0"/>
              <a:t>: </a:t>
            </a:r>
            <a:r>
              <a:rPr lang="fr-FR" sz="2000" b="1" dirty="0">
                <a:solidFill>
                  <a:srgbClr val="FF0000"/>
                </a:solidFill>
              </a:rPr>
              <a:t>l’hypoténuse</a:t>
            </a:r>
            <a:r>
              <a:rPr lang="fr-FR" sz="2000" b="1" dirty="0"/>
              <a:t> est le côté qui ne touche pas l’angle droit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DC49BC-B659-4D25-A116-4E104BBD28F3}"/>
              </a:ext>
            </a:extLst>
          </p:cNvPr>
          <p:cNvSpPr/>
          <p:nvPr/>
        </p:nvSpPr>
        <p:spPr>
          <a:xfrm>
            <a:off x="2502947" y="4110040"/>
            <a:ext cx="269436" cy="2992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5C1D96-64AA-4878-8199-9AFA0AD75B20}"/>
              </a:ext>
            </a:extLst>
          </p:cNvPr>
          <p:cNvSpPr/>
          <p:nvPr/>
        </p:nvSpPr>
        <p:spPr>
          <a:xfrm>
            <a:off x="5904689" y="4110040"/>
            <a:ext cx="269235" cy="29924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39AA44-F4B1-42F6-AB74-2F0F02B80522}"/>
              </a:ext>
            </a:extLst>
          </p:cNvPr>
          <p:cNvSpPr/>
          <p:nvPr/>
        </p:nvSpPr>
        <p:spPr>
          <a:xfrm rot="19836659">
            <a:off x="8729883" y="3397819"/>
            <a:ext cx="292851" cy="3026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A1EA29-4484-415E-A06E-CE0BA59EC3D8}"/>
              </a:ext>
            </a:extLst>
          </p:cNvPr>
          <p:cNvSpPr txBox="1"/>
          <p:nvPr/>
        </p:nvSpPr>
        <p:spPr>
          <a:xfrm>
            <a:off x="6375400" y="691302"/>
            <a:ext cx="5011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(c’est le plus grand côté du triangle rectangle)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5" grpId="1"/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 17:</a:t>
            </a:r>
          </a:p>
        </p:txBody>
      </p:sp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952596" y="3643314"/>
          <a:ext cx="2770964" cy="214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393480" progId="Equation.DSMT4">
                  <p:embed/>
                </p:oleObj>
              </mc:Choice>
              <mc:Fallback>
                <p:oleObj name="Equation" r:id="rId2" imgW="507960" imgH="393480" progId="Equation.DSMT4">
                  <p:embed/>
                  <p:pic>
                    <p:nvPicPr>
                      <p:cNvPr id="4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96" y="3643314"/>
                        <a:ext cx="2770964" cy="214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024034" y="1785927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5 </a:t>
            </a:r>
            <a:r>
              <a:rPr lang="fr-FR" sz="3200" dirty="0">
                <a:solidFill>
                  <a:srgbClr val="00B050"/>
                </a:solidFill>
              </a:rPr>
              <a:t>pommes</a:t>
            </a:r>
            <a:r>
              <a:rPr lang="fr-FR" sz="3200" dirty="0"/>
              <a:t> + 6 </a:t>
            </a:r>
            <a:r>
              <a:rPr lang="fr-FR" sz="3200" dirty="0">
                <a:solidFill>
                  <a:srgbClr val="00B050"/>
                </a:solidFill>
              </a:rPr>
              <a:t>pommes</a:t>
            </a:r>
            <a:r>
              <a:rPr lang="fr-FR" sz="3200" dirty="0"/>
              <a:t> =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2714621"/>
            <a:ext cx="4983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5 </a:t>
            </a:r>
            <a:r>
              <a:rPr lang="fr-FR" sz="3200" dirty="0">
                <a:solidFill>
                  <a:srgbClr val="FF0000"/>
                </a:solidFill>
              </a:rPr>
              <a:t>septièmes</a:t>
            </a:r>
            <a:r>
              <a:rPr lang="fr-FR" sz="3200" dirty="0"/>
              <a:t> + 6 </a:t>
            </a:r>
            <a:r>
              <a:rPr lang="fr-FR" sz="3200" dirty="0">
                <a:solidFill>
                  <a:srgbClr val="FF0000"/>
                </a:solidFill>
              </a:rPr>
              <a:t>septièmes</a:t>
            </a:r>
            <a:r>
              <a:rPr lang="fr-FR" sz="3200" dirty="0"/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69819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 17:</a:t>
            </a:r>
          </a:p>
        </p:txBody>
      </p:sp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952596" y="3643314"/>
          <a:ext cx="2770964" cy="214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393480" progId="Equation.DSMT4">
                  <p:embed/>
                </p:oleObj>
              </mc:Choice>
              <mc:Fallback>
                <p:oleObj name="Equation" r:id="rId2" imgW="507960" imgH="393480" progId="Equation.DSMT4">
                  <p:embed/>
                  <p:pic>
                    <p:nvPicPr>
                      <p:cNvPr id="4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96" y="3643314"/>
                        <a:ext cx="2770964" cy="214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024034" y="1785927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5 </a:t>
            </a:r>
            <a:r>
              <a:rPr lang="fr-FR" sz="3200" dirty="0">
                <a:solidFill>
                  <a:srgbClr val="00B050"/>
                </a:solidFill>
              </a:rPr>
              <a:t>pommes</a:t>
            </a:r>
            <a:r>
              <a:rPr lang="fr-FR" sz="3200" dirty="0"/>
              <a:t> + 6 </a:t>
            </a:r>
            <a:r>
              <a:rPr lang="fr-FR" sz="3200" dirty="0">
                <a:solidFill>
                  <a:srgbClr val="00B050"/>
                </a:solidFill>
              </a:rPr>
              <a:t>pommes</a:t>
            </a:r>
            <a:r>
              <a:rPr lang="fr-FR" sz="3200" dirty="0"/>
              <a:t> =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381752" y="1785927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11 </a:t>
            </a:r>
            <a:r>
              <a:rPr lang="fr-FR" sz="3200" dirty="0">
                <a:solidFill>
                  <a:srgbClr val="00B050"/>
                </a:solidFill>
              </a:rPr>
              <a:t>pommes!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2714621"/>
            <a:ext cx="4983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5 </a:t>
            </a:r>
            <a:r>
              <a:rPr lang="fr-FR" sz="3200" dirty="0">
                <a:solidFill>
                  <a:srgbClr val="FF0000"/>
                </a:solidFill>
              </a:rPr>
              <a:t>septièmes</a:t>
            </a:r>
            <a:r>
              <a:rPr lang="fr-FR" sz="3200" dirty="0"/>
              <a:t> + 6 </a:t>
            </a:r>
            <a:r>
              <a:rPr lang="fr-FR" sz="3200" dirty="0">
                <a:solidFill>
                  <a:srgbClr val="FF0000"/>
                </a:solidFill>
              </a:rPr>
              <a:t>septièmes</a:t>
            </a:r>
            <a:r>
              <a:rPr lang="fr-FR" sz="3200" dirty="0"/>
              <a:t> =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81818" y="2714621"/>
            <a:ext cx="2534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11 </a:t>
            </a:r>
            <a:r>
              <a:rPr lang="fr-FR" sz="3200" dirty="0">
                <a:solidFill>
                  <a:srgbClr val="FF0000"/>
                </a:solidFill>
              </a:rPr>
              <a:t>septièmes!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4667240" y="3643314"/>
          <a:ext cx="1071570" cy="221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393480" progId="Equation.DSMT4">
                  <p:embed/>
                </p:oleObj>
              </mc:Choice>
              <mc:Fallback>
                <p:oleObj name="Equation" r:id="rId4" imgW="190440" imgH="393480" progId="Equation.DSMT4">
                  <p:embed/>
                  <p:pic>
                    <p:nvPicPr>
                      <p:cNvPr id="9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40" y="3643314"/>
                        <a:ext cx="1071570" cy="2214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rot="10800000" flipV="1">
            <a:off x="5595934" y="3214686"/>
            <a:ext cx="1500198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0800000" flipV="1">
            <a:off x="5667372" y="3214686"/>
            <a:ext cx="2714644" cy="1928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F980B-56C3-4DB0-BB08-C11E74D2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18: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F59DE51-C920-4387-815D-08B454CB6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7163" y="1838697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fr-FR" sz="4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fr-FR" sz="44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F59DE51-C920-4387-815D-08B454CB6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163" y="1838697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07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F980B-56C3-4DB0-BB08-C11E74D2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18: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F59DE51-C920-4387-815D-08B454CB6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7163" y="1838697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fr-FR" sz="4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fr-FR" sz="44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F59DE51-C920-4387-815D-08B454CB6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163" y="1838697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DEBD9CC-D579-46EB-8BAE-81D98D9E7E42}"/>
                  </a:ext>
                </a:extLst>
              </p:cNvPr>
              <p:cNvSpPr txBox="1"/>
              <p:nvPr/>
            </p:nvSpPr>
            <p:spPr>
              <a:xfrm>
                <a:off x="838200" y="3195536"/>
                <a:ext cx="1832168" cy="1064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0" i="1" smtClean="0">
                            <a:latin typeface="Cambria Math" panose="02040503050406030204" pitchFamily="18" charset="0"/>
                          </a:rPr>
                          <m:t>10−5</m:t>
                        </m:r>
                      </m:num>
                      <m:den>
                        <m:r>
                          <a:rPr lang="fr-FR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fr-FR" sz="44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DEBD9CC-D579-46EB-8BAE-81D98D9E7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95536"/>
                <a:ext cx="1832168" cy="1064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226EF8A-C640-47C1-A9FC-D4636A4F57E8}"/>
                  </a:ext>
                </a:extLst>
              </p:cNvPr>
              <p:cNvSpPr txBox="1"/>
              <p:nvPr/>
            </p:nvSpPr>
            <p:spPr>
              <a:xfrm>
                <a:off x="1069995" y="4706044"/>
                <a:ext cx="1054712" cy="1064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fr-FR" sz="4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226EF8A-C640-47C1-A9FC-D4636A4F5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95" y="4706044"/>
                <a:ext cx="1054712" cy="1064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56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F980B-56C3-4DB0-BB08-C11E74D2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19: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F59DE51-C920-4387-815D-08B454CB6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7163" y="1838697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F59DE51-C920-4387-815D-08B454CB6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163" y="1838697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8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F980B-56C3-4DB0-BB08-C11E74D2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Réponse 19: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F59DE51-C920-4387-815D-08B454CB6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7163" y="1838697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F59DE51-C920-4387-815D-08B454CB6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163" y="1838697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DEBD9CC-D579-46EB-8BAE-81D98D9E7E42}"/>
                  </a:ext>
                </a:extLst>
              </p:cNvPr>
              <p:cNvSpPr txBox="1"/>
              <p:nvPr/>
            </p:nvSpPr>
            <p:spPr>
              <a:xfrm>
                <a:off x="479237" y="2903976"/>
                <a:ext cx="2719014" cy="887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×8</m:t>
                        </m:r>
                      </m:num>
                      <m:den>
                        <m:r>
                          <a:rPr lang="fr-FR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×8</m:t>
                        </m:r>
                      </m:den>
                    </m:f>
                    <m:r>
                      <a:rPr lang="fr-FR" sz="36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fr-FR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num>
                      <m:den>
                        <m:r>
                          <a:rPr lang="fr-FR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fr-FR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DEBD9CC-D579-46EB-8BAE-81D98D9E7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37" y="2903976"/>
                <a:ext cx="2719014" cy="887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226EF8A-C640-47C1-A9FC-D4636A4F57E8}"/>
                  </a:ext>
                </a:extLst>
              </p:cNvPr>
              <p:cNvSpPr txBox="1"/>
              <p:nvPr/>
            </p:nvSpPr>
            <p:spPr>
              <a:xfrm>
                <a:off x="524957" y="5232530"/>
                <a:ext cx="1101584" cy="887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226EF8A-C640-47C1-A9FC-D4636A4F5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57" y="5232530"/>
                <a:ext cx="1101584" cy="887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87BA70A-D599-4EDA-A10F-EADEF65CE64B}"/>
                  </a:ext>
                </a:extLst>
              </p:cNvPr>
              <p:cNvSpPr txBox="1"/>
              <p:nvPr/>
            </p:nvSpPr>
            <p:spPr>
              <a:xfrm>
                <a:off x="479237" y="4117264"/>
                <a:ext cx="2087431" cy="887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fr-FR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fr-FR" sz="36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fr-FR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87BA70A-D599-4EDA-A10F-EADEF65CE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37" y="4117264"/>
                <a:ext cx="2087431" cy="8875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4FEFE38C-F1C3-4204-8D2A-5AEC60C14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1573" y="1248537"/>
            <a:ext cx="2228850" cy="47815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7709E46-0C82-4CA0-8202-639AA8FA1207}"/>
              </a:ext>
            </a:extLst>
          </p:cNvPr>
          <p:cNvSpPr txBox="1"/>
          <p:nvPr/>
        </p:nvSpPr>
        <p:spPr>
          <a:xfrm>
            <a:off x="3198251" y="1928000"/>
            <a:ext cx="4886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  <a:sym typeface="Wingdings" panose="05000000000000000000" pitchFamily="2" charset="2"/>
              </a:rPr>
              <a:t> Il faut les mettre au même dénominateur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52463E9-0BF1-4E90-BD9D-8BF46AD15461}"/>
              </a:ext>
            </a:extLst>
          </p:cNvPr>
          <p:cNvSpPr txBox="1"/>
          <p:nvPr/>
        </p:nvSpPr>
        <p:spPr>
          <a:xfrm>
            <a:off x="2925519" y="4329836"/>
            <a:ext cx="468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  <a:sym typeface="Wingdings" panose="05000000000000000000" pitchFamily="2" charset="2"/>
              </a:rPr>
              <a:t> ça y est , elles ont le même dénominateur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6824769-C4C1-0446-8E73-FEB4B6495B2D}"/>
              </a:ext>
            </a:extLst>
          </p:cNvPr>
          <p:cNvSpPr/>
          <p:nvPr/>
        </p:nvSpPr>
        <p:spPr>
          <a:xfrm>
            <a:off x="8571345" y="3657600"/>
            <a:ext cx="923637" cy="22167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10073CC-45D6-6899-0289-C8DE4289B99E}"/>
              </a:ext>
            </a:extLst>
          </p:cNvPr>
          <p:cNvSpPr txBox="1"/>
          <p:nvPr/>
        </p:nvSpPr>
        <p:spPr>
          <a:xfrm>
            <a:off x="6982691" y="3583709"/>
            <a:ext cx="163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Touche fraction</a:t>
            </a:r>
          </a:p>
        </p:txBody>
      </p:sp>
    </p:spTree>
    <p:extLst>
      <p:ext uri="{BB962C8B-B14F-4D97-AF65-F5344CB8AC3E}">
        <p14:creationId xmlns:p14="http://schemas.microsoft.com/office/powerpoint/2010/main" val="313725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20</a:t>
            </a:r>
            <a:r>
              <a:rPr lang="fr-FR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3917" y="1386069"/>
            <a:ext cx="9909435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triangle VKP est rectangle en V    avec VK = 9 cm et VP=12 cm.</a:t>
            </a:r>
          </a:p>
          <a:p>
            <a:pPr marL="0" indent="0">
              <a:buNone/>
            </a:pPr>
            <a:r>
              <a:rPr lang="fr-FR" dirty="0"/>
              <a:t>Calcule KP.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2:</a:t>
            </a:r>
          </a:p>
        </p:txBody>
      </p:sp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952596" y="1285860"/>
          <a:ext cx="4071966" cy="1277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03040" progId="Equation.DSMT4">
                  <p:embed/>
                </p:oleObj>
              </mc:Choice>
              <mc:Fallback>
                <p:oleObj name="Equation" r:id="rId2" imgW="647640" imgH="203040" progId="Equation.DSMT4">
                  <p:embed/>
                  <p:pic>
                    <p:nvPicPr>
                      <p:cNvPr id="4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96" y="1285860"/>
                        <a:ext cx="4071966" cy="1277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1881188" y="0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Réponse 20: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7124" y="1104980"/>
            <a:ext cx="6829425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triangle VKP est </a:t>
            </a:r>
            <a:r>
              <a:rPr lang="fr-FR" dirty="0">
                <a:solidFill>
                  <a:srgbClr val="FF0000"/>
                </a:solidFill>
              </a:rPr>
              <a:t>rectangle en V </a:t>
            </a:r>
          </a:p>
          <a:p>
            <a:pPr>
              <a:buFont typeface="Arial" charset="0"/>
              <a:buNone/>
            </a:pPr>
            <a:r>
              <a:rPr lang="fr-FR" dirty="0"/>
              <a:t>     avec VK = 9 cm et VP=12 cm.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r="15227" b="16107"/>
          <a:stretch>
            <a:fillRect/>
          </a:stretch>
        </p:blipFill>
        <p:spPr bwMode="auto">
          <a:xfrm>
            <a:off x="7650164" y="0"/>
            <a:ext cx="30178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352551" y="2622666"/>
            <a:ext cx="65187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>
                <a:latin typeface="Calibri" pitchFamily="34" charset="0"/>
              </a:rPr>
              <a:t>Alors d’après le théorème de </a:t>
            </a:r>
            <a:r>
              <a:rPr lang="fr-FR" sz="2800" dirty="0">
                <a:solidFill>
                  <a:srgbClr val="FF0000"/>
                </a:solidFill>
                <a:latin typeface="Calibri" pitchFamily="34" charset="0"/>
              </a:rPr>
              <a:t>Pythagore</a:t>
            </a:r>
          </a:p>
        </p:txBody>
      </p:sp>
      <p:cxnSp>
        <p:nvCxnSpPr>
          <p:cNvPr id="12" name="Connecteur droit 11"/>
          <p:cNvCxnSpPr/>
          <p:nvPr/>
        </p:nvCxnSpPr>
        <p:spPr>
          <a:xfrm rot="5400000">
            <a:off x="7881938" y="642938"/>
            <a:ext cx="2000250" cy="1571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525001" y="2286001"/>
            <a:ext cx="214313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8096251" y="1071564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Calibri" pitchFamily="34" charset="0"/>
              </a:rPr>
              <a:t>KP²=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8810626" y="2214564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latin typeface="Calibri" pitchFamily="34" charset="0"/>
              </a:rPr>
              <a:t>VK² + VP²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968399" y="3971422"/>
            <a:ext cx="2286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latin typeface="Calibri" pitchFamily="34" charset="0"/>
              </a:rPr>
              <a:t>= 9² + 12²</a:t>
            </a:r>
          </a:p>
          <a:p>
            <a:r>
              <a:rPr lang="fr-FR" sz="2800" dirty="0">
                <a:latin typeface="Calibri" pitchFamily="34" charset="0"/>
              </a:rPr>
              <a:t>= 81 + 144</a:t>
            </a:r>
          </a:p>
          <a:p>
            <a:r>
              <a:rPr lang="fr-FR" sz="2800" dirty="0">
                <a:latin typeface="Calibri" pitchFamily="34" charset="0"/>
              </a:rPr>
              <a:t>= 225</a:t>
            </a:r>
          </a:p>
        </p:txBody>
      </p:sp>
      <p:sp>
        <p:nvSpPr>
          <p:cNvPr id="348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7055" y="5476795"/>
            <a:ext cx="32146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5787005" y="5517604"/>
            <a:ext cx="1214438" cy="500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2B210D8-3C82-440E-816C-4AF91676B1F2}"/>
              </a:ext>
            </a:extLst>
          </p:cNvPr>
          <p:cNvSpPr txBox="1"/>
          <p:nvPr/>
        </p:nvSpPr>
        <p:spPr>
          <a:xfrm>
            <a:off x="2602939" y="5506025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donc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4.44444E-6 C 0.097 0.19213 0.18268 0.3845 0.10338 0.44352 C 0.02422 0.50232 -0.37552 0.36783 -0.46407 0.35278 " pathEditMode="relative" rAng="0" ptsTypes="A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1.85185E-6 C 0.0668 0.14352 0.13242 0.2875 0.09948 0.33518 C 0.06667 0.3831 -0.1013 0.31134 -0.19596 0.28704 C -0.29036 0.2625 -0.42422 0.20903 -0.46732 0.18889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/>
      <p:bldP spid="14" grpId="1"/>
      <p:bldP spid="15" grpId="0" build="allAtOnce"/>
      <p:bldP spid="20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F980B-56C3-4DB0-BB08-C11E74D2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F59DE51-C920-4387-815D-08B454CB6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7163" y="1838697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F59DE51-C920-4387-815D-08B454CB6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163" y="1838697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97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F980B-56C3-4DB0-BB08-C11E74D2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F59DE51-C920-4387-815D-08B454CB6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7163" y="1838697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F59DE51-C920-4387-815D-08B454CB6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163" y="1838697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DEBD9CC-D579-46EB-8BAE-81D98D9E7E42}"/>
                  </a:ext>
                </a:extLst>
              </p:cNvPr>
              <p:cNvSpPr txBox="1"/>
              <p:nvPr/>
            </p:nvSpPr>
            <p:spPr>
              <a:xfrm>
                <a:off x="944529" y="2992336"/>
                <a:ext cx="1390317" cy="799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×8</m:t>
                        </m:r>
                      </m:den>
                    </m:f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DEBD9CC-D579-46EB-8BAE-81D98D9E7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29" y="2992336"/>
                <a:ext cx="1390317" cy="7991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226EF8A-C640-47C1-A9FC-D4636A4F57E8}"/>
                  </a:ext>
                </a:extLst>
              </p:cNvPr>
              <p:cNvSpPr txBox="1"/>
              <p:nvPr/>
            </p:nvSpPr>
            <p:spPr>
              <a:xfrm>
                <a:off x="993795" y="4103230"/>
                <a:ext cx="1101584" cy="887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226EF8A-C640-47C1-A9FC-D4636A4F5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95" y="4103230"/>
                <a:ext cx="1101584" cy="887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D9FD480-9B64-4C11-856E-E2234E9D79CB}"/>
                  </a:ext>
                </a:extLst>
              </p:cNvPr>
              <p:cNvSpPr txBox="1"/>
              <p:nvPr/>
            </p:nvSpPr>
            <p:spPr>
              <a:xfrm>
                <a:off x="2334846" y="4092147"/>
                <a:ext cx="5212068" cy="886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3600" i="1">
                        <a:latin typeface="Cambria Math" panose="02040503050406030204" pitchFamily="18" charset="0"/>
                      </a:rPr>
                      <m:t>o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𝑠𝑖𝑚𝑝𝑙𝑖𝑓𝑖𝑒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:    </m:t>
                    </m:r>
                    <m:f>
                      <m:f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×25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×32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D9FD480-9B64-4C11-856E-E2234E9D7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46" y="4092147"/>
                <a:ext cx="5212068" cy="886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B9C856A-D616-41C9-80A2-5F048AF019B8}"/>
                  </a:ext>
                </a:extLst>
              </p:cNvPr>
              <p:cNvSpPr txBox="1"/>
              <p:nvPr/>
            </p:nvSpPr>
            <p:spPr>
              <a:xfrm>
                <a:off x="6096000" y="5249298"/>
                <a:ext cx="1101584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B9C856A-D616-41C9-80A2-5F048AF01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49298"/>
                <a:ext cx="1101584" cy="879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FEE61C0-47F6-4ABC-8E31-628693BD9CFC}"/>
              </a:ext>
            </a:extLst>
          </p:cNvPr>
          <p:cNvCxnSpPr/>
          <p:nvPr/>
        </p:nvCxnSpPr>
        <p:spPr>
          <a:xfrm>
            <a:off x="6590540" y="4728506"/>
            <a:ext cx="239511" cy="250166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914AB27-1103-4EA7-984F-FCC0EB84981A}"/>
              </a:ext>
            </a:extLst>
          </p:cNvPr>
          <p:cNvCxnSpPr/>
          <p:nvPr/>
        </p:nvCxnSpPr>
        <p:spPr>
          <a:xfrm>
            <a:off x="6590540" y="4207714"/>
            <a:ext cx="239511" cy="250166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979F32FC-4D7C-452F-BB15-1D802BF2F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2215" y="1170813"/>
            <a:ext cx="2305050" cy="485775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422D0D5-09A0-121C-F9D8-02B20A89E181}"/>
              </a:ext>
            </a:extLst>
          </p:cNvPr>
          <p:cNvSpPr/>
          <p:nvPr/>
        </p:nvSpPr>
        <p:spPr>
          <a:xfrm>
            <a:off x="8571345" y="3657600"/>
            <a:ext cx="683491" cy="22167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87CE489-A931-0EBD-ACDE-45A4CC02EC60}"/>
              </a:ext>
            </a:extLst>
          </p:cNvPr>
          <p:cNvSpPr txBox="1"/>
          <p:nvPr/>
        </p:nvSpPr>
        <p:spPr>
          <a:xfrm>
            <a:off x="7786256" y="3417454"/>
            <a:ext cx="121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Touche fraction</a:t>
            </a:r>
          </a:p>
        </p:txBody>
      </p:sp>
    </p:spTree>
    <p:extLst>
      <p:ext uri="{BB962C8B-B14F-4D97-AF65-F5344CB8AC3E}">
        <p14:creationId xmlns:p14="http://schemas.microsoft.com/office/powerpoint/2010/main" val="301937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52D99D-7C91-4294-A48F-B70A8383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22: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46A983-1672-4A0D-91F9-871850DF3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825625"/>
            <a:ext cx="115443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Une parcelle de culture de pomme de Terre produit en moyenne 5,8 kg/m².</a:t>
            </a:r>
          </a:p>
          <a:p>
            <a:pPr marL="0" indent="0">
              <a:buNone/>
            </a:pPr>
            <a:r>
              <a:rPr lang="fr-FR" dirty="0"/>
              <a:t>Combien de kilogrammes de pommes de terre y a-t-on récolté?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A6C0B7-ED47-474D-A8C0-A7E0449E9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100" y="2776538"/>
            <a:ext cx="48768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52D99D-7C91-4294-A48F-B70A8383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Réponse 22: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46A983-1672-4A0D-91F9-871850DF3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76571"/>
            <a:ext cx="11544300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Une parcelle de culture de pomme de Terre produit en moyenne 5,8 kg/m²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Combien de kilogrammes de pommes de terre y a-t-on récolté avec celle-ci?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A6C0B7-ED47-474D-A8C0-A7E0449E9B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15" y="1780878"/>
            <a:ext cx="4876800" cy="34385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C71EA5D-323C-4250-B321-BF925923C0D0}"/>
              </a:ext>
            </a:extLst>
          </p:cNvPr>
          <p:cNvSpPr txBox="1"/>
          <p:nvPr/>
        </p:nvSpPr>
        <p:spPr>
          <a:xfrm rot="20211437">
            <a:off x="7304202" y="3202061"/>
            <a:ext cx="413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2"/>
                </a:solidFill>
              </a:rPr>
              <a:t>A = 40 x 30 = 1200m²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49798E-EACF-4FAB-9078-EE85400FACF2}"/>
              </a:ext>
            </a:extLst>
          </p:cNvPr>
          <p:cNvSpPr/>
          <p:nvPr/>
        </p:nvSpPr>
        <p:spPr>
          <a:xfrm>
            <a:off x="7200900" y="2204426"/>
            <a:ext cx="4296983" cy="264160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7F2F990-37D3-4F91-A3E2-623944B4C1D3}"/>
                  </a:ext>
                </a:extLst>
              </p:cNvPr>
              <p:cNvSpPr txBox="1"/>
              <p:nvPr/>
            </p:nvSpPr>
            <p:spPr>
              <a:xfrm>
                <a:off x="1201480" y="2323634"/>
                <a:ext cx="398583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5,8 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→        1</m:t>
                      </m:r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3200" b="0" dirty="0"/>
              </a:p>
              <a:p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   ?    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→    1200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7F2F990-37D3-4F91-A3E2-623944B4C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80" y="2323634"/>
                <a:ext cx="3985835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5213B422-98E9-45FA-A86C-888AFB030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272" y="3586168"/>
            <a:ext cx="2762250" cy="12096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80BDAFD-CC71-4D59-B3A7-50C8635DAD99}"/>
              </a:ext>
            </a:extLst>
          </p:cNvPr>
          <p:cNvSpPr txBox="1"/>
          <p:nvPr/>
        </p:nvSpPr>
        <p:spPr>
          <a:xfrm flipH="1">
            <a:off x="986216" y="5642963"/>
            <a:ext cx="817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On y a récolté 6 960kg (c’est presque 7 tonnes)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EFBCCB-CFC8-4AF3-BA15-195C2097FC8C}"/>
              </a:ext>
            </a:extLst>
          </p:cNvPr>
          <p:cNvSpPr/>
          <p:nvPr/>
        </p:nvSpPr>
        <p:spPr>
          <a:xfrm>
            <a:off x="10292080" y="1508917"/>
            <a:ext cx="731520" cy="409624"/>
          </a:xfrm>
          <a:prstGeom prst="rect">
            <a:avLst/>
          </a:prstGeom>
          <a:solidFill>
            <a:srgbClr val="00B0F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E2CB66-D4B2-45CF-A1B1-89CE9D86921C}"/>
              </a:ext>
            </a:extLst>
          </p:cNvPr>
          <p:cNvSpPr/>
          <p:nvPr/>
        </p:nvSpPr>
        <p:spPr>
          <a:xfrm>
            <a:off x="3866833" y="2308930"/>
            <a:ext cx="1022668" cy="472531"/>
          </a:xfrm>
          <a:prstGeom prst="rect">
            <a:avLst/>
          </a:prstGeom>
          <a:solidFill>
            <a:srgbClr val="00B0F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C9EE2-F463-4FA6-82A7-9F3A527DD175}"/>
              </a:ext>
            </a:extLst>
          </p:cNvPr>
          <p:cNvSpPr/>
          <p:nvPr/>
        </p:nvSpPr>
        <p:spPr>
          <a:xfrm>
            <a:off x="3638031" y="2880258"/>
            <a:ext cx="1429269" cy="406082"/>
          </a:xfrm>
          <a:prstGeom prst="rect">
            <a:avLst/>
          </a:prstGeom>
          <a:solidFill>
            <a:schemeClr val="accent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9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E0569-708E-40FA-B609-4290744D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23: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0FEEF5-FF87-4D06-A879-348CFC3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Ce triangle est il rectangle?</a:t>
            </a:r>
          </a:p>
        </p:txBody>
      </p:sp>
      <p:sp>
        <p:nvSpPr>
          <p:cNvPr id="6" name="Triangle rectangle 5">
            <a:extLst>
              <a:ext uri="{FF2B5EF4-FFF2-40B4-BE49-F238E27FC236}">
                <a16:creationId xmlns:a16="http://schemas.microsoft.com/office/drawing/2014/main" id="{6D91C1CE-3565-4706-AE42-AC7152B7FA75}"/>
              </a:ext>
            </a:extLst>
          </p:cNvPr>
          <p:cNvSpPr/>
          <p:nvPr/>
        </p:nvSpPr>
        <p:spPr>
          <a:xfrm>
            <a:off x="8249919" y="938848"/>
            <a:ext cx="2570480" cy="1503680"/>
          </a:xfrm>
          <a:prstGeom prst="rtTriangle">
            <a:avLst/>
          </a:prstGeom>
          <a:solidFill>
            <a:schemeClr val="accent1">
              <a:alpha val="27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858ED6-78B8-49E0-B1CA-FAB8E920305F}"/>
              </a:ext>
            </a:extLst>
          </p:cNvPr>
          <p:cNvSpPr txBox="1"/>
          <p:nvPr/>
        </p:nvSpPr>
        <p:spPr>
          <a:xfrm rot="1996491">
            <a:off x="9118600" y="1173381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15 cm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492876-89C8-4FEF-AFD5-08A6CC0D7970}"/>
              </a:ext>
            </a:extLst>
          </p:cNvPr>
          <p:cNvSpPr txBox="1"/>
          <p:nvPr/>
        </p:nvSpPr>
        <p:spPr>
          <a:xfrm>
            <a:off x="8937079" y="2382837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12 cm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AE9F41-63FC-4A7D-BE30-42E6F94D9E1E}"/>
              </a:ext>
            </a:extLst>
          </p:cNvPr>
          <p:cNvSpPr txBox="1"/>
          <p:nvPr/>
        </p:nvSpPr>
        <p:spPr>
          <a:xfrm rot="16200000">
            <a:off x="7553122" y="1367647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6 cm</a:t>
            </a:r>
          </a:p>
        </p:txBody>
      </p:sp>
    </p:spTree>
    <p:extLst>
      <p:ext uri="{BB962C8B-B14F-4D97-AF65-F5344CB8AC3E}">
        <p14:creationId xmlns:p14="http://schemas.microsoft.com/office/powerpoint/2010/main" val="14986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E0569-708E-40FA-B609-4290744D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23: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0FEEF5-FF87-4D06-A879-348CFC3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Ce triangle est il rectangle?</a:t>
            </a:r>
          </a:p>
        </p:txBody>
      </p:sp>
      <p:sp>
        <p:nvSpPr>
          <p:cNvPr id="6" name="Triangle rectangle 5">
            <a:extLst>
              <a:ext uri="{FF2B5EF4-FFF2-40B4-BE49-F238E27FC236}">
                <a16:creationId xmlns:a16="http://schemas.microsoft.com/office/drawing/2014/main" id="{6D91C1CE-3565-4706-AE42-AC7152B7FA75}"/>
              </a:ext>
            </a:extLst>
          </p:cNvPr>
          <p:cNvSpPr/>
          <p:nvPr/>
        </p:nvSpPr>
        <p:spPr>
          <a:xfrm>
            <a:off x="8249919" y="938848"/>
            <a:ext cx="2570480" cy="1503680"/>
          </a:xfrm>
          <a:prstGeom prst="rtTriangle">
            <a:avLst/>
          </a:prstGeom>
          <a:solidFill>
            <a:schemeClr val="accent1">
              <a:alpha val="27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858ED6-78B8-49E0-B1CA-FAB8E920305F}"/>
              </a:ext>
            </a:extLst>
          </p:cNvPr>
          <p:cNvSpPr txBox="1"/>
          <p:nvPr/>
        </p:nvSpPr>
        <p:spPr>
          <a:xfrm rot="1996491">
            <a:off x="9118600" y="1173381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15 cm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492876-89C8-4FEF-AFD5-08A6CC0D7970}"/>
              </a:ext>
            </a:extLst>
          </p:cNvPr>
          <p:cNvSpPr txBox="1"/>
          <p:nvPr/>
        </p:nvSpPr>
        <p:spPr>
          <a:xfrm>
            <a:off x="8937079" y="2382837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12 cm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AE9F41-63FC-4A7D-BE30-42E6F94D9E1E}"/>
              </a:ext>
            </a:extLst>
          </p:cNvPr>
          <p:cNvSpPr txBox="1"/>
          <p:nvPr/>
        </p:nvSpPr>
        <p:spPr>
          <a:xfrm rot="16200000">
            <a:off x="7553122" y="1367647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6 cm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814E88-C6D2-48B4-867F-D70151807395}"/>
              </a:ext>
            </a:extLst>
          </p:cNvPr>
          <p:cNvSpPr txBox="1"/>
          <p:nvPr/>
        </p:nvSpPr>
        <p:spPr>
          <a:xfrm>
            <a:off x="624321" y="2683736"/>
            <a:ext cx="709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Je dois vérifier si il vérifie l’égalité de Pythagore</a:t>
            </a:r>
            <a:r>
              <a:rPr lang="fr-FR" dirty="0"/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A33D01D-6F5A-443C-BC37-043DF606CBB0}"/>
              </a:ext>
            </a:extLst>
          </p:cNvPr>
          <p:cNvSpPr txBox="1"/>
          <p:nvPr/>
        </p:nvSpPr>
        <p:spPr>
          <a:xfrm>
            <a:off x="624321" y="3341893"/>
            <a:ext cx="3323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D’une part, 15² = 225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8FAAC0C-43E8-4C90-98E3-3A808BBDE814}"/>
              </a:ext>
            </a:extLst>
          </p:cNvPr>
          <p:cNvSpPr txBox="1"/>
          <p:nvPr/>
        </p:nvSpPr>
        <p:spPr>
          <a:xfrm>
            <a:off x="4599421" y="3304411"/>
            <a:ext cx="5157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Et d’autre  part, 12²+6² = 144 + 36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D2D8820-C175-47DC-B3A2-FFA1FFE838EB}"/>
              </a:ext>
            </a:extLst>
          </p:cNvPr>
          <p:cNvSpPr txBox="1"/>
          <p:nvPr/>
        </p:nvSpPr>
        <p:spPr>
          <a:xfrm>
            <a:off x="8047007" y="3776068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=180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3F44A8E-0C66-4D49-A24B-CFCBD112F493}"/>
                  </a:ext>
                </a:extLst>
              </p:cNvPr>
              <p:cNvSpPr txBox="1"/>
              <p:nvPr/>
            </p:nvSpPr>
            <p:spPr>
              <a:xfrm>
                <a:off x="8047007" y="4257439"/>
                <a:ext cx="12782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fr-FR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𝟐𝟐𝟓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3F44A8E-0C66-4D49-A24B-CFCBD112F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007" y="4257439"/>
                <a:ext cx="127829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8CA617BB-EF67-4034-9348-BA17EC9964E3}"/>
              </a:ext>
            </a:extLst>
          </p:cNvPr>
          <p:cNvSpPr txBox="1"/>
          <p:nvPr/>
        </p:nvSpPr>
        <p:spPr>
          <a:xfrm>
            <a:off x="494434" y="4915596"/>
            <a:ext cx="1120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Ce triangle ne vérifie pas l’égalité de Pythagore alors il n’est pas rectangle!</a:t>
            </a:r>
          </a:p>
        </p:txBody>
      </p:sp>
    </p:spTree>
    <p:extLst>
      <p:ext uri="{BB962C8B-B14F-4D97-AF65-F5344CB8AC3E}">
        <p14:creationId xmlns:p14="http://schemas.microsoft.com/office/powerpoint/2010/main" val="28351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D8461-7CD2-4486-96B1-5B4BD8F6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24: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2AB7DE-2B08-4CDF-998B-B08DFDCD2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5097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Coche la bonne proposition: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016737F-AF5F-4CD3-888D-DF79BC53DB7A}"/>
              </a:ext>
            </a:extLst>
          </p:cNvPr>
          <p:cNvGrpSpPr/>
          <p:nvPr/>
        </p:nvGrpSpPr>
        <p:grpSpPr>
          <a:xfrm>
            <a:off x="6149759" y="3250200"/>
            <a:ext cx="4228776" cy="2489806"/>
            <a:chOff x="6920075" y="419427"/>
            <a:chExt cx="4228776" cy="2489806"/>
          </a:xfrm>
        </p:grpSpPr>
        <p:sp>
          <p:nvSpPr>
            <p:cNvPr id="4" name="Triangle rectangle 3">
              <a:extLst>
                <a:ext uri="{FF2B5EF4-FFF2-40B4-BE49-F238E27FC236}">
                  <a16:creationId xmlns:a16="http://schemas.microsoft.com/office/drawing/2014/main" id="{9C284BC6-825C-4CA6-92AD-019CE47A34C6}"/>
                </a:ext>
              </a:extLst>
            </p:cNvPr>
            <p:cNvSpPr/>
            <p:nvPr/>
          </p:nvSpPr>
          <p:spPr>
            <a:xfrm>
              <a:off x="7362825" y="800100"/>
              <a:ext cx="3343275" cy="1638300"/>
            </a:xfrm>
            <a:prstGeom prst="rtTriangle">
              <a:avLst/>
            </a:prstGeom>
            <a:solidFill>
              <a:schemeClr val="accent1">
                <a:alpha val="2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19CC3A-11FE-4FF1-A01C-EA6703D1970E}"/>
                </a:ext>
              </a:extLst>
            </p:cNvPr>
            <p:cNvSpPr/>
            <p:nvPr/>
          </p:nvSpPr>
          <p:spPr>
            <a:xfrm>
              <a:off x="7362825" y="2228850"/>
              <a:ext cx="200025" cy="209550"/>
            </a:xfrm>
            <a:prstGeom prst="rect">
              <a:avLst/>
            </a:prstGeom>
            <a:solidFill>
              <a:srgbClr val="FF00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38258EF-A2FC-4F96-97D2-B8E2A6F991F5}"/>
                </a:ext>
              </a:extLst>
            </p:cNvPr>
            <p:cNvSpPr txBox="1"/>
            <p:nvPr/>
          </p:nvSpPr>
          <p:spPr>
            <a:xfrm>
              <a:off x="6991350" y="419427"/>
              <a:ext cx="479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A94DD0B-53FB-4791-A356-82C5CEED8FC1}"/>
                </a:ext>
              </a:extLst>
            </p:cNvPr>
            <p:cNvSpPr txBox="1"/>
            <p:nvPr/>
          </p:nvSpPr>
          <p:spPr>
            <a:xfrm>
              <a:off x="7013466" y="2333625"/>
              <a:ext cx="479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accent1"/>
                  </a:solidFill>
                </a:rPr>
                <a:t>K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FFC202D-D638-4756-9419-0BDBBBFA5C7B}"/>
                </a:ext>
              </a:extLst>
            </p:cNvPr>
            <p:cNvSpPr txBox="1"/>
            <p:nvPr/>
          </p:nvSpPr>
          <p:spPr>
            <a:xfrm>
              <a:off x="10669210" y="2386013"/>
              <a:ext cx="479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accent1"/>
                  </a:solidFill>
                </a:rPr>
                <a:t>R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56119C5-1350-410D-A9C4-DFE3D5F1EA84}"/>
                </a:ext>
              </a:extLst>
            </p:cNvPr>
            <p:cNvSpPr txBox="1"/>
            <p:nvPr/>
          </p:nvSpPr>
          <p:spPr>
            <a:xfrm rot="1578894">
              <a:off x="8772526" y="1253173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1"/>
                  </a:solidFill>
                </a:rPr>
                <a:t>13 cm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69D92F1-859A-4E31-9D48-F1DB6D8439A4}"/>
                </a:ext>
              </a:extLst>
            </p:cNvPr>
            <p:cNvSpPr txBox="1"/>
            <p:nvPr/>
          </p:nvSpPr>
          <p:spPr>
            <a:xfrm rot="16200000">
              <a:off x="6665133" y="1294756"/>
              <a:ext cx="971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accent1"/>
                  </a:solidFill>
                </a:rPr>
                <a:t>5 cm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89AD44D-63B1-4CA4-9580-70740D93A40C}"/>
                  </a:ext>
                </a:extLst>
              </p:cNvPr>
              <p:cNvSpPr txBox="1"/>
              <p:nvPr/>
            </p:nvSpPr>
            <p:spPr>
              <a:xfrm>
                <a:off x="714375" y="2605062"/>
                <a:ext cx="9338903" cy="3174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1"/>
                    </a:solidFill>
                  </a:rPr>
                  <a:t>AKR est rectangle en K alors d’après le théorème de Pythagore:</a:t>
                </a:r>
              </a:p>
              <a:p>
                <a:endParaRPr lang="fr-FR" sz="2800" dirty="0">
                  <a:solidFill>
                    <a:schemeClr val="accent1"/>
                  </a:solidFill>
                </a:endParaRPr>
              </a:p>
              <a:p>
                <a:r>
                  <a:rPr lang="fr-FR" sz="2800" dirty="0">
                    <a:solidFill>
                      <a:schemeClr val="accent1"/>
                    </a:solidFill>
                    <a:latin typeface="Matura MT Script Capitals" panose="03020802060602070202" pitchFamily="66" charset="0"/>
                  </a:rPr>
                  <a:t>□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=13²+5²</m:t>
                    </m:r>
                  </m:oMath>
                </a14:m>
                <a:endParaRPr lang="fr-FR" sz="2800" dirty="0">
                  <a:solidFill>
                    <a:schemeClr val="accent1"/>
                  </a:solidFill>
                  <a:latin typeface="Matura MT Script Capitals" panose="03020802060602070202" pitchFamily="66" charset="0"/>
                </a:endParaRPr>
              </a:p>
              <a:p>
                <a:endParaRPr lang="fr-FR" sz="2800" dirty="0">
                  <a:solidFill>
                    <a:schemeClr val="accent1"/>
                  </a:solidFill>
                  <a:latin typeface="Matura MT Script Capitals" panose="03020802060602070202" pitchFamily="66" charset="0"/>
                </a:endParaRPr>
              </a:p>
              <a:p>
                <a:r>
                  <a:rPr lang="fr-FR" sz="2800" dirty="0">
                    <a:solidFill>
                      <a:schemeClr val="accent1"/>
                    </a:solidFill>
                    <a:latin typeface="Matura MT Script Capitals" panose="03020802060602070202" pitchFamily="66" charset="0"/>
                  </a:rPr>
                  <a:t>□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e>
                      <m:sup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−5²</m:t>
                    </m:r>
                  </m:oMath>
                </a14:m>
                <a:endParaRPr lang="fr-FR" sz="2800" dirty="0">
                  <a:solidFill>
                    <a:schemeClr val="accent1"/>
                  </a:solidFill>
                  <a:latin typeface="Matura MT Script Capitals" panose="03020802060602070202" pitchFamily="66" charset="0"/>
                </a:endParaRPr>
              </a:p>
              <a:p>
                <a:endParaRPr lang="fr-FR" sz="2800" dirty="0">
                  <a:solidFill>
                    <a:schemeClr val="accent1"/>
                  </a:solidFill>
                  <a:latin typeface="Matura MT Script Capitals" panose="03020802060602070202" pitchFamily="66" charset="0"/>
                </a:endParaRPr>
              </a:p>
              <a:p>
                <a:r>
                  <a:rPr lang="fr-FR" sz="2800" dirty="0">
                    <a:solidFill>
                      <a:schemeClr val="accent1"/>
                    </a:solidFill>
                    <a:latin typeface="Matura MT Script Capitals" panose="03020802060602070202" pitchFamily="66" charset="0"/>
                  </a:rPr>
                  <a:t>□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=5²−13²</m:t>
                    </m:r>
                  </m:oMath>
                </a14:m>
                <a:endParaRPr lang="fr-FR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89AD44D-63B1-4CA4-9580-70740D93A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2605062"/>
                <a:ext cx="9338903" cy="3174395"/>
              </a:xfrm>
              <a:prstGeom prst="rect">
                <a:avLst/>
              </a:prstGeom>
              <a:blipFill>
                <a:blip r:embed="rId2"/>
                <a:stretch>
                  <a:fillRect l="-1305" t="-1727" r="-261" b="-9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7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D8461-7CD2-4486-96B1-5B4BD8F6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24: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2AB7DE-2B08-4CDF-998B-B08DFDCD2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5097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Coche la bonne proposition: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016737F-AF5F-4CD3-888D-DF79BC53DB7A}"/>
              </a:ext>
            </a:extLst>
          </p:cNvPr>
          <p:cNvGrpSpPr/>
          <p:nvPr/>
        </p:nvGrpSpPr>
        <p:grpSpPr>
          <a:xfrm>
            <a:off x="6149759" y="3250200"/>
            <a:ext cx="4228776" cy="2489806"/>
            <a:chOff x="6920075" y="419427"/>
            <a:chExt cx="4228776" cy="2489806"/>
          </a:xfrm>
        </p:grpSpPr>
        <p:sp>
          <p:nvSpPr>
            <p:cNvPr id="4" name="Triangle rectangle 3">
              <a:extLst>
                <a:ext uri="{FF2B5EF4-FFF2-40B4-BE49-F238E27FC236}">
                  <a16:creationId xmlns:a16="http://schemas.microsoft.com/office/drawing/2014/main" id="{9C284BC6-825C-4CA6-92AD-019CE47A34C6}"/>
                </a:ext>
              </a:extLst>
            </p:cNvPr>
            <p:cNvSpPr/>
            <p:nvPr/>
          </p:nvSpPr>
          <p:spPr>
            <a:xfrm>
              <a:off x="7362825" y="800100"/>
              <a:ext cx="3343275" cy="1638300"/>
            </a:xfrm>
            <a:prstGeom prst="rtTriangle">
              <a:avLst/>
            </a:prstGeom>
            <a:solidFill>
              <a:schemeClr val="accent1">
                <a:alpha val="2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19CC3A-11FE-4FF1-A01C-EA6703D1970E}"/>
                </a:ext>
              </a:extLst>
            </p:cNvPr>
            <p:cNvSpPr/>
            <p:nvPr/>
          </p:nvSpPr>
          <p:spPr>
            <a:xfrm>
              <a:off x="7362825" y="2228850"/>
              <a:ext cx="200025" cy="209550"/>
            </a:xfrm>
            <a:prstGeom prst="rect">
              <a:avLst/>
            </a:prstGeom>
            <a:solidFill>
              <a:srgbClr val="FF00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38258EF-A2FC-4F96-97D2-B8E2A6F991F5}"/>
                </a:ext>
              </a:extLst>
            </p:cNvPr>
            <p:cNvSpPr txBox="1"/>
            <p:nvPr/>
          </p:nvSpPr>
          <p:spPr>
            <a:xfrm>
              <a:off x="6991350" y="419427"/>
              <a:ext cx="479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A94DD0B-53FB-4791-A356-82C5CEED8FC1}"/>
                </a:ext>
              </a:extLst>
            </p:cNvPr>
            <p:cNvSpPr txBox="1"/>
            <p:nvPr/>
          </p:nvSpPr>
          <p:spPr>
            <a:xfrm>
              <a:off x="7013466" y="2333625"/>
              <a:ext cx="479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accent1"/>
                  </a:solidFill>
                </a:rPr>
                <a:t>K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FFC202D-D638-4756-9419-0BDBBBFA5C7B}"/>
                </a:ext>
              </a:extLst>
            </p:cNvPr>
            <p:cNvSpPr txBox="1"/>
            <p:nvPr/>
          </p:nvSpPr>
          <p:spPr>
            <a:xfrm>
              <a:off x="10669210" y="2386013"/>
              <a:ext cx="479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accent1"/>
                  </a:solidFill>
                </a:rPr>
                <a:t>R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56119C5-1350-410D-A9C4-DFE3D5F1EA84}"/>
                </a:ext>
              </a:extLst>
            </p:cNvPr>
            <p:cNvSpPr txBox="1"/>
            <p:nvPr/>
          </p:nvSpPr>
          <p:spPr>
            <a:xfrm rot="1578894">
              <a:off x="8772526" y="1253173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1"/>
                  </a:solidFill>
                </a:rPr>
                <a:t>13 cm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69D92F1-859A-4E31-9D48-F1DB6D8439A4}"/>
                </a:ext>
              </a:extLst>
            </p:cNvPr>
            <p:cNvSpPr txBox="1"/>
            <p:nvPr/>
          </p:nvSpPr>
          <p:spPr>
            <a:xfrm rot="16200000">
              <a:off x="6665133" y="1294756"/>
              <a:ext cx="971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accent1"/>
                  </a:solidFill>
                </a:rPr>
                <a:t>5 cm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89AD44D-63B1-4CA4-9580-70740D93A40C}"/>
                  </a:ext>
                </a:extLst>
              </p:cNvPr>
              <p:cNvSpPr txBox="1"/>
              <p:nvPr/>
            </p:nvSpPr>
            <p:spPr>
              <a:xfrm>
                <a:off x="714375" y="2605062"/>
                <a:ext cx="9338903" cy="3174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1"/>
                    </a:solidFill>
                  </a:rPr>
                  <a:t>AKR est rectangle en K alors d’après le théorème de Pythagore:</a:t>
                </a:r>
              </a:p>
              <a:p>
                <a:endParaRPr lang="fr-FR" sz="2800" dirty="0">
                  <a:solidFill>
                    <a:schemeClr val="accent1"/>
                  </a:solidFill>
                </a:endParaRPr>
              </a:p>
              <a:p>
                <a:r>
                  <a:rPr lang="fr-FR" sz="2800" dirty="0">
                    <a:solidFill>
                      <a:schemeClr val="accent1"/>
                    </a:solidFill>
                    <a:latin typeface="Matura MT Script Capitals" panose="03020802060602070202" pitchFamily="66" charset="0"/>
                  </a:rPr>
                  <a:t>□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=13²+5²</m:t>
                    </m:r>
                  </m:oMath>
                </a14:m>
                <a:endParaRPr lang="fr-FR" sz="2800" dirty="0">
                  <a:solidFill>
                    <a:schemeClr val="accent1"/>
                  </a:solidFill>
                  <a:latin typeface="Matura MT Script Capitals" panose="03020802060602070202" pitchFamily="66" charset="0"/>
                </a:endParaRPr>
              </a:p>
              <a:p>
                <a:endParaRPr lang="fr-FR" sz="2800" dirty="0">
                  <a:solidFill>
                    <a:schemeClr val="accent1"/>
                  </a:solidFill>
                  <a:latin typeface="Matura MT Script Capitals" panose="03020802060602070202" pitchFamily="66" charset="0"/>
                </a:endParaRPr>
              </a:p>
              <a:p>
                <a:r>
                  <a:rPr lang="fr-FR" sz="2800" dirty="0">
                    <a:solidFill>
                      <a:schemeClr val="accent1"/>
                    </a:solidFill>
                    <a:latin typeface="Matura MT Script Capitals" panose="03020802060602070202" pitchFamily="66" charset="0"/>
                  </a:rPr>
                  <a:t>□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e>
                      <m:sup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−5²</m:t>
                    </m:r>
                  </m:oMath>
                </a14:m>
                <a:endParaRPr lang="fr-FR" sz="2800" dirty="0">
                  <a:solidFill>
                    <a:schemeClr val="accent1"/>
                  </a:solidFill>
                  <a:latin typeface="Matura MT Script Capitals" panose="03020802060602070202" pitchFamily="66" charset="0"/>
                </a:endParaRPr>
              </a:p>
              <a:p>
                <a:endParaRPr lang="fr-FR" sz="2800" dirty="0">
                  <a:solidFill>
                    <a:schemeClr val="accent1"/>
                  </a:solidFill>
                  <a:latin typeface="Matura MT Script Capitals" panose="03020802060602070202" pitchFamily="66" charset="0"/>
                </a:endParaRPr>
              </a:p>
              <a:p>
                <a:r>
                  <a:rPr lang="fr-FR" sz="2800" dirty="0">
                    <a:solidFill>
                      <a:schemeClr val="accent1"/>
                    </a:solidFill>
                    <a:latin typeface="Matura MT Script Capitals" panose="03020802060602070202" pitchFamily="66" charset="0"/>
                  </a:rPr>
                  <a:t>□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=5²−13²</m:t>
                    </m:r>
                  </m:oMath>
                </a14:m>
                <a:endParaRPr lang="fr-FR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89AD44D-63B1-4CA4-9580-70740D93A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2605062"/>
                <a:ext cx="9338903" cy="3174395"/>
              </a:xfrm>
              <a:prstGeom prst="rect">
                <a:avLst/>
              </a:prstGeom>
              <a:blipFill>
                <a:blip r:embed="rId2"/>
                <a:stretch>
                  <a:fillRect l="-1305" t="-1727" r="-261" b="-9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58BD93CB-EAE7-4629-B19B-A11A142A7AA0}"/>
              </a:ext>
            </a:extLst>
          </p:cNvPr>
          <p:cNvSpPr txBox="1"/>
          <p:nvPr/>
        </p:nvSpPr>
        <p:spPr>
          <a:xfrm>
            <a:off x="5758111" y="5524237"/>
            <a:ext cx="6154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KR est moins grand que </a:t>
            </a:r>
            <a:r>
              <a:rPr lang="fr-FR" sz="2800" dirty="0">
                <a:solidFill>
                  <a:srgbClr val="00B050"/>
                </a:solidFill>
              </a:rPr>
              <a:t>l’hypoténuse AR</a:t>
            </a:r>
            <a:r>
              <a:rPr lang="fr-FR" sz="28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285496D-3488-4FFA-BB34-EB7C81DC74AB}"/>
              </a:ext>
            </a:extLst>
          </p:cNvPr>
          <p:cNvCxnSpPr>
            <a:cxnSpLocks/>
          </p:cNvCxnSpPr>
          <p:nvPr/>
        </p:nvCxnSpPr>
        <p:spPr>
          <a:xfrm>
            <a:off x="6592509" y="3598861"/>
            <a:ext cx="3343275" cy="1655777"/>
          </a:xfrm>
          <a:prstGeom prst="straightConnector1">
            <a:avLst/>
          </a:prstGeom>
          <a:ln w="444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05DD2CC-FCCC-49AD-B5DD-A7EC5774081B}"/>
              </a:ext>
            </a:extLst>
          </p:cNvPr>
          <p:cNvSpPr/>
          <p:nvPr/>
        </p:nvSpPr>
        <p:spPr>
          <a:xfrm>
            <a:off x="771525" y="4377346"/>
            <a:ext cx="266700" cy="301364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977955-8B3D-49AB-A35E-06D868575F30}"/>
              </a:ext>
            </a:extLst>
          </p:cNvPr>
          <p:cNvSpPr txBox="1"/>
          <p:nvPr/>
        </p:nvSpPr>
        <p:spPr>
          <a:xfrm>
            <a:off x="8527853" y="3638393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CC00"/>
                </a:solidFill>
              </a:rPr>
              <a:t>13²</a:t>
            </a:r>
            <a:r>
              <a:rPr lang="fr-FR" sz="3600" dirty="0"/>
              <a:t> = </a:t>
            </a:r>
            <a:r>
              <a:rPr lang="fr-FR" sz="3600" dirty="0">
                <a:solidFill>
                  <a:schemeClr val="accent1"/>
                </a:solidFill>
              </a:rPr>
              <a:t>5²+KR²</a:t>
            </a:r>
          </a:p>
        </p:txBody>
      </p:sp>
    </p:spTree>
    <p:extLst>
      <p:ext uri="{BB962C8B-B14F-4D97-AF65-F5344CB8AC3E}">
        <p14:creationId xmlns:p14="http://schemas.microsoft.com/office/powerpoint/2010/main" val="10428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CC4E9-5BC3-448B-9042-610082F8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40" y="219646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26: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E3EDA60-8B81-4A2E-9C76-25B35A31D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7512" y="1545209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Exprime le périmètre de cette figure </a:t>
                </a:r>
                <a:r>
                  <a:rPr lang="fr-FR" b="1" dirty="0"/>
                  <a:t>en fonction de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E3EDA60-8B81-4A2E-9C76-25B35A31D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7512" y="1545209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7BC18698-CE0B-412C-BEEF-BF4DDE501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76450"/>
            <a:ext cx="5582184" cy="38200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DB7EB4C-44F1-4467-94F5-2CBA7DDD8103}"/>
                  </a:ext>
                </a:extLst>
              </p:cNvPr>
              <p:cNvSpPr txBox="1"/>
              <p:nvPr/>
            </p:nvSpPr>
            <p:spPr>
              <a:xfrm rot="19312416">
                <a:off x="10113264" y="4828033"/>
                <a:ext cx="877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DB7EB4C-44F1-4467-94F5-2CBA7DDD8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12416">
                <a:off x="10113264" y="4828033"/>
                <a:ext cx="87782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9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Réponse 2:</a:t>
            </a:r>
          </a:p>
        </p:txBody>
      </p:sp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952596" y="1285860"/>
          <a:ext cx="4071966" cy="1277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03040" progId="Equation.DSMT4">
                  <p:embed/>
                </p:oleObj>
              </mc:Choice>
              <mc:Fallback>
                <p:oleObj name="Equation" r:id="rId2" imgW="647640" imgH="203040" progId="Equation.DSMT4">
                  <p:embed/>
                  <p:pic>
                    <p:nvPicPr>
                      <p:cNvPr id="4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96" y="1285860"/>
                        <a:ext cx="4071966" cy="1277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9786" y="2285992"/>
            <a:ext cx="284208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2881290" y="3286125"/>
          <a:ext cx="349250" cy="2078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015920" progId="Equation.DSMT4">
                  <p:embed/>
                </p:oleObj>
              </mc:Choice>
              <mc:Fallback>
                <p:oleObj name="Equation" r:id="rId5" imgW="126720" imgH="1015920" progId="Equation.DSMT4">
                  <p:embed/>
                  <p:pic>
                    <p:nvPicPr>
                      <p:cNvPr id="5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290" y="3286125"/>
                        <a:ext cx="349250" cy="2078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310051" y="3214688"/>
          <a:ext cx="384175" cy="3214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511280" progId="Equation.DSMT4">
                  <p:embed/>
                </p:oleObj>
              </mc:Choice>
              <mc:Fallback>
                <p:oleObj name="Equation" r:id="rId7" imgW="139680" imgH="151128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51" y="3214688"/>
                        <a:ext cx="384175" cy="3214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/>
        </p:nvGraphicFramePr>
        <p:xfrm>
          <a:off x="4952992" y="5286389"/>
          <a:ext cx="118903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040" imgH="177480" progId="Equation.DSMT4">
                  <p:embed/>
                </p:oleObj>
              </mc:Choice>
              <mc:Fallback>
                <p:oleObj name="Equation" r:id="rId9" imgW="203040" imgH="177480" progId="Equation.DSMT4">
                  <p:embed/>
                  <p:pic>
                    <p:nvPicPr>
                      <p:cNvPr id="13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992" y="5286389"/>
                        <a:ext cx="1189038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ccolade fermante 13"/>
          <p:cNvSpPr/>
          <p:nvPr/>
        </p:nvSpPr>
        <p:spPr>
          <a:xfrm>
            <a:off x="4667240" y="5214950"/>
            <a:ext cx="285752" cy="1214446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096000" y="1714488"/>
            <a:ext cx="500066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08607 -0.5729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CC4E9-5BC3-448B-9042-610082F8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40" y="219646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26: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E3EDA60-8B81-4A2E-9C76-25B35A31D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7512" y="1545209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Exprime le périmètre de cette figure </a:t>
                </a:r>
                <a:r>
                  <a:rPr lang="fr-FR" b="1" dirty="0"/>
                  <a:t>en fonction de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E3EDA60-8B81-4A2E-9C76-25B35A31D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7512" y="1545209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7BC18698-CE0B-412C-BEEF-BF4DDE501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76450"/>
            <a:ext cx="5582184" cy="38200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DB7EB4C-44F1-4467-94F5-2CBA7DDD8103}"/>
                  </a:ext>
                </a:extLst>
              </p:cNvPr>
              <p:cNvSpPr txBox="1"/>
              <p:nvPr/>
            </p:nvSpPr>
            <p:spPr>
              <a:xfrm rot="19312416">
                <a:off x="10113264" y="4828033"/>
                <a:ext cx="877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DB7EB4C-44F1-4467-94F5-2CBA7DDD8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12416">
                <a:off x="10113264" y="4828033"/>
                <a:ext cx="87782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C9BC3B5-3633-49EF-AB01-87E907A3E84E}"/>
                  </a:ext>
                </a:extLst>
              </p:cNvPr>
              <p:cNvSpPr txBox="1"/>
              <p:nvPr/>
            </p:nvSpPr>
            <p:spPr>
              <a:xfrm>
                <a:off x="598092" y="2266310"/>
                <a:ext cx="51650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b="1" dirty="0">
                    <a:solidFill>
                      <a:schemeClr val="accent4">
                        <a:lumMod val="50000"/>
                      </a:schemeClr>
                    </a:solidFill>
                  </a:rPr>
                  <a:t>P</a:t>
                </a:r>
                <a:r>
                  <a:rPr lang="fr-FR" sz="3200" b="1" dirty="0"/>
                  <a:t> </a:t>
                </a:r>
                <a14:m>
                  <m:oMath xmlns:m="http://schemas.openxmlformats.org/officeDocument/2006/math"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200" b="1" i="1" smtClean="0">
                        <a:solidFill>
                          <a:srgbClr val="AB753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fr-FR" sz="3200" b="1" i="1" smtClean="0">
                        <a:solidFill>
                          <a:srgbClr val="AB753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a:rPr lang="fr-FR" sz="3200" b="1" i="1" smtClean="0">
                        <a:solidFill>
                          <a:srgbClr val="AB753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C9BC3B5-3633-49EF-AB01-87E907A3E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2" y="2266310"/>
                <a:ext cx="5165068" cy="584775"/>
              </a:xfrm>
              <a:prstGeom prst="rect">
                <a:avLst/>
              </a:prstGeom>
              <a:blipFill>
                <a:blip r:embed="rId5"/>
                <a:stretch>
                  <a:fillRect l="-2952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2766761-4733-4F21-8A85-FAA9338C8E09}"/>
                  </a:ext>
                </a:extLst>
              </p:cNvPr>
              <p:cNvSpPr txBox="1"/>
              <p:nvPr/>
            </p:nvSpPr>
            <p:spPr>
              <a:xfrm>
                <a:off x="520992" y="3905388"/>
                <a:ext cx="31836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b="1" dirty="0">
                    <a:solidFill>
                      <a:srgbClr val="AB753F"/>
                    </a:solidFill>
                  </a:rPr>
                  <a:t> </a:t>
                </a:r>
                <a:r>
                  <a:rPr lang="fr-FR" sz="3200" b="1" dirty="0"/>
                  <a:t>ou</a:t>
                </a:r>
                <a:r>
                  <a:rPr lang="fr-FR" sz="3200" b="1" dirty="0">
                    <a:solidFill>
                      <a:srgbClr val="AB753F"/>
                    </a:solidFill>
                  </a:rPr>
                  <a:t> P</a:t>
                </a:r>
                <a:r>
                  <a:rPr lang="fr-FR" sz="3200" b="1" dirty="0"/>
                  <a:t> </a:t>
                </a:r>
                <a14:m>
                  <m:oMath xmlns:m="http://schemas.openxmlformats.org/officeDocument/2006/math"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200" b="1" i="1" smtClean="0">
                        <a:solidFill>
                          <a:srgbClr val="AB753F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2766761-4733-4F21-8A85-FAA9338C8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92" y="3905388"/>
                <a:ext cx="3183692" cy="584775"/>
              </a:xfrm>
              <a:prstGeom prst="rect">
                <a:avLst/>
              </a:prstGeom>
              <a:blipFill>
                <a:blip r:embed="rId6"/>
                <a:stretch>
                  <a:fillRect l="-1912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67BF26A-5E0B-4599-ACCF-D440EBC30A30}"/>
                  </a:ext>
                </a:extLst>
              </p:cNvPr>
              <p:cNvSpPr txBox="1"/>
              <p:nvPr/>
            </p:nvSpPr>
            <p:spPr>
              <a:xfrm>
                <a:off x="483336" y="3083780"/>
                <a:ext cx="43899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b="1" dirty="0">
                    <a:solidFill>
                      <a:srgbClr val="AB753F"/>
                    </a:solidFill>
                  </a:rPr>
                  <a:t> </a:t>
                </a:r>
                <a:r>
                  <a:rPr lang="fr-FR" sz="3200" b="1" dirty="0"/>
                  <a:t>ou</a:t>
                </a:r>
                <a:r>
                  <a:rPr lang="fr-FR" sz="3200" b="1" dirty="0">
                    <a:solidFill>
                      <a:srgbClr val="AB753F"/>
                    </a:solidFill>
                  </a:rPr>
                  <a:t> P</a:t>
                </a:r>
                <a:r>
                  <a:rPr lang="fr-FR" sz="3200" b="1" dirty="0"/>
                  <a:t> </a:t>
                </a:r>
                <a14:m>
                  <m:oMath xmlns:m="http://schemas.openxmlformats.org/officeDocument/2006/math"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200" b="1" i="1" smtClean="0">
                        <a:solidFill>
                          <a:srgbClr val="AB753F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67BF26A-5E0B-4599-ACCF-D440EBC30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36" y="3083780"/>
                <a:ext cx="4389984" cy="584775"/>
              </a:xfrm>
              <a:prstGeom prst="rect">
                <a:avLst/>
              </a:prstGeom>
              <a:blipFill>
                <a:blip r:embed="rId7"/>
                <a:stretch>
                  <a:fillRect l="-1389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0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973755-AC46-40E8-8E25-B331FE9B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42206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27: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A608DED-2B0D-4247-B75B-9C3AB723D3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Développe:       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 ( 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1" dirty="0"/>
                  <a:t>              </a:t>
                </a:r>
                <a:r>
                  <a:rPr lang="fr-FR" dirty="0"/>
                  <a:t>puis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 ( 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b="1" dirty="0"/>
                  <a:t>)  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A608DED-2B0D-4247-B75B-9C3AB723D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75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973755-AC46-40E8-8E25-B331FE9B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42206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27: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A608DED-2B0D-4247-B75B-9C3AB723D3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Développe:       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 ( 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1" dirty="0"/>
                  <a:t>              </a:t>
                </a:r>
                <a:r>
                  <a:rPr lang="fr-FR" dirty="0"/>
                  <a:t>puis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 ( 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b="1" dirty="0"/>
                  <a:t>)  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A608DED-2B0D-4247-B75B-9C3AB723D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èche : en arc 3">
            <a:extLst>
              <a:ext uri="{FF2B5EF4-FFF2-40B4-BE49-F238E27FC236}">
                <a16:creationId xmlns:a16="http://schemas.microsoft.com/office/drawing/2014/main" id="{4DDE96FE-61A1-4D5A-B431-64E95AB1C8F0}"/>
              </a:ext>
            </a:extLst>
          </p:cNvPr>
          <p:cNvSpPr/>
          <p:nvPr/>
        </p:nvSpPr>
        <p:spPr>
          <a:xfrm rot="419655">
            <a:off x="3409695" y="1296860"/>
            <a:ext cx="978408" cy="1057529"/>
          </a:xfrm>
          <a:prstGeom prst="circularArrow">
            <a:avLst>
              <a:gd name="adj1" fmla="val 12500"/>
              <a:gd name="adj2" fmla="val 1142315"/>
              <a:gd name="adj3" fmla="val 20457681"/>
              <a:gd name="adj4" fmla="val 10052975"/>
              <a:gd name="adj5" fmla="val 1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id="{D105FB7C-EBED-46D2-954F-97227A946A39}"/>
              </a:ext>
            </a:extLst>
          </p:cNvPr>
          <p:cNvSpPr/>
          <p:nvPr/>
        </p:nvSpPr>
        <p:spPr>
          <a:xfrm>
            <a:off x="3581400" y="1947863"/>
            <a:ext cx="317500" cy="330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lèche : en arc 5">
            <a:extLst>
              <a:ext uri="{FF2B5EF4-FFF2-40B4-BE49-F238E27FC236}">
                <a16:creationId xmlns:a16="http://schemas.microsoft.com/office/drawing/2014/main" id="{0DF426C6-0DAC-4D97-AE96-C2AE92BB03EE}"/>
              </a:ext>
            </a:extLst>
          </p:cNvPr>
          <p:cNvSpPr/>
          <p:nvPr/>
        </p:nvSpPr>
        <p:spPr>
          <a:xfrm rot="419655">
            <a:off x="3322636" y="1090405"/>
            <a:ext cx="1618574" cy="1335502"/>
          </a:xfrm>
          <a:prstGeom prst="circularArrow">
            <a:avLst>
              <a:gd name="adj1" fmla="val 12500"/>
              <a:gd name="adj2" fmla="val 1142315"/>
              <a:gd name="adj3" fmla="val 20457681"/>
              <a:gd name="adj4" fmla="val 10052975"/>
              <a:gd name="adj5" fmla="val 11569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63C3AF3-3DC3-4DD5-8C36-275DFEF0EAF7}"/>
              </a:ext>
            </a:extLst>
          </p:cNvPr>
          <p:cNvSpPr/>
          <p:nvPr/>
        </p:nvSpPr>
        <p:spPr>
          <a:xfrm>
            <a:off x="4422161" y="1813368"/>
            <a:ext cx="711200" cy="560187"/>
          </a:xfrm>
          <a:prstGeom prst="ellipse">
            <a:avLst/>
          </a:prstGeom>
          <a:solidFill>
            <a:srgbClr val="92D050">
              <a:alpha val="1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08B6CB2-9AC9-432A-95FA-A36756507CA0}"/>
                  </a:ext>
                </a:extLst>
              </p:cNvPr>
              <p:cNvSpPr txBox="1"/>
              <p:nvPr/>
            </p:nvSpPr>
            <p:spPr>
              <a:xfrm>
                <a:off x="2941277" y="2385812"/>
                <a:ext cx="15977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/>
                  <a:t>=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×</m:t>
                    </m:r>
                    <m:r>
                      <a:rPr lang="fr-F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08B6CB2-9AC9-432A-95FA-A36756507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277" y="2385812"/>
                <a:ext cx="1597745" cy="646331"/>
              </a:xfrm>
              <a:prstGeom prst="rect">
                <a:avLst/>
              </a:prstGeom>
              <a:blipFill>
                <a:blip r:embed="rId3"/>
                <a:stretch>
                  <a:fillRect l="-11407" t="-14151"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BAD7D3F-1E0C-469E-AE32-2DC97A27F0DA}"/>
                  </a:ext>
                </a:extLst>
              </p:cNvPr>
              <p:cNvSpPr txBox="1"/>
              <p:nvPr/>
            </p:nvSpPr>
            <p:spPr>
              <a:xfrm>
                <a:off x="4448851" y="2394309"/>
                <a:ext cx="20353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/>
                  <a:t>+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2800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8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×(−</m:t>
                    </m:r>
                    <m:r>
                      <a:rPr lang="fr-FR" sz="28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28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BAD7D3F-1E0C-469E-AE32-2DC97A27F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851" y="2394309"/>
                <a:ext cx="2035365" cy="646331"/>
              </a:xfrm>
              <a:prstGeom prst="rect">
                <a:avLst/>
              </a:prstGeom>
              <a:blipFill>
                <a:blip r:embed="rId4"/>
                <a:stretch>
                  <a:fillRect l="-9281" t="-15094"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8B4764E-EFB1-42E4-8390-755829C37471}"/>
                  </a:ext>
                </a:extLst>
              </p:cNvPr>
              <p:cNvSpPr txBox="1"/>
              <p:nvPr/>
            </p:nvSpPr>
            <p:spPr>
              <a:xfrm>
                <a:off x="2922226" y="3061394"/>
                <a:ext cx="25984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fr-FR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−</m:t>
                      </m:r>
                      <m:r>
                        <a:rPr lang="fr-FR" sz="2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8B4764E-EFB1-42E4-8390-755829C37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226" y="3061394"/>
                <a:ext cx="259840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igne de multiplication 10">
            <a:extLst>
              <a:ext uri="{FF2B5EF4-FFF2-40B4-BE49-F238E27FC236}">
                <a16:creationId xmlns:a16="http://schemas.microsoft.com/office/drawing/2014/main" id="{4706FE75-E4FB-4414-BEF5-923C1A09DBF2}"/>
              </a:ext>
            </a:extLst>
          </p:cNvPr>
          <p:cNvSpPr/>
          <p:nvPr/>
        </p:nvSpPr>
        <p:spPr>
          <a:xfrm>
            <a:off x="8242300" y="1947863"/>
            <a:ext cx="317500" cy="330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 : en arc 11">
            <a:extLst>
              <a:ext uri="{FF2B5EF4-FFF2-40B4-BE49-F238E27FC236}">
                <a16:creationId xmlns:a16="http://schemas.microsoft.com/office/drawing/2014/main" id="{E81B7299-D80A-40CA-86F8-41391F684AE3}"/>
              </a:ext>
            </a:extLst>
          </p:cNvPr>
          <p:cNvSpPr/>
          <p:nvPr/>
        </p:nvSpPr>
        <p:spPr>
          <a:xfrm rot="419655">
            <a:off x="7911846" y="1296859"/>
            <a:ext cx="978408" cy="1057529"/>
          </a:xfrm>
          <a:prstGeom prst="circularArrow">
            <a:avLst>
              <a:gd name="adj1" fmla="val 12500"/>
              <a:gd name="adj2" fmla="val 1142315"/>
              <a:gd name="adj3" fmla="val 20457681"/>
              <a:gd name="adj4" fmla="val 10052975"/>
              <a:gd name="adj5" fmla="val 1156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Flèche : en arc 12">
            <a:extLst>
              <a:ext uri="{FF2B5EF4-FFF2-40B4-BE49-F238E27FC236}">
                <a16:creationId xmlns:a16="http://schemas.microsoft.com/office/drawing/2014/main" id="{C4F9C97C-C528-49C0-950A-D7BF3448A0A6}"/>
              </a:ext>
            </a:extLst>
          </p:cNvPr>
          <p:cNvSpPr/>
          <p:nvPr/>
        </p:nvSpPr>
        <p:spPr>
          <a:xfrm rot="419655">
            <a:off x="7817864" y="1049109"/>
            <a:ext cx="1618574" cy="1335502"/>
          </a:xfrm>
          <a:prstGeom prst="circularArrow">
            <a:avLst>
              <a:gd name="adj1" fmla="val 12500"/>
              <a:gd name="adj2" fmla="val 1142315"/>
              <a:gd name="adj3" fmla="val 20457681"/>
              <a:gd name="adj4" fmla="val 10052975"/>
              <a:gd name="adj5" fmla="val 11569"/>
            </a:avLst>
          </a:prstGeom>
          <a:solidFill>
            <a:srgbClr val="7030A0">
              <a:alpha val="84000"/>
            </a:srgbClr>
          </a:solidFill>
          <a:ln>
            <a:solidFill>
              <a:srgbClr val="882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0486B34-A0D5-4D01-B8AC-16247F2E512E}"/>
                  </a:ext>
                </a:extLst>
              </p:cNvPr>
              <p:cNvSpPr txBox="1"/>
              <p:nvPr/>
            </p:nvSpPr>
            <p:spPr>
              <a:xfrm>
                <a:off x="7584340" y="2348092"/>
                <a:ext cx="16682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/>
                  <a:t>=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×</m:t>
                    </m:r>
                    <m:r>
                      <a:rPr lang="fr-FR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0486B34-A0D5-4D01-B8AC-16247F2E5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340" y="2348092"/>
                <a:ext cx="1668277" cy="646331"/>
              </a:xfrm>
              <a:prstGeom prst="rect">
                <a:avLst/>
              </a:prstGeom>
              <a:blipFill>
                <a:blip r:embed="rId6"/>
                <a:stretch>
                  <a:fillRect l="-10949" t="-14151"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9C5BCDD-1B26-4444-97B2-933BAF574293}"/>
                  </a:ext>
                </a:extLst>
              </p:cNvPr>
              <p:cNvSpPr txBox="1"/>
              <p:nvPr/>
            </p:nvSpPr>
            <p:spPr>
              <a:xfrm>
                <a:off x="9367921" y="2348091"/>
                <a:ext cx="16762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/>
                  <a:t>+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2800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×</m:t>
                    </m:r>
                    <m:r>
                      <a:rPr lang="fr-FR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9C5BCDD-1B26-4444-97B2-933BAF574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921" y="2348091"/>
                <a:ext cx="1676293" cy="646331"/>
              </a:xfrm>
              <a:prstGeom prst="rect">
                <a:avLst/>
              </a:prstGeom>
              <a:blipFill>
                <a:blip r:embed="rId7"/>
                <a:stretch>
                  <a:fillRect l="-11273" t="-14151"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01503BB-0AC2-4B4C-9D49-91F5E1DB16ED}"/>
                  </a:ext>
                </a:extLst>
              </p:cNvPr>
              <p:cNvSpPr txBox="1"/>
              <p:nvPr/>
            </p:nvSpPr>
            <p:spPr>
              <a:xfrm>
                <a:off x="7584120" y="3069172"/>
                <a:ext cx="26004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fr-FR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fr-FR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fr-FR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01503BB-0AC2-4B4C-9D49-91F5E1DB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120" y="3069172"/>
                <a:ext cx="260045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3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0052 -0.061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052 -0.0615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1" grpId="0" animBg="1"/>
      <p:bldP spid="11" grpId="1" animBg="1"/>
      <p:bldP spid="12" grpId="0" animBg="1"/>
      <p:bldP spid="13" grpId="0" animBg="1"/>
      <p:bldP spid="14" grpId="0"/>
      <p:bldP spid="14" grpId="1"/>
      <p:bldP spid="15" grpId="0"/>
      <p:bldP spid="15" grpId="1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E8E0A-D1A8-49B0-BADA-97F4777D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28</a:t>
            </a:r>
            <a:r>
              <a:rPr lang="fr-F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180DBBB-FFDE-46C2-9D59-6C4A0F5168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Développe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 ( 5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180DBBB-FFDE-46C2-9D59-6C4A0F5168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5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E8E0A-D1A8-49B0-BADA-97F4777D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28</a:t>
            </a:r>
            <a:r>
              <a:rPr lang="fr-F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180DBBB-FFDE-46C2-9D59-6C4A0F5168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Développe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 ( 5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180DBBB-FFDE-46C2-9D59-6C4A0F5168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èche : courbe vers le bas 4">
            <a:extLst>
              <a:ext uri="{FF2B5EF4-FFF2-40B4-BE49-F238E27FC236}">
                <a16:creationId xmlns:a16="http://schemas.microsoft.com/office/drawing/2014/main" id="{10D3032E-C084-4754-9A3A-E4A7A36B5A07}"/>
              </a:ext>
            </a:extLst>
          </p:cNvPr>
          <p:cNvSpPr/>
          <p:nvPr/>
        </p:nvSpPr>
        <p:spPr>
          <a:xfrm>
            <a:off x="3316224" y="1555922"/>
            <a:ext cx="743712" cy="3723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8417E4A-C302-493E-A985-72B111243747}"/>
                  </a:ext>
                </a:extLst>
              </p:cNvPr>
              <p:cNvSpPr txBox="1"/>
              <p:nvPr/>
            </p:nvSpPr>
            <p:spPr>
              <a:xfrm flipH="1">
                <a:off x="2557271" y="2379756"/>
                <a:ext cx="17830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fr-FR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fr-FR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8417E4A-C302-493E-A985-72B111243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57271" y="2379756"/>
                <a:ext cx="178308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èche : courbe vers le bas 6">
            <a:extLst>
              <a:ext uri="{FF2B5EF4-FFF2-40B4-BE49-F238E27FC236}">
                <a16:creationId xmlns:a16="http://schemas.microsoft.com/office/drawing/2014/main" id="{FE19001B-FE68-4125-8C64-2AB2765AF04E}"/>
              </a:ext>
            </a:extLst>
          </p:cNvPr>
          <p:cNvSpPr/>
          <p:nvPr/>
        </p:nvSpPr>
        <p:spPr>
          <a:xfrm>
            <a:off x="3371088" y="1401753"/>
            <a:ext cx="1377696" cy="514669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36F11BB-E179-476C-B39C-68D6076A4B5D}"/>
                  </a:ext>
                </a:extLst>
              </p:cNvPr>
              <p:cNvSpPr txBox="1"/>
              <p:nvPr/>
            </p:nvSpPr>
            <p:spPr>
              <a:xfrm flipH="1">
                <a:off x="3895344" y="2400140"/>
                <a:ext cx="17830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fr-FR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36F11BB-E179-476C-B39C-68D6076A4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95344" y="2400140"/>
                <a:ext cx="178308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02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BB40E-AF5F-4040-B233-A474C4FF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12" y="169387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29: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4C6FFD-97F3-4889-9CD4-93C21E3B4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54"/>
          <a:stretch/>
        </p:blipFill>
        <p:spPr>
          <a:xfrm>
            <a:off x="155812" y="1283147"/>
            <a:ext cx="7503118" cy="4216901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5A6C1F8-C0C2-4DF1-878C-2EFABB862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3956" y="-19852"/>
            <a:ext cx="3012044" cy="216411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6A63039-4FB0-4554-92FF-51A97D824535}"/>
              </a:ext>
            </a:extLst>
          </p:cNvPr>
          <p:cNvSpPr txBox="1"/>
          <p:nvPr/>
        </p:nvSpPr>
        <p:spPr>
          <a:xfrm>
            <a:off x="259308" y="5574853"/>
            <a:ext cx="9787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Quel résultat me donne ce programme si je choisis   9  au début?</a:t>
            </a:r>
          </a:p>
        </p:txBody>
      </p:sp>
    </p:spTree>
    <p:extLst>
      <p:ext uri="{BB962C8B-B14F-4D97-AF65-F5344CB8AC3E}">
        <p14:creationId xmlns:p14="http://schemas.microsoft.com/office/powerpoint/2010/main" val="169680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BB40E-AF5F-4040-B233-A474C4FF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12" y="169387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29: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4C6FFD-97F3-4889-9CD4-93C21E3B4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54"/>
          <a:stretch/>
        </p:blipFill>
        <p:spPr>
          <a:xfrm>
            <a:off x="155812" y="1283147"/>
            <a:ext cx="7503118" cy="4216901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5A6C1F8-C0C2-4DF1-878C-2EFABB862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3956" y="-19852"/>
            <a:ext cx="3012044" cy="216411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6A63039-4FB0-4554-92FF-51A97D824535}"/>
              </a:ext>
            </a:extLst>
          </p:cNvPr>
          <p:cNvSpPr txBox="1"/>
          <p:nvPr/>
        </p:nvSpPr>
        <p:spPr>
          <a:xfrm>
            <a:off x="259308" y="5574853"/>
            <a:ext cx="9787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Quel résultat me donne ce programme si je choisis   9  au début?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A6614B-52CF-40CA-AF16-A8B17449A762}"/>
              </a:ext>
            </a:extLst>
          </p:cNvPr>
          <p:cNvSpPr txBox="1"/>
          <p:nvPr/>
        </p:nvSpPr>
        <p:spPr>
          <a:xfrm>
            <a:off x="5049965" y="2608710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2"/>
                </a:solidFill>
              </a:rPr>
              <a:t>X</a:t>
            </a:r>
            <a:r>
              <a:rPr lang="fr-FR" sz="3200" b="1" dirty="0"/>
              <a:t>  =  </a:t>
            </a:r>
            <a:r>
              <a:rPr lang="fr-FR" sz="32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B7F413-127D-46D3-9BA7-F0A111130C9C}"/>
              </a:ext>
            </a:extLst>
          </p:cNvPr>
          <p:cNvSpPr txBox="1"/>
          <p:nvPr/>
        </p:nvSpPr>
        <p:spPr>
          <a:xfrm>
            <a:off x="4092957" y="3099209"/>
            <a:ext cx="3640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2"/>
                </a:solidFill>
              </a:rPr>
              <a:t>Étape 1</a:t>
            </a:r>
            <a:r>
              <a:rPr lang="fr-FR" sz="3200" b="1" dirty="0"/>
              <a:t>  =  </a:t>
            </a:r>
            <a:r>
              <a:rPr lang="fr-FR" sz="3200" b="1" dirty="0">
                <a:solidFill>
                  <a:srgbClr val="0070C0"/>
                </a:solidFill>
              </a:rPr>
              <a:t>9 </a:t>
            </a:r>
            <a:r>
              <a:rPr lang="fr-FR" sz="3200" b="1" dirty="0"/>
              <a:t>+ 4 = </a:t>
            </a:r>
            <a:r>
              <a:rPr lang="fr-FR" sz="3200" b="1" dirty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A828F4-B37A-481F-8D23-4F979EE786EC}"/>
              </a:ext>
            </a:extLst>
          </p:cNvPr>
          <p:cNvSpPr txBox="1"/>
          <p:nvPr/>
        </p:nvSpPr>
        <p:spPr>
          <a:xfrm>
            <a:off x="4941392" y="3714853"/>
            <a:ext cx="4314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2"/>
                </a:solidFill>
              </a:rPr>
              <a:t>résultat</a:t>
            </a:r>
            <a:r>
              <a:rPr lang="fr-FR" sz="3200" b="1" dirty="0"/>
              <a:t>  =  </a:t>
            </a:r>
            <a:r>
              <a:rPr lang="fr-FR" sz="3200" b="1" dirty="0">
                <a:solidFill>
                  <a:schemeClr val="accent2"/>
                </a:solidFill>
              </a:rPr>
              <a:t>13</a:t>
            </a:r>
            <a:r>
              <a:rPr lang="fr-FR" sz="3200" b="1" dirty="0">
                <a:solidFill>
                  <a:srgbClr val="0070C0"/>
                </a:solidFill>
              </a:rPr>
              <a:t> </a:t>
            </a:r>
            <a:r>
              <a:rPr lang="fr-FR" sz="3200" b="1" dirty="0"/>
              <a:t>* 10 = </a:t>
            </a:r>
            <a:r>
              <a:rPr lang="fr-FR" sz="3200" b="1" dirty="0">
                <a:solidFill>
                  <a:schemeClr val="accent2"/>
                </a:solidFill>
              </a:rPr>
              <a:t>130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D69D612-5EA8-42E4-A53B-7282FE0F02EE}"/>
              </a:ext>
            </a:extLst>
          </p:cNvPr>
          <p:cNvSpPr txBox="1"/>
          <p:nvPr/>
        </p:nvSpPr>
        <p:spPr>
          <a:xfrm>
            <a:off x="259308" y="5996861"/>
            <a:ext cx="608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Le résultat de ce programme est       </a:t>
            </a:r>
            <a:r>
              <a:rPr lang="fr-FR" sz="2800" b="1" dirty="0">
                <a:solidFill>
                  <a:schemeClr val="accent2"/>
                </a:solidFill>
              </a:rPr>
              <a:t>130</a:t>
            </a:r>
          </a:p>
        </p:txBody>
      </p:sp>
    </p:spTree>
    <p:extLst>
      <p:ext uri="{BB962C8B-B14F-4D97-AF65-F5344CB8AC3E}">
        <p14:creationId xmlns:p14="http://schemas.microsoft.com/office/powerpoint/2010/main" val="12127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BB40E-AF5F-4040-B233-A474C4FF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66" y="0"/>
            <a:ext cx="10515600" cy="1067660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30: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4C6FFD-97F3-4889-9CD4-93C21E3B4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54"/>
          <a:stretch/>
        </p:blipFill>
        <p:spPr>
          <a:xfrm>
            <a:off x="181449" y="1043865"/>
            <a:ext cx="7503118" cy="4216901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5A6C1F8-C0C2-4DF1-878C-2EFABB862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5984" y="151064"/>
            <a:ext cx="2620554" cy="18828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6A63039-4FB0-4554-92FF-51A97D824535}"/>
                  </a:ext>
                </a:extLst>
              </p:cNvPr>
              <p:cNvSpPr txBox="1"/>
              <p:nvPr/>
            </p:nvSpPr>
            <p:spPr>
              <a:xfrm>
                <a:off x="344766" y="5207384"/>
                <a:ext cx="1161324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>
                    <a:solidFill>
                      <a:srgbClr val="0070C0"/>
                    </a:solidFill>
                  </a:rPr>
                  <a:t>Si on appelle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𝐥𝐞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𝐧𝐨𝐦𝐛𝐫𝐞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𝐜𝐡𝐨𝐢𝐬𝐢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𝐩𝐚𝐫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800" b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𝐥</m:t>
                        </m:r>
                      </m:e>
                      <m:sup>
                        <m:r>
                          <a:rPr lang="fr-FR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𝐮𝐭𝐢𝐥𝐢𝐬𝐚𝐭𝐞𝐮𝐫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fr-FR" sz="2800" b="1" i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𝐞𝐱𝐩𝐫𝐢𝐦𝐞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𝐥𝐞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𝐬𝐮𝐥𝐭𝐚𝐭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𝐨𝐛𝐭𝐞𝐧𝐮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𝐞𝐧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𝐟𝐨𝐧𝐜𝐭𝐢𝐨𝐧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𝐝𝐞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6A63039-4FB0-4554-92FF-51A97D824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66" y="5207384"/>
                <a:ext cx="11613244" cy="954107"/>
              </a:xfrm>
              <a:prstGeom prst="rect">
                <a:avLst/>
              </a:prstGeom>
              <a:blipFill>
                <a:blip r:embed="rId4"/>
                <a:stretch>
                  <a:fillRect l="-1102" t="-5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6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BB40E-AF5F-4040-B233-A474C4FF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66" y="0"/>
            <a:ext cx="10515600" cy="1067660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30: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4C6FFD-97F3-4889-9CD4-93C21E3B4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54"/>
          <a:stretch/>
        </p:blipFill>
        <p:spPr>
          <a:xfrm>
            <a:off x="181449" y="1043865"/>
            <a:ext cx="7503118" cy="4216901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5A6C1F8-C0C2-4DF1-878C-2EFABB862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5984" y="151064"/>
            <a:ext cx="2620554" cy="18828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6A63039-4FB0-4554-92FF-51A97D824535}"/>
                  </a:ext>
                </a:extLst>
              </p:cNvPr>
              <p:cNvSpPr txBox="1"/>
              <p:nvPr/>
            </p:nvSpPr>
            <p:spPr>
              <a:xfrm>
                <a:off x="344766" y="5207384"/>
                <a:ext cx="1161324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>
                    <a:solidFill>
                      <a:srgbClr val="0070C0"/>
                    </a:solidFill>
                  </a:rPr>
                  <a:t>Si on appelle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𝐥𝐞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𝐧𝐨𝐦𝐛𝐫𝐞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𝐜𝐡𝐨𝐢𝐬𝐢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𝐩𝐚𝐫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800" b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𝐥</m:t>
                        </m:r>
                      </m:e>
                      <m:sup>
                        <m:r>
                          <a:rPr lang="fr-FR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𝐮𝐭𝐢𝐥𝐢𝐬𝐚𝐭𝐞𝐮𝐫</m:t>
                    </m:r>
                    <m:r>
                      <a:rPr lang="fr-FR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fr-FR" sz="2800" b="1" i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𝐞𝐱𝐩𝐫𝐢𝐦𝐞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𝐥𝐞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𝐬𝐮𝐥𝐭𝐚𝐭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𝐨𝐛𝐭𝐞𝐧𝐮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𝐞𝐧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𝐟𝐨𝐧𝐜𝐭𝐢𝐨𝐧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𝐝𝐞</m:t>
                      </m:r>
                      <m:r>
                        <a:rPr lang="fr-FR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6A63039-4FB0-4554-92FF-51A97D824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66" y="5207384"/>
                <a:ext cx="11613244" cy="954107"/>
              </a:xfrm>
              <a:prstGeom prst="rect">
                <a:avLst/>
              </a:prstGeom>
              <a:blipFill>
                <a:blip r:embed="rId4"/>
                <a:stretch>
                  <a:fillRect l="-1102" t="-5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5A6614B-52CF-40CA-AF16-A8B17449A762}"/>
                  </a:ext>
                </a:extLst>
              </p:cNvPr>
              <p:cNvSpPr txBox="1"/>
              <p:nvPr/>
            </p:nvSpPr>
            <p:spPr>
              <a:xfrm>
                <a:off x="3776642" y="2369428"/>
                <a:ext cx="12250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b="1" dirty="0">
                    <a:solidFill>
                      <a:schemeClr val="accent2"/>
                    </a:solidFill>
                  </a:rPr>
                  <a:t>X</a:t>
                </a:r>
                <a:r>
                  <a:rPr lang="fr-FR" sz="3200" b="1" dirty="0"/>
                  <a:t>  =  </a:t>
                </a:r>
                <a14:m>
                  <m:oMath xmlns:m="http://schemas.openxmlformats.org/officeDocument/2006/math">
                    <m:r>
                      <a:rPr lang="fr-FR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5A6614B-52CF-40CA-AF16-A8B17449A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642" y="2369428"/>
                <a:ext cx="1225015" cy="584775"/>
              </a:xfrm>
              <a:prstGeom prst="rect">
                <a:avLst/>
              </a:prstGeom>
              <a:blipFill>
                <a:blip r:embed="rId5"/>
                <a:stretch>
                  <a:fillRect l="-13000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BB7F413-127D-46D3-9BA7-F0A111130C9C}"/>
                  </a:ext>
                </a:extLst>
              </p:cNvPr>
              <p:cNvSpPr txBox="1"/>
              <p:nvPr/>
            </p:nvSpPr>
            <p:spPr>
              <a:xfrm>
                <a:off x="4075866" y="2953930"/>
                <a:ext cx="45700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b="1" dirty="0">
                    <a:solidFill>
                      <a:schemeClr val="accent2"/>
                    </a:solidFill>
                  </a:rPr>
                  <a:t>Étape 1</a:t>
                </a:r>
                <a:r>
                  <a:rPr lang="fr-FR" sz="3200" b="1" dirty="0"/>
                  <a:t>  = </a:t>
                </a:r>
                <a14:m>
                  <m:oMath xmlns:m="http://schemas.openxmlformats.org/officeDocument/2006/math">
                    <m:r>
                      <a:rPr lang="fr-FR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b="1" dirty="0"/>
                  <a:t>+ 4    ou  4 +</a:t>
                </a:r>
                <a:r>
                  <a:rPr lang="fr-FR" sz="32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BB7F413-127D-46D3-9BA7-F0A111130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866" y="2953930"/>
                <a:ext cx="4570034" cy="584775"/>
              </a:xfrm>
              <a:prstGeom prst="rect">
                <a:avLst/>
              </a:prstGeom>
              <a:blipFill>
                <a:blip r:embed="rId6"/>
                <a:stretch>
                  <a:fillRect l="-3471" t="-12632" b="-35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4A828F4-B37A-481F-8D23-4F979EE786EC}"/>
                  </a:ext>
                </a:extLst>
              </p:cNvPr>
              <p:cNvSpPr txBox="1"/>
              <p:nvPr/>
            </p:nvSpPr>
            <p:spPr>
              <a:xfrm>
                <a:off x="4941392" y="3714853"/>
                <a:ext cx="6612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b="1" dirty="0">
                    <a:solidFill>
                      <a:schemeClr val="accent2"/>
                    </a:solidFill>
                  </a:rPr>
                  <a:t>résultat</a:t>
                </a:r>
                <a:r>
                  <a:rPr lang="fr-FR" sz="3200" b="1" dirty="0"/>
                  <a:t> 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3200" b="1" i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r-FR" sz="3200" b="1" dirty="0"/>
                  <a:t>10  ou </a:t>
                </a:r>
                <a14:m>
                  <m:oMath xmlns:m="http://schemas.openxmlformats.org/officeDocument/2006/math"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32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4A828F4-B37A-481F-8D23-4F979EE78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392" y="3714853"/>
                <a:ext cx="6612901" cy="584775"/>
              </a:xfrm>
              <a:prstGeom prst="rect">
                <a:avLst/>
              </a:prstGeom>
              <a:blipFill>
                <a:blip r:embed="rId7"/>
                <a:stretch>
                  <a:fillRect l="-2399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D69D612-5EA8-42E4-A53B-7282FE0F02EE}"/>
                  </a:ext>
                </a:extLst>
              </p:cNvPr>
              <p:cNvSpPr txBox="1"/>
              <p:nvPr/>
            </p:nvSpPr>
            <p:spPr>
              <a:xfrm>
                <a:off x="3780175" y="6193414"/>
                <a:ext cx="69486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/>
                  <a:t>Le résultat de ce programme est 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fr-FR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fr-FR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800" b="1" dirty="0"/>
                  <a:t>    </a:t>
                </a:r>
                <a:endParaRPr lang="fr-FR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D69D612-5EA8-42E4-A53B-7282FE0F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175" y="6193414"/>
                <a:ext cx="6948633" cy="523220"/>
              </a:xfrm>
              <a:prstGeom prst="rect">
                <a:avLst/>
              </a:prstGeom>
              <a:blipFill>
                <a:blip r:embed="rId8"/>
                <a:stretch>
                  <a:fillRect l="-1754" t="-11628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2F27A01-F4DD-BAB7-E994-17DA12FC7639}"/>
                  </a:ext>
                </a:extLst>
              </p:cNvPr>
              <p:cNvSpPr txBox="1"/>
              <p:nvPr/>
            </p:nvSpPr>
            <p:spPr>
              <a:xfrm>
                <a:off x="9178183" y="4289989"/>
                <a:ext cx="2355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𝒐𝒖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2F27A01-F4DD-BAB7-E994-17DA12FC7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183" y="4289989"/>
                <a:ext cx="235596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èche : courbe vers le bas 10">
            <a:extLst>
              <a:ext uri="{FF2B5EF4-FFF2-40B4-BE49-F238E27FC236}">
                <a16:creationId xmlns:a16="http://schemas.microsoft.com/office/drawing/2014/main" id="{24B9A8A6-7FFC-6E6E-9759-3B81CC344612}"/>
              </a:ext>
            </a:extLst>
          </p:cNvPr>
          <p:cNvSpPr/>
          <p:nvPr/>
        </p:nvSpPr>
        <p:spPr>
          <a:xfrm>
            <a:off x="9930213" y="3486684"/>
            <a:ext cx="640935" cy="324740"/>
          </a:xfrm>
          <a:prstGeom prst="curvedDownArrow">
            <a:avLst/>
          </a:prstGeom>
          <a:solidFill>
            <a:srgbClr val="00C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 : courbe vers le bas 11">
            <a:extLst>
              <a:ext uri="{FF2B5EF4-FFF2-40B4-BE49-F238E27FC236}">
                <a16:creationId xmlns:a16="http://schemas.microsoft.com/office/drawing/2014/main" id="{D2406408-A2A0-9FE0-2771-74BCDEEF679C}"/>
              </a:ext>
            </a:extLst>
          </p:cNvPr>
          <p:cNvSpPr/>
          <p:nvPr/>
        </p:nvSpPr>
        <p:spPr>
          <a:xfrm>
            <a:off x="9954426" y="3459623"/>
            <a:ext cx="1283294" cy="324740"/>
          </a:xfrm>
          <a:prstGeom prst="curved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1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F980B-56C3-4DB0-BB08-C11E74D2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993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31: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F59DE51-C920-4387-815D-08B454CB6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443" y="131457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F59DE51-C920-4387-815D-08B454CB6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443" y="1314570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0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Question 3:</a:t>
            </a:r>
          </a:p>
        </p:txBody>
      </p:sp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881158" y="1428736"/>
          <a:ext cx="4071966" cy="11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203040" progId="Equation.DSMT4">
                  <p:embed/>
                </p:oleObj>
              </mc:Choice>
              <mc:Fallback>
                <p:oleObj name="Equation" r:id="rId2" imgW="711000" imgH="203040" progId="Equation.DSMT4">
                  <p:embed/>
                  <p:pic>
                    <p:nvPicPr>
                      <p:cNvPr id="4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58" y="1428736"/>
                        <a:ext cx="4071966" cy="1163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F980B-56C3-4DB0-BB08-C11E74D2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993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Question 31: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F59DE51-C920-4387-815D-08B454CB6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443" y="131457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F59DE51-C920-4387-815D-08B454CB6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443" y="1314570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DEBD9CC-D579-46EB-8BAE-81D98D9E7E42}"/>
                  </a:ext>
                </a:extLst>
              </p:cNvPr>
              <p:cNvSpPr txBox="1"/>
              <p:nvPr/>
            </p:nvSpPr>
            <p:spPr>
              <a:xfrm>
                <a:off x="692299" y="3608282"/>
                <a:ext cx="1537600" cy="878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×7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fr-FR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×9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DEBD9CC-D579-46EB-8BAE-81D98D9E7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99" y="3608282"/>
                <a:ext cx="1537600" cy="878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226EF8A-C640-47C1-A9FC-D4636A4F57E8}"/>
                  </a:ext>
                </a:extLst>
              </p:cNvPr>
              <p:cNvSpPr txBox="1"/>
              <p:nvPr/>
            </p:nvSpPr>
            <p:spPr>
              <a:xfrm>
                <a:off x="729182" y="4670445"/>
                <a:ext cx="1101584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226EF8A-C640-47C1-A9FC-D4636A4F5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82" y="4670445"/>
                <a:ext cx="1101584" cy="879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C58B846-1291-4054-A1BB-165D82B7F7E5}"/>
                  </a:ext>
                </a:extLst>
              </p:cNvPr>
              <p:cNvSpPr txBox="1"/>
              <p:nvPr/>
            </p:nvSpPr>
            <p:spPr>
              <a:xfrm>
                <a:off x="729182" y="2349473"/>
                <a:ext cx="1031436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C58B846-1291-4054-A1BB-165D82B7F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82" y="2349473"/>
                <a:ext cx="1031436" cy="900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00F1DA6-CCE2-4105-B8CA-649F0D90182D}"/>
                  </a:ext>
                </a:extLst>
              </p:cNvPr>
              <p:cNvSpPr txBox="1"/>
              <p:nvPr/>
            </p:nvSpPr>
            <p:spPr>
              <a:xfrm>
                <a:off x="1503682" y="2507208"/>
                <a:ext cx="5709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32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00F1DA6-CCE2-4105-B8CA-649F0D901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2" y="2507208"/>
                <a:ext cx="57099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7851E51-36D7-44B7-BFD4-E603BE344A90}"/>
                  </a:ext>
                </a:extLst>
              </p:cNvPr>
              <p:cNvSpPr txBox="1"/>
              <p:nvPr/>
            </p:nvSpPr>
            <p:spPr>
              <a:xfrm>
                <a:off x="1999245" y="2314483"/>
                <a:ext cx="481221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fr-F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7851E51-36D7-44B7-BFD4-E603BE344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245" y="2314483"/>
                <a:ext cx="481221" cy="8995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2F86D49-4867-4523-92E3-DA3A56D511D0}"/>
                  </a:ext>
                </a:extLst>
              </p:cNvPr>
              <p:cNvSpPr txBox="1"/>
              <p:nvPr/>
            </p:nvSpPr>
            <p:spPr>
              <a:xfrm>
                <a:off x="1987223" y="2292436"/>
                <a:ext cx="505267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2F86D49-4867-4523-92E3-DA3A56D51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223" y="2292436"/>
                <a:ext cx="505267" cy="10143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 21">
            <a:extLst>
              <a:ext uri="{FF2B5EF4-FFF2-40B4-BE49-F238E27FC236}">
                <a16:creationId xmlns:a16="http://schemas.microsoft.com/office/drawing/2014/main" id="{4EFFB586-5A67-4BCB-8F06-120044AC24A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5369" y="1437185"/>
            <a:ext cx="623874" cy="58546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FAF718F-987A-4554-9C1E-196B542FA4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9721" y="1306571"/>
            <a:ext cx="2671148" cy="5091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9DE4C94-07B2-4289-80E2-6CDB4F9FDC23}"/>
                  </a:ext>
                </a:extLst>
              </p:cNvPr>
              <p:cNvSpPr txBox="1"/>
              <p:nvPr/>
            </p:nvSpPr>
            <p:spPr>
              <a:xfrm>
                <a:off x="695537" y="5665908"/>
                <a:ext cx="1101584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9DE4C94-07B2-4289-80E2-6CDB4F9FD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37" y="5665908"/>
                <a:ext cx="1101584" cy="8792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A80F546-FB14-4448-A52F-C4520DB5DE3B}"/>
              </a:ext>
            </a:extLst>
          </p:cNvPr>
          <p:cNvCxnSpPr/>
          <p:nvPr/>
        </p:nvCxnSpPr>
        <p:spPr>
          <a:xfrm flipH="1">
            <a:off x="1857005" y="3654256"/>
            <a:ext cx="284480" cy="33759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92C6973-21F3-42BE-A43E-AF1C9ACF8C61}"/>
              </a:ext>
            </a:extLst>
          </p:cNvPr>
          <p:cNvCxnSpPr/>
          <p:nvPr/>
        </p:nvCxnSpPr>
        <p:spPr>
          <a:xfrm flipH="1">
            <a:off x="1361442" y="4160130"/>
            <a:ext cx="284480" cy="33759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CFA78DF-0AF4-0B12-FD9C-3FF82B88C56D}"/>
              </a:ext>
            </a:extLst>
          </p:cNvPr>
          <p:cNvSpPr txBox="1"/>
          <p:nvPr/>
        </p:nvSpPr>
        <p:spPr>
          <a:xfrm>
            <a:off x="3232727" y="1413164"/>
            <a:ext cx="345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Diviser c’est</a:t>
            </a:r>
            <a:r>
              <a:rPr lang="fr-FR" dirty="0">
                <a:solidFill>
                  <a:schemeClr val="accent2"/>
                </a:solidFill>
              </a:rPr>
              <a:t> multiplier </a:t>
            </a:r>
            <a:r>
              <a:rPr lang="fr-FR" dirty="0"/>
              <a:t>par </a:t>
            </a:r>
            <a:r>
              <a:rPr lang="fr-FR" dirty="0">
                <a:solidFill>
                  <a:srgbClr val="00B0F0"/>
                </a:solidFill>
              </a:rPr>
              <a:t>l’inverse</a:t>
            </a:r>
          </a:p>
        </p:txBody>
      </p:sp>
    </p:spTree>
    <p:extLst>
      <p:ext uri="{BB962C8B-B14F-4D97-AF65-F5344CB8AC3E}">
        <p14:creationId xmlns:p14="http://schemas.microsoft.com/office/powerpoint/2010/main" val="399545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9" grpId="2"/>
      <p:bldP spid="10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4" y="428604"/>
            <a:ext cx="4429156" cy="34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186502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Question 32: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(D’).</a:t>
            </a: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Complète: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5310182" y="2714620"/>
            <a:ext cx="4929222" cy="1588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595934" y="3286124"/>
            <a:ext cx="4929222" cy="1588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738678" y="2643183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(D) </a:t>
            </a: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4952992" y="3429000"/>
            <a:ext cx="642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(D’) </a:t>
            </a: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/>
        </p:nvGraphicFramePr>
        <p:xfrm>
          <a:off x="4439817" y="4059476"/>
          <a:ext cx="4605995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71520" imgH="774360" progId="Equation.DSMT4">
                  <p:embed/>
                </p:oleObj>
              </mc:Choice>
              <mc:Fallback>
                <p:oleObj name="Equation" r:id="rId3" imgW="2171520" imgH="774360" progId="Equation.DSMT4">
                  <p:embed/>
                  <p:pic>
                    <p:nvPicPr>
                      <p:cNvPr id="13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7" y="4059476"/>
                        <a:ext cx="4605995" cy="1643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95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4" y="428604"/>
            <a:ext cx="4429156" cy="34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186502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Réponse 32: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(D’).</a:t>
            </a: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Complète: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5310182" y="2714620"/>
            <a:ext cx="4929222" cy="1588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595934" y="3286124"/>
            <a:ext cx="4929222" cy="1588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738678" y="2643183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(D) </a:t>
            </a: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4952992" y="3429000"/>
            <a:ext cx="642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(D’) </a:t>
            </a: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/>
        </p:nvGraphicFramePr>
        <p:xfrm>
          <a:off x="4439817" y="4645166"/>
          <a:ext cx="4605995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71520" imgH="774360" progId="Equation.DSMT4">
                  <p:embed/>
                </p:oleObj>
              </mc:Choice>
              <mc:Fallback>
                <p:oleObj name="Equation" r:id="rId3" imgW="2171520" imgH="774360" progId="Equation.DSMT4">
                  <p:embed/>
                  <p:pic>
                    <p:nvPicPr>
                      <p:cNvPr id="13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7" y="4645166"/>
                        <a:ext cx="4605995" cy="1643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331E976F-63AF-4238-A822-C4D1A397D4E5}"/>
              </a:ext>
            </a:extLst>
          </p:cNvPr>
          <p:cNvSpPr txBox="1"/>
          <p:nvPr/>
        </p:nvSpPr>
        <p:spPr>
          <a:xfrm>
            <a:off x="1981201" y="3755490"/>
            <a:ext cx="7777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Petit triangle: AED ; ses trois cotés sont </a:t>
            </a:r>
            <a:r>
              <a:rPr lang="fr-FR" sz="2800" i="1" dirty="0">
                <a:solidFill>
                  <a:srgbClr val="00B050"/>
                </a:solidFill>
              </a:rPr>
              <a:t>AE, DA et ED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8400B9-1F6D-4138-AD86-14A2ED72DB04}"/>
              </a:ext>
            </a:extLst>
          </p:cNvPr>
          <p:cNvSpPr txBox="1"/>
          <p:nvPr/>
        </p:nvSpPr>
        <p:spPr>
          <a:xfrm>
            <a:off x="8167702" y="3736748"/>
            <a:ext cx="169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sz="2800" i="1" dirty="0">
                <a:solidFill>
                  <a:srgbClr val="00B050"/>
                </a:solidFill>
              </a:rPr>
              <a:t>DA      ED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F3723B4-9F18-48DC-8BDE-249B48B4B753}"/>
              </a:ext>
            </a:extLst>
          </p:cNvPr>
          <p:cNvSpPr txBox="1"/>
          <p:nvPr/>
        </p:nvSpPr>
        <p:spPr>
          <a:xfrm>
            <a:off x="2050940" y="4107760"/>
            <a:ext cx="7244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Gd triangle  ABC;  ses côtés sont </a:t>
            </a:r>
            <a:r>
              <a:rPr lang="fr-FR" sz="2800" i="1" dirty="0"/>
              <a:t>CA,    AB   et  BC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FC693FA-71DB-4CE2-B3B3-0B82795383F1}"/>
              </a:ext>
            </a:extLst>
          </p:cNvPr>
          <p:cNvSpPr txBox="1"/>
          <p:nvPr/>
        </p:nvSpPr>
        <p:spPr>
          <a:xfrm>
            <a:off x="6763988" y="4119141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/>
              <a:t>CA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3EFF174-7CFF-4F94-8BCE-2A5A832F4F1F}"/>
              </a:ext>
            </a:extLst>
          </p:cNvPr>
          <p:cNvSpPr txBox="1"/>
          <p:nvPr/>
        </p:nvSpPr>
        <p:spPr>
          <a:xfrm>
            <a:off x="5310182" y="5779206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4368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15808 0.218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12344 0.2423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allAtOnce"/>
      <p:bldP spid="12" grpId="0" build="allAtOnce"/>
      <p:bldP spid="14" grpId="0"/>
      <p:bldP spid="14" grpId="1" build="allAtOnce"/>
      <p:bldP spid="14" grpId="2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Réponse 3:</a:t>
            </a:r>
          </a:p>
        </p:txBody>
      </p:sp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881159" y="1428736"/>
          <a:ext cx="3417887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203040" progId="Equation.DSMT4">
                  <p:embed/>
                </p:oleObj>
              </mc:Choice>
              <mc:Fallback>
                <p:oleObj name="Equation" r:id="rId2" imgW="596880" imgH="203040" progId="Equation.DSMT4">
                  <p:embed/>
                  <p:pic>
                    <p:nvPicPr>
                      <p:cNvPr id="4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59" y="1428736"/>
                        <a:ext cx="3417887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lipse 4"/>
          <p:cNvSpPr/>
          <p:nvPr/>
        </p:nvSpPr>
        <p:spPr>
          <a:xfrm>
            <a:off x="2738414" y="1500174"/>
            <a:ext cx="1714512" cy="1000132"/>
          </a:xfrm>
          <a:prstGeom prst="ellipse">
            <a:avLst/>
          </a:prstGeom>
          <a:solidFill>
            <a:srgbClr val="FFC000">
              <a:alpha val="41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3452794" y="2500306"/>
            <a:ext cx="357190" cy="642942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481" y="3286124"/>
            <a:ext cx="714380" cy="62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6" name="Espace réservé du contenu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551787"/>
              </p:ext>
            </p:extLst>
          </p:nvPr>
        </p:nvGraphicFramePr>
        <p:xfrm>
          <a:off x="1881159" y="3016376"/>
          <a:ext cx="2982913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203040" progId="Equation.DSMT4">
                  <p:embed/>
                </p:oleObj>
              </mc:Choice>
              <mc:Fallback>
                <p:oleObj name="Equation" r:id="rId5" imgW="520560" imgH="203040" progId="Equation.DSMT4">
                  <p:embed/>
                  <p:pic>
                    <p:nvPicPr>
                      <p:cNvPr id="8196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59" y="3016376"/>
                        <a:ext cx="2982913" cy="1163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Espace réservé du contenu 3"/>
          <p:cNvGraphicFramePr>
            <a:graphicFrameLocks noChangeAspect="1"/>
          </p:cNvGraphicFramePr>
          <p:nvPr/>
        </p:nvGraphicFramePr>
        <p:xfrm>
          <a:off x="1952597" y="4500571"/>
          <a:ext cx="16732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1960" imgH="177480" progId="Equation.DSMT4">
                  <p:embed/>
                </p:oleObj>
              </mc:Choice>
              <mc:Fallback>
                <p:oleObj name="Equation" r:id="rId7" imgW="291960" imgH="177480" progId="Equation.DSMT4">
                  <p:embed/>
                  <p:pic>
                    <p:nvPicPr>
                      <p:cNvPr id="8197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97" y="4500571"/>
                        <a:ext cx="167322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64" y="1357313"/>
            <a:ext cx="2071687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re 1"/>
          <p:cNvSpPr>
            <a:spLocks noGrp="1"/>
          </p:cNvSpPr>
          <p:nvPr>
            <p:ph type="title"/>
          </p:nvPr>
        </p:nvSpPr>
        <p:spPr>
          <a:xfrm>
            <a:off x="2095500" y="0"/>
            <a:ext cx="8229600" cy="1143000"/>
          </a:xfrm>
        </p:spPr>
        <p:txBody>
          <a:bodyPr/>
          <a:lstStyle/>
          <a:p>
            <a:r>
              <a:rPr lang="fr-FR">
                <a:solidFill>
                  <a:srgbClr val="00B050"/>
                </a:solidFill>
              </a:rPr>
              <a:t>Question 4: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6900" y="984766"/>
            <a:ext cx="8229600" cy="5643562"/>
          </a:xfrm>
        </p:spPr>
        <p:txBody>
          <a:bodyPr rtlCol="0">
            <a:normAutofit fontScale="92500" lnSpcReduction="20000"/>
          </a:bodyPr>
          <a:lstStyle/>
          <a:p>
            <a:pPr>
              <a:buNone/>
              <a:defRPr/>
            </a:pPr>
            <a:r>
              <a:rPr lang="fr-FR" dirty="0"/>
              <a:t>Aire et volume: </a:t>
            </a:r>
          </a:p>
          <a:p>
            <a:pPr>
              <a:buNone/>
              <a:defRPr/>
            </a:pPr>
            <a:r>
              <a:rPr lang="fr-FR" dirty="0">
                <a:latin typeface="Arial"/>
                <a:cs typeface="Arial"/>
              </a:rPr>
              <a:t>			 ☻				 ☻</a:t>
            </a:r>
          </a:p>
          <a:p>
            <a:pPr>
              <a:buNone/>
              <a:defRPr/>
            </a:pPr>
            <a:endParaRPr lang="fr-FR" sz="1200" dirty="0">
              <a:latin typeface="Arial"/>
              <a:cs typeface="Arial"/>
            </a:endParaRPr>
          </a:p>
          <a:p>
            <a:pPr>
              <a:buNone/>
              <a:defRPr/>
            </a:pPr>
            <a:endParaRPr lang="fr-FR" sz="1200" dirty="0">
              <a:latin typeface="Arial"/>
              <a:cs typeface="Arial"/>
            </a:endParaRPr>
          </a:p>
          <a:p>
            <a:pPr>
              <a:buNone/>
              <a:defRPr/>
            </a:pPr>
            <a:r>
              <a:rPr lang="fr-FR" sz="1200" dirty="0">
                <a:latin typeface="Arial"/>
                <a:cs typeface="Arial"/>
              </a:rPr>
              <a:t>			   </a:t>
            </a:r>
            <a:r>
              <a:rPr lang="fr-FR" dirty="0">
                <a:latin typeface="Arial"/>
                <a:cs typeface="Arial"/>
              </a:rPr>
              <a:t>☻				 ☻</a:t>
            </a:r>
          </a:p>
          <a:p>
            <a:pPr>
              <a:buNone/>
              <a:defRPr/>
            </a:pPr>
            <a:endParaRPr lang="fr-FR" sz="1200" dirty="0">
              <a:latin typeface="Arial"/>
              <a:cs typeface="Arial"/>
            </a:endParaRPr>
          </a:p>
          <a:p>
            <a:pPr>
              <a:buNone/>
              <a:defRPr/>
            </a:pPr>
            <a:endParaRPr lang="fr-FR" sz="1200" dirty="0">
              <a:latin typeface="Arial"/>
              <a:cs typeface="Arial"/>
            </a:endParaRPr>
          </a:p>
          <a:p>
            <a:pPr>
              <a:buNone/>
              <a:defRPr/>
            </a:pPr>
            <a:r>
              <a:rPr lang="fr-FR" sz="1200" dirty="0">
                <a:latin typeface="Arial"/>
                <a:cs typeface="Arial"/>
              </a:rPr>
              <a:t>			</a:t>
            </a:r>
            <a:r>
              <a:rPr lang="fr-FR" dirty="0">
                <a:latin typeface="Arial"/>
                <a:cs typeface="Arial"/>
              </a:rPr>
              <a:t>  ☻				 ☻</a:t>
            </a:r>
          </a:p>
          <a:p>
            <a:pPr>
              <a:buNone/>
              <a:defRPr/>
            </a:pPr>
            <a:endParaRPr lang="fr-FR" sz="1200" dirty="0">
              <a:latin typeface="Arial"/>
              <a:cs typeface="Arial"/>
            </a:endParaRPr>
          </a:p>
          <a:p>
            <a:pPr>
              <a:buNone/>
              <a:defRPr/>
            </a:pPr>
            <a:endParaRPr lang="fr-FR" sz="1200" dirty="0">
              <a:latin typeface="Arial"/>
              <a:cs typeface="Arial"/>
            </a:endParaRPr>
          </a:p>
          <a:p>
            <a:pPr>
              <a:buNone/>
              <a:defRPr/>
            </a:pPr>
            <a:r>
              <a:rPr lang="fr-FR" sz="1200" dirty="0">
                <a:latin typeface="Arial"/>
                <a:cs typeface="Arial"/>
              </a:rPr>
              <a:t>			   </a:t>
            </a:r>
            <a:r>
              <a:rPr lang="fr-FR" dirty="0">
                <a:latin typeface="Arial"/>
                <a:cs typeface="Arial"/>
              </a:rPr>
              <a:t>☻</a:t>
            </a:r>
            <a:r>
              <a:rPr lang="fr-FR" sz="3000" dirty="0">
                <a:latin typeface="Arial"/>
                <a:cs typeface="Arial"/>
              </a:rPr>
              <a:t>				</a:t>
            </a:r>
            <a:r>
              <a:rPr lang="fr-FR" dirty="0">
                <a:latin typeface="Arial"/>
                <a:cs typeface="Arial"/>
              </a:rPr>
              <a:t> ☻</a:t>
            </a:r>
            <a:endParaRPr lang="fr-FR" sz="3000" dirty="0">
              <a:latin typeface="Arial"/>
              <a:cs typeface="Arial"/>
            </a:endParaRPr>
          </a:p>
          <a:p>
            <a:pPr>
              <a:buNone/>
              <a:defRPr/>
            </a:pPr>
            <a:endParaRPr lang="fr-FR" sz="1200" dirty="0">
              <a:latin typeface="Arial"/>
              <a:cs typeface="Arial"/>
            </a:endParaRPr>
          </a:p>
          <a:p>
            <a:pPr>
              <a:buNone/>
              <a:defRPr/>
            </a:pPr>
            <a:endParaRPr lang="fr-FR" sz="1200" dirty="0">
              <a:latin typeface="Arial"/>
              <a:cs typeface="Arial"/>
            </a:endParaRPr>
          </a:p>
          <a:p>
            <a:pPr>
              <a:buNone/>
              <a:defRPr/>
            </a:pPr>
            <a:r>
              <a:rPr lang="fr-FR" dirty="0">
                <a:latin typeface="Arial"/>
                <a:cs typeface="Arial"/>
              </a:rPr>
              <a:t>			  ☻ 				 ☻ 	</a:t>
            </a:r>
            <a:r>
              <a:rPr lang="fr-FR" sz="1200" dirty="0">
                <a:latin typeface="Arial"/>
                <a:cs typeface="Arial"/>
              </a:rPr>
              <a:t>	</a:t>
            </a:r>
          </a:p>
          <a:p>
            <a:pPr>
              <a:buNone/>
              <a:defRPr/>
            </a:pPr>
            <a:endParaRPr lang="fr-FR" sz="1500" dirty="0"/>
          </a:p>
          <a:p>
            <a:pPr>
              <a:buNone/>
              <a:defRPr/>
            </a:pPr>
            <a:r>
              <a:rPr lang="fr-FR" sz="1600" dirty="0"/>
              <a:t>			  </a:t>
            </a:r>
            <a:r>
              <a:rPr lang="fr-FR" dirty="0">
                <a:latin typeface="Arial"/>
                <a:cs typeface="Arial"/>
              </a:rPr>
              <a:t> ☻				 ☻</a:t>
            </a:r>
            <a:endParaRPr lang="fr-FR" dirty="0"/>
          </a:p>
          <a:p>
            <a:pPr>
              <a:buNone/>
              <a:defRPr/>
            </a:pPr>
            <a:r>
              <a:rPr lang="fr-FR" sz="1600" dirty="0"/>
              <a:t>			</a:t>
            </a:r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22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28" name="Rectangle 3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229" name="Rectangle 5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9230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4814" y="1329533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Rectangle 5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9232" name="Picture 5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81235" y="3133584"/>
            <a:ext cx="7858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3" name="Rectangle 6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9234" name="Picture 6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9126" y="5715000"/>
            <a:ext cx="7334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Rectangle 6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9236" name="Picture 6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1634" y="3974174"/>
            <a:ext cx="7858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Rectangle 64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238" name="Rectangle 6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9239" name="Picture 6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1561" y="2116743"/>
            <a:ext cx="7254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0" name="Rectangle 6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9241" name="Picture 6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671" y="4921390"/>
            <a:ext cx="785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ZoneTexte 82"/>
          <p:cNvSpPr txBox="1">
            <a:spLocks noChangeArrowheads="1"/>
          </p:cNvSpPr>
          <p:nvPr/>
        </p:nvSpPr>
        <p:spPr bwMode="auto">
          <a:xfrm>
            <a:off x="4188273" y="888206"/>
            <a:ext cx="5500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Relie chaque figure à sa formule d’aire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3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64" y="1357313"/>
            <a:ext cx="2071687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re 1"/>
          <p:cNvSpPr>
            <a:spLocks noGrp="1"/>
          </p:cNvSpPr>
          <p:nvPr>
            <p:ph type="title"/>
          </p:nvPr>
        </p:nvSpPr>
        <p:spPr>
          <a:xfrm>
            <a:off x="2095500" y="0"/>
            <a:ext cx="8229600" cy="1143000"/>
          </a:xfrm>
        </p:spPr>
        <p:txBody>
          <a:bodyPr/>
          <a:lstStyle/>
          <a:p>
            <a:r>
              <a:rPr lang="fr-FR">
                <a:solidFill>
                  <a:srgbClr val="00B050"/>
                </a:solidFill>
              </a:rPr>
              <a:t>Réponse 4: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4063" y="928688"/>
            <a:ext cx="8229600" cy="5643562"/>
          </a:xfrm>
        </p:spPr>
        <p:txBody>
          <a:bodyPr rtlCol="0">
            <a:normAutofit fontScale="92500" lnSpcReduction="20000"/>
          </a:bodyPr>
          <a:lstStyle/>
          <a:p>
            <a:pPr>
              <a:buNone/>
              <a:defRPr/>
            </a:pPr>
            <a:r>
              <a:rPr lang="fr-FR" dirty="0"/>
              <a:t>Aire et volume:</a:t>
            </a:r>
          </a:p>
          <a:p>
            <a:pPr>
              <a:buNone/>
              <a:defRPr/>
            </a:pPr>
            <a:r>
              <a:rPr lang="fr-FR" dirty="0">
                <a:latin typeface="Arial"/>
                <a:cs typeface="Arial"/>
              </a:rPr>
              <a:t>			 ☻				 ☻</a:t>
            </a:r>
          </a:p>
          <a:p>
            <a:pPr>
              <a:buNone/>
              <a:defRPr/>
            </a:pPr>
            <a:endParaRPr lang="fr-FR" sz="1200" dirty="0">
              <a:latin typeface="Arial"/>
              <a:cs typeface="Arial"/>
            </a:endParaRPr>
          </a:p>
          <a:p>
            <a:pPr>
              <a:buNone/>
              <a:defRPr/>
            </a:pPr>
            <a:endParaRPr lang="fr-FR" sz="1200" dirty="0">
              <a:latin typeface="Arial"/>
              <a:cs typeface="Arial"/>
            </a:endParaRPr>
          </a:p>
          <a:p>
            <a:pPr>
              <a:buNone/>
              <a:defRPr/>
            </a:pPr>
            <a:r>
              <a:rPr lang="fr-FR" sz="1200" dirty="0">
                <a:latin typeface="Arial"/>
                <a:cs typeface="Arial"/>
              </a:rPr>
              <a:t>			   </a:t>
            </a:r>
            <a:r>
              <a:rPr lang="fr-FR" dirty="0">
                <a:latin typeface="Arial"/>
                <a:cs typeface="Arial"/>
              </a:rPr>
              <a:t>☻				 ☻</a:t>
            </a:r>
          </a:p>
          <a:p>
            <a:pPr>
              <a:buNone/>
              <a:defRPr/>
            </a:pPr>
            <a:endParaRPr lang="fr-FR" sz="1200" dirty="0">
              <a:latin typeface="Arial"/>
              <a:cs typeface="Arial"/>
            </a:endParaRPr>
          </a:p>
          <a:p>
            <a:pPr>
              <a:buNone/>
              <a:defRPr/>
            </a:pPr>
            <a:endParaRPr lang="fr-FR" sz="1200" dirty="0">
              <a:latin typeface="Arial"/>
              <a:cs typeface="Arial"/>
            </a:endParaRPr>
          </a:p>
          <a:p>
            <a:pPr>
              <a:buNone/>
              <a:defRPr/>
            </a:pPr>
            <a:r>
              <a:rPr lang="fr-FR" sz="1200" dirty="0">
                <a:latin typeface="Arial"/>
                <a:cs typeface="Arial"/>
              </a:rPr>
              <a:t>			</a:t>
            </a:r>
            <a:r>
              <a:rPr lang="fr-FR" dirty="0">
                <a:latin typeface="Arial"/>
                <a:cs typeface="Arial"/>
              </a:rPr>
              <a:t>  ☻				 ☻</a:t>
            </a:r>
          </a:p>
          <a:p>
            <a:pPr>
              <a:buNone/>
              <a:defRPr/>
            </a:pPr>
            <a:endParaRPr lang="fr-FR" sz="1200" dirty="0">
              <a:latin typeface="Arial"/>
              <a:cs typeface="Arial"/>
            </a:endParaRPr>
          </a:p>
          <a:p>
            <a:pPr>
              <a:buNone/>
              <a:defRPr/>
            </a:pPr>
            <a:endParaRPr lang="fr-FR" sz="1200" dirty="0">
              <a:latin typeface="Arial"/>
              <a:cs typeface="Arial"/>
            </a:endParaRPr>
          </a:p>
          <a:p>
            <a:pPr>
              <a:buNone/>
              <a:defRPr/>
            </a:pPr>
            <a:r>
              <a:rPr lang="fr-FR" sz="1200" dirty="0">
                <a:latin typeface="Arial"/>
                <a:cs typeface="Arial"/>
              </a:rPr>
              <a:t>			   </a:t>
            </a:r>
            <a:r>
              <a:rPr lang="fr-FR" dirty="0">
                <a:latin typeface="Arial"/>
                <a:cs typeface="Arial"/>
              </a:rPr>
              <a:t>☻</a:t>
            </a:r>
            <a:r>
              <a:rPr lang="fr-FR" sz="3000" dirty="0">
                <a:latin typeface="Arial"/>
                <a:cs typeface="Arial"/>
              </a:rPr>
              <a:t>				</a:t>
            </a:r>
            <a:r>
              <a:rPr lang="fr-FR" dirty="0">
                <a:latin typeface="Arial"/>
                <a:cs typeface="Arial"/>
              </a:rPr>
              <a:t> ☻</a:t>
            </a:r>
            <a:endParaRPr lang="fr-FR" sz="3000" dirty="0">
              <a:latin typeface="Arial"/>
              <a:cs typeface="Arial"/>
            </a:endParaRPr>
          </a:p>
          <a:p>
            <a:pPr>
              <a:buNone/>
              <a:defRPr/>
            </a:pPr>
            <a:endParaRPr lang="fr-FR" sz="1200" dirty="0">
              <a:latin typeface="Arial"/>
              <a:cs typeface="Arial"/>
            </a:endParaRPr>
          </a:p>
          <a:p>
            <a:pPr>
              <a:buNone/>
              <a:defRPr/>
            </a:pPr>
            <a:endParaRPr lang="fr-FR" sz="1200" dirty="0">
              <a:latin typeface="Arial"/>
              <a:cs typeface="Arial"/>
            </a:endParaRPr>
          </a:p>
          <a:p>
            <a:pPr>
              <a:buNone/>
              <a:defRPr/>
            </a:pPr>
            <a:r>
              <a:rPr lang="fr-FR" dirty="0">
                <a:latin typeface="Arial"/>
                <a:cs typeface="Arial"/>
              </a:rPr>
              <a:t>			  ☻ 				 ☻ 	</a:t>
            </a:r>
            <a:r>
              <a:rPr lang="fr-FR" sz="1200" dirty="0">
                <a:latin typeface="Arial"/>
                <a:cs typeface="Arial"/>
              </a:rPr>
              <a:t>	</a:t>
            </a:r>
          </a:p>
          <a:p>
            <a:pPr>
              <a:buNone/>
              <a:defRPr/>
            </a:pPr>
            <a:endParaRPr lang="fr-FR" sz="1500" dirty="0"/>
          </a:p>
          <a:p>
            <a:pPr>
              <a:buNone/>
              <a:defRPr/>
            </a:pPr>
            <a:r>
              <a:rPr lang="fr-FR" sz="1600" dirty="0"/>
              <a:t>			  </a:t>
            </a:r>
            <a:r>
              <a:rPr lang="fr-FR" dirty="0">
                <a:latin typeface="Arial"/>
                <a:cs typeface="Arial"/>
              </a:rPr>
              <a:t> ☻				 ☻</a:t>
            </a:r>
            <a:endParaRPr lang="fr-FR" dirty="0"/>
          </a:p>
          <a:p>
            <a:pPr>
              <a:buNone/>
              <a:defRPr/>
            </a:pPr>
            <a:r>
              <a:rPr lang="fr-FR" sz="1600" dirty="0"/>
              <a:t>			</a:t>
            </a:r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sz="1600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  <a:p>
            <a:pPr>
              <a:buNone/>
              <a:defRPr/>
            </a:pPr>
            <a:endParaRPr lang="fr-FR" dirty="0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251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252" name="Rectangle 3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253" name="Rectangle 5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0254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7689" y="1269998"/>
            <a:ext cx="857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Rectangle 5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0256" name="Picture 5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4878" y="3096418"/>
            <a:ext cx="7858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Rectangle 6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0258" name="Picture 6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9126" y="5715000"/>
            <a:ext cx="7334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9" name="Rectangle 6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0260" name="Picture 6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4811" y="3952081"/>
            <a:ext cx="7858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1" name="Rectangle 64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262" name="Rectangle 6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0263" name="Picture 6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3976" y="2049459"/>
            <a:ext cx="7254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4" name="Rectangle 6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0265" name="Picture 6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3976" y="4893808"/>
            <a:ext cx="785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cteur droit avec flèche 26"/>
          <p:cNvCxnSpPr/>
          <p:nvPr/>
        </p:nvCxnSpPr>
        <p:spPr>
          <a:xfrm flipV="1">
            <a:off x="4411082" y="1535908"/>
            <a:ext cx="3357563" cy="164306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310064" y="2377414"/>
            <a:ext cx="3429000" cy="26431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4369227" y="4181210"/>
            <a:ext cx="3357563" cy="85725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4238625" y="3270382"/>
            <a:ext cx="3500437" cy="9286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4381500" y="2428875"/>
            <a:ext cx="3429000" cy="32861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16200000" flipH="1">
            <a:off x="3845720" y="1893093"/>
            <a:ext cx="4214813" cy="34290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116DCB5-DDFB-4D43-8768-394B1127D7AD}"/>
                  </a:ext>
                </a:extLst>
              </p:cNvPr>
              <p:cNvSpPr txBox="1"/>
              <p:nvPr/>
            </p:nvSpPr>
            <p:spPr>
              <a:xfrm>
                <a:off x="8517108" y="3014523"/>
                <a:ext cx="494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fr-FR" sz="2800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116DCB5-DDFB-4D43-8768-394B1127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108" y="3014523"/>
                <a:ext cx="49404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32DFBF3B-D7AB-468E-9B6A-FF47B1C854BF}"/>
                  </a:ext>
                </a:extLst>
              </p:cNvPr>
              <p:cNvSpPr txBox="1"/>
              <p:nvPr/>
            </p:nvSpPr>
            <p:spPr>
              <a:xfrm>
                <a:off x="8642185" y="5600700"/>
                <a:ext cx="494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fr-FR" sz="2800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32DFBF3B-D7AB-468E-9B6A-FF47B1C85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185" y="5600700"/>
                <a:ext cx="4940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1713</Words>
  <Application>Microsoft Office PowerPoint</Application>
  <PresentationFormat>Grand écran</PresentationFormat>
  <Paragraphs>423</Paragraphs>
  <Slides>62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74" baseType="lpstr">
      <vt:lpstr>Algerian</vt:lpstr>
      <vt:lpstr>Arial</vt:lpstr>
      <vt:lpstr>Book Antiqua</vt:lpstr>
      <vt:lpstr>Brush Script MT</vt:lpstr>
      <vt:lpstr>Calibri</vt:lpstr>
      <vt:lpstr>Calibri Light</vt:lpstr>
      <vt:lpstr>Cambria Math</vt:lpstr>
      <vt:lpstr>Matura MT Script Capitals</vt:lpstr>
      <vt:lpstr>Times New Roman</vt:lpstr>
      <vt:lpstr>Wingdings</vt:lpstr>
      <vt:lpstr>Thème Office</vt:lpstr>
      <vt:lpstr>Equation</vt:lpstr>
      <vt:lpstr>Révisions 3èmes</vt:lpstr>
      <vt:lpstr>Question 1:</vt:lpstr>
      <vt:lpstr>Réponse 1:</vt:lpstr>
      <vt:lpstr>Question 2:</vt:lpstr>
      <vt:lpstr>Réponse 2:</vt:lpstr>
      <vt:lpstr>Question 3:</vt:lpstr>
      <vt:lpstr>Réponse 3:</vt:lpstr>
      <vt:lpstr>Question 4:</vt:lpstr>
      <vt:lpstr>Réponse 4:</vt:lpstr>
      <vt:lpstr>Question 5</vt:lpstr>
      <vt:lpstr>Question 5</vt:lpstr>
      <vt:lpstr>Question 6</vt:lpstr>
      <vt:lpstr>Question 6</vt:lpstr>
      <vt:lpstr>Question 7:  Complète</vt:lpstr>
      <vt:lpstr>Question 7:  Complète</vt:lpstr>
      <vt:lpstr>Question 8:  Complète</vt:lpstr>
      <vt:lpstr>Question 9:</vt:lpstr>
      <vt:lpstr>Question 9:</vt:lpstr>
      <vt:lpstr>Question 10:</vt:lpstr>
      <vt:lpstr>Question 10:</vt:lpstr>
      <vt:lpstr>Question 11:</vt:lpstr>
      <vt:lpstr>Réponse 11:</vt:lpstr>
      <vt:lpstr>Question 12:</vt:lpstr>
      <vt:lpstr>Question 12:</vt:lpstr>
      <vt:lpstr>Question 13:</vt:lpstr>
      <vt:lpstr>Question 13:</vt:lpstr>
      <vt:lpstr>Question 14:</vt:lpstr>
      <vt:lpstr>Réponse 14:</vt:lpstr>
      <vt:lpstr>Question 15:</vt:lpstr>
      <vt:lpstr>Réponse 15:</vt:lpstr>
      <vt:lpstr>Question 16:</vt:lpstr>
      <vt:lpstr>Réponse 16:</vt:lpstr>
      <vt:lpstr>Question  17:</vt:lpstr>
      <vt:lpstr>Question  17:</vt:lpstr>
      <vt:lpstr>Question 18:</vt:lpstr>
      <vt:lpstr>Question 18:</vt:lpstr>
      <vt:lpstr>Question 19:</vt:lpstr>
      <vt:lpstr>Réponse 19:</vt:lpstr>
      <vt:lpstr>Question 20:</vt:lpstr>
      <vt:lpstr>Réponse 20:</vt:lpstr>
      <vt:lpstr>Question 21:</vt:lpstr>
      <vt:lpstr>Question 21:</vt:lpstr>
      <vt:lpstr>Question 22: </vt:lpstr>
      <vt:lpstr>Réponse 22: </vt:lpstr>
      <vt:lpstr>Question 23:</vt:lpstr>
      <vt:lpstr>Question 23:</vt:lpstr>
      <vt:lpstr>Question 24:</vt:lpstr>
      <vt:lpstr>Question 24:</vt:lpstr>
      <vt:lpstr>Question 26:</vt:lpstr>
      <vt:lpstr>Question 26:</vt:lpstr>
      <vt:lpstr>Question 27:</vt:lpstr>
      <vt:lpstr>Question 27:</vt:lpstr>
      <vt:lpstr>Question 28:</vt:lpstr>
      <vt:lpstr>Question 28:</vt:lpstr>
      <vt:lpstr>Question 29:</vt:lpstr>
      <vt:lpstr>Question 29:</vt:lpstr>
      <vt:lpstr>Question 30:</vt:lpstr>
      <vt:lpstr>Question 30:</vt:lpstr>
      <vt:lpstr>Question 31:</vt:lpstr>
      <vt:lpstr>Question 31:</vt:lpstr>
      <vt:lpstr>Question 32:</vt:lpstr>
      <vt:lpstr>Réponse 32: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Info: jeudi 11 oct  devoir commun de 4ème  de 9h45 à 11H 15</dc:title>
  <dc:creator>Benoît Dabin</dc:creator>
  <cp:lastModifiedBy>Benoît Dabin</cp:lastModifiedBy>
  <cp:revision>47</cp:revision>
  <dcterms:created xsi:type="dcterms:W3CDTF">2018-10-03T03:42:38Z</dcterms:created>
  <dcterms:modified xsi:type="dcterms:W3CDTF">2024-06-24T04:31:22Z</dcterms:modified>
</cp:coreProperties>
</file>